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GoF+oV4MOJJfqnawDwUIANmK3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191f42bf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191f42bf3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8191f42bf3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19cf0560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19cf0560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819cf05601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19cf05601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19cf05601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819cf05601_2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191f42bf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191f42bf3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8191f42bf3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191f42b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191f42bf3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8191f42bf3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180a5f09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180a5f09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7180a5f09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191f42bf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191f42bf3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8191f42bf3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180a5f0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180a5f09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7180a5f09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f2875506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f2875506a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7f2875506a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B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1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24" name="Google Shape;24;p11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3872551" y="-562350"/>
            <a:ext cx="4023300" cy="9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e titel en teks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92" name="Google Shape;92;p23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ekop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1D9A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39" name="Google Shape;39;p15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5989320" y="2286000"/>
            <a:ext cx="4755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3"/>
          </p:nvPr>
        </p:nvSpPr>
        <p:spPr>
          <a:xfrm>
            <a:off x="5990888" y="2179636"/>
            <a:ext cx="47550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4"/>
          </p:nvPr>
        </p:nvSpPr>
        <p:spPr>
          <a:xfrm>
            <a:off x="5990888" y="2967788"/>
            <a:ext cx="4755000" cy="3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eg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1024128" y="471509"/>
            <a:ext cx="4389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Twentieth Century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5715000" y="822960"/>
            <a:ext cx="5678400" cy="5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marL="914400" lvl="1" indent="-355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marL="137160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0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met bijschrift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>
            <a:spLocks noGrp="1"/>
          </p:cNvSpPr>
          <p:nvPr>
            <p:ph type="pic" idx="2"/>
          </p:nvPr>
        </p:nvSpPr>
        <p:spPr>
          <a:xfrm>
            <a:off x="0" y="-1"/>
            <a:ext cx="12189000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  <p:txBody>
          <a:bodyPr spcFirstLastPara="1" wrap="square" lIns="457200" tIns="365750" rIns="4570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wentieth Century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8610600" y="4960138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79" name="Google Shape;79;p21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15" name="Google Shape;15;p10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u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cxnSp>
        <p:nvCxnSpPr>
          <p:cNvPr id="99" name="Google Shape;99;p13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 sz="3600" b="1" dirty="0"/>
              <a:t>OUDE </a:t>
            </a:r>
            <a:r>
              <a:rPr lang="nl-BE" sz="3600" b="1" dirty="0" smtClean="0"/>
              <a:t>GRIEKEN - </a:t>
            </a:r>
            <a:r>
              <a:rPr lang="nl-BE" sz="3600" b="1" dirty="0"/>
              <a:t>JONGE HELDEN</a:t>
            </a:r>
            <a:endParaRPr sz="3600" b="1" dirty="0"/>
          </a:p>
        </p:txBody>
      </p:sp>
      <p:sp>
        <p:nvSpPr>
          <p:cNvPr id="111" name="Google Shape;111;p1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BE"/>
              <a:t>Les 4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191f42bf3_0_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Hoe heet de vrouw van koning Minos?</a:t>
            </a:r>
            <a:endParaRPr/>
          </a:p>
        </p:txBody>
      </p:sp>
      <p:sp>
        <p:nvSpPr>
          <p:cNvPr id="205" name="Google Shape;205;g8191f42bf3_0_4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Pasiphae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38761D"/>
                </a:solidFill>
              </a:rPr>
              <a:t>Ariadne</a:t>
            </a:r>
            <a:endParaRPr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1155CC"/>
                </a:solidFill>
              </a:rPr>
              <a:t>Aphrodite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19cf05601_2_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Wie bouwde het labyrint?</a:t>
            </a:r>
            <a:endParaRPr/>
          </a:p>
        </p:txBody>
      </p:sp>
      <p:sp>
        <p:nvSpPr>
          <p:cNvPr id="212" name="Google Shape;212;g819cf05601_2_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Minos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00FF00"/>
                </a:solidFill>
              </a:rPr>
              <a:t>Daedalos 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Aegeus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19cf05601_2_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Hoeveel mensen moesten elk jaar naar het labyrint?</a:t>
            </a:r>
            <a:endParaRPr/>
          </a:p>
        </p:txBody>
      </p:sp>
      <p:sp>
        <p:nvSpPr>
          <p:cNvPr id="219" name="Google Shape;219;g819cf05601_2_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100 mensen van over de hele wereld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00FF00"/>
                </a:solidFill>
              </a:rPr>
              <a:t>7 jongens en 7 meisjes uit Athene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De 10 sterkste jongens van Griekenland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191f42bf3_0_1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Door welk hulpmiddel redde Ariadne het leven van Theseus?</a:t>
            </a:r>
            <a:endParaRPr/>
          </a:p>
        </p:txBody>
      </p:sp>
      <p:sp>
        <p:nvSpPr>
          <p:cNvPr id="226" name="Google Shape;226;g8191f42bf3_0_1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FF0000"/>
                </a:solidFill>
              </a:rPr>
              <a:t>Een giftige pijl die het monster meteen doodde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6AA84F"/>
                </a:solidFill>
              </a:rPr>
              <a:t>Een spiegel waarmee hij de Minotauros stiekem kon besluipen</a:t>
            </a:r>
            <a:endParaRPr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0000FF"/>
                </a:solidFill>
              </a:rPr>
              <a:t>Een toverdraad waarmee hij de uitgang van het labyrint vond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191f42bf3_0_1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Waarom sprong koning Aegeus van de rotsen?</a:t>
            </a:r>
            <a:endParaRPr/>
          </a:p>
        </p:txBody>
      </p:sp>
      <p:sp>
        <p:nvSpPr>
          <p:cNvPr id="233" name="Google Shape;233;g8191f42bf3_0_1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1155CC"/>
                </a:solidFill>
              </a:rPr>
              <a:t>Hij was bang van de Minotaurus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6AA84F"/>
                </a:solidFill>
              </a:rPr>
              <a:t>Hij dacht verkeerdelijk dat zijn zoon Theseus gestorven was </a:t>
            </a:r>
            <a:endParaRPr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nl-BE">
                <a:solidFill>
                  <a:srgbClr val="FF0000"/>
                </a:solidFill>
              </a:rPr>
              <a:t>Hij werd gedwongen door koning Minos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180a5f09d_0_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>
                <a:highlight>
                  <a:srgbClr val="000000"/>
                </a:highlight>
              </a:rPr>
              <a:t>TOEN</a:t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240" name="Google Shape;240;g7180a5f09d_0_8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FEFEFE"/>
              </a:solidFill>
              <a:highlight>
                <a:schemeClr val="dk1"/>
              </a:highlight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FEFEFE"/>
              </a:solidFill>
              <a:highlight>
                <a:schemeClr val="dk1"/>
              </a:highlight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FEFEFE"/>
              </a:solidFill>
              <a:highlight>
                <a:schemeClr val="dk1"/>
              </a:highlight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FEFEFE"/>
              </a:solidFill>
              <a:highlight>
                <a:schemeClr val="dk1"/>
              </a:highlight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rgbClr val="FEFEFE"/>
              </a:solidFill>
              <a:highlight>
                <a:schemeClr val="dk1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000">
                <a:solidFill>
                  <a:srgbClr val="FEFEFE"/>
                </a:solidFill>
                <a:highlight>
                  <a:schemeClr val="dk1"/>
                </a:highlight>
              </a:rPr>
              <a:t>EN NU...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/>
              <a:t>EN 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41" name="Google Shape;241;g7180a5f09d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525" y="149100"/>
            <a:ext cx="5895599" cy="38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7180a5f09d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525" y="3077447"/>
            <a:ext cx="5281225" cy="35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191f42bf3_0_7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LIDWOORD</a:t>
            </a:r>
            <a:endParaRPr/>
          </a:p>
        </p:txBody>
      </p:sp>
      <p:sp>
        <p:nvSpPr>
          <p:cNvPr id="249" name="Google Shape;249;g8191f42bf3_0_79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803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μιν</a:t>
            </a:r>
            <a:r>
              <a:rPr lang="el-GR" sz="1800" dirty="0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ω</a:t>
            </a:r>
            <a:r>
              <a:rPr lang="nl-BE" sz="1800" dirty="0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τα</a:t>
            </a:r>
            <a:r>
              <a:rPr lang="nl-BE" sz="1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υρ</a:t>
            </a:r>
            <a:r>
              <a:rPr lang="nl-BE" sz="18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ος</a:t>
            </a:r>
            <a:endParaRPr sz="1800" b="1" dirty="0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dirty="0" err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ἀδελφ</a:t>
            </a:r>
            <a:r>
              <a:rPr lang="nl-BE" sz="1800" b="1" dirty="0" err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ος</a:t>
            </a:r>
            <a:endParaRPr sz="1800" b="1" dirty="0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 dirty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→ MANNELIJK</a:t>
            </a:r>
            <a:endParaRPr sz="1800" b="1" dirty="0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 dirty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ὁ </a:t>
            </a:r>
            <a:r>
              <a:rPr lang="nl-BE" sz="1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μιν</a:t>
            </a:r>
            <a:r>
              <a:rPr lang="el-GR" sz="1800" dirty="0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ω</a:t>
            </a:r>
            <a:r>
              <a:rPr lang="nl-BE" sz="1800" dirty="0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τα</a:t>
            </a:r>
            <a:r>
              <a:rPr lang="nl-BE" sz="1800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υρ</a:t>
            </a:r>
            <a:r>
              <a:rPr lang="nl-BE" sz="18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ος</a:t>
            </a:r>
            <a:endParaRPr sz="1800" b="1" dirty="0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 dirty="0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ὁ </a:t>
            </a:r>
            <a:r>
              <a:rPr lang="nl-BE" sz="1800" dirty="0" err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ἀδελφ</a:t>
            </a:r>
            <a:r>
              <a:rPr lang="nl-BE" sz="1800" b="1" dirty="0" err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ος</a:t>
            </a:r>
            <a:endParaRPr sz="1800" b="1" dirty="0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ἠ </a:t>
            </a:r>
            <a:r>
              <a:rPr lang="nl-BE" sz="1800" dirty="0" err="1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ἀδελφ</a:t>
            </a:r>
            <a:r>
              <a:rPr lang="nl-BE" sz="1800" b="1" dirty="0" err="1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η</a:t>
            </a:r>
            <a:endParaRPr sz="1800" b="1" dirty="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→ VROUWELIJK</a:t>
            </a:r>
            <a:endParaRPr sz="1800" b="1" dirty="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8191f42bf3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775" y="3046888"/>
            <a:ext cx="764226" cy="76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8191f42bf3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475" y="4609385"/>
            <a:ext cx="430875" cy="6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8191f42bf3_0_79"/>
          <p:cNvSpPr txBox="1">
            <a:spLocks noGrp="1"/>
          </p:cNvSpPr>
          <p:nvPr>
            <p:ph type="body" idx="1"/>
          </p:nvPr>
        </p:nvSpPr>
        <p:spPr>
          <a:xfrm>
            <a:off x="6316277" y="2438400"/>
            <a:ext cx="4803000" cy="4023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rgbClr val="00FF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το</a:t>
            </a:r>
            <a:r>
              <a:rPr lang="nl-BE" sz="1800">
                <a:solidFill>
                  <a:srgbClr val="00FF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δωρ</a:t>
            </a:r>
            <a:r>
              <a:rPr lang="nl-BE" sz="1800" b="1">
                <a:solidFill>
                  <a:srgbClr val="00FF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ον</a:t>
            </a:r>
            <a:r>
              <a:rPr lang="nl-BE" sz="1800">
                <a:solidFill>
                  <a:srgbClr val="00FF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“het geschenk”</a:t>
            </a:r>
            <a:endParaRPr sz="1800">
              <a:solidFill>
                <a:srgbClr val="00FF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-BE" sz="1800" b="1">
                <a:solidFill>
                  <a:srgbClr val="00FF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→ ONZIJDIG</a:t>
            </a:r>
            <a:endParaRPr sz="1800" b="1">
              <a:solidFill>
                <a:srgbClr val="00FF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200"/>
              </a:spcAft>
              <a:buNone/>
            </a:pPr>
            <a:endParaRPr sz="18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HET LIDWOORD</a:t>
            </a:r>
            <a:endParaRPr/>
          </a:p>
        </p:txBody>
      </p:sp>
      <p:sp>
        <p:nvSpPr>
          <p:cNvPr id="258" name="Google Shape;258;p8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 "/>
            </a:pPr>
            <a:r>
              <a:rPr lang="nl-BE">
                <a:solidFill>
                  <a:srgbClr val="0000FF"/>
                </a:solidFill>
              </a:rPr>
              <a:t>De broer -  le frère - ὁ </a:t>
            </a:r>
            <a:r>
              <a:rPr lang="nl-BE">
                <a:solidFill>
                  <a:srgbClr val="0000FF"/>
                </a:solidFill>
                <a:highlight>
                  <a:schemeClr val="lt1"/>
                </a:highlight>
              </a:rPr>
              <a:t>ἀδελφος</a:t>
            </a:r>
            <a:r>
              <a:rPr lang="nl-BE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200"/>
              <a:buChar char=" "/>
            </a:pPr>
            <a:r>
              <a:rPr lang="nl-BE">
                <a:solidFill>
                  <a:srgbClr val="FF0000"/>
                </a:solidFill>
              </a:rPr>
              <a:t>De zus - la sœur - ἡ ἀδελφη</a:t>
            </a:r>
            <a:endParaRPr>
              <a:solidFill>
                <a:srgbClr val="FF0000"/>
              </a:solidFill>
            </a:endParaRPr>
          </a:p>
          <a:p>
            <a:pPr marL="91440" lvl="0" indent="-1143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FF00"/>
              </a:buClr>
              <a:buSzPts val="1800"/>
              <a:buChar char=" "/>
            </a:pPr>
            <a:r>
              <a:rPr lang="nl-BE">
                <a:solidFill>
                  <a:srgbClr val="00FF00"/>
                </a:solidFill>
              </a:rPr>
              <a:t>Het geschenk - le cadeau - το δωρον</a:t>
            </a:r>
            <a:endParaRPr>
              <a:solidFill>
                <a:srgbClr val="00FF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/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>
                <a:solidFill>
                  <a:srgbClr val="000000"/>
                </a:solidFill>
              </a:rPr>
              <a:t>! Het Grieks heeft geen woord voor “een” !</a:t>
            </a:r>
            <a:endParaRPr>
              <a:solidFill>
                <a:srgbClr val="000000"/>
              </a:solidFill>
            </a:endParaRP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0000FF"/>
                </a:solidFill>
              </a:rPr>
              <a:t>Een broer = </a:t>
            </a:r>
            <a:r>
              <a:rPr lang="nl-BE" sz="2400">
                <a:solidFill>
                  <a:srgbClr val="0000FF"/>
                </a:solidFill>
                <a:highlight>
                  <a:srgbClr val="FFFFFF"/>
                </a:highlight>
              </a:rPr>
              <a:t>ἀδελφος</a:t>
            </a:r>
            <a:endParaRPr sz="24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rgbClr val="FF0000"/>
                </a:solidFill>
                <a:highlight>
                  <a:srgbClr val="FFFFFF"/>
                </a:highlight>
              </a:rPr>
              <a:t>Een zus = ἀδελφη</a:t>
            </a:r>
            <a:endParaRPr sz="2400">
              <a:solidFill>
                <a:srgbClr val="FF0000"/>
              </a:solidFill>
            </a:endParaRPr>
          </a:p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259" name="Google Shape;259;p8"/>
          <p:cNvSpPr txBox="1"/>
          <p:nvPr/>
        </p:nvSpPr>
        <p:spPr>
          <a:xfrm>
            <a:off x="6420000" y="2286000"/>
            <a:ext cx="2639400" cy="1440900"/>
          </a:xfrm>
          <a:prstGeom prst="rect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Font typeface="Twentieth Century"/>
              <a:buChar char=" "/>
            </a:pPr>
            <a:r>
              <a:rPr lang="nl-BE" sz="2200">
                <a:solidFill>
                  <a:srgbClr val="0000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ὁ → mannelijk</a:t>
            </a:r>
            <a:endParaRPr sz="2200">
              <a:solidFill>
                <a:srgbClr val="0000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Twentieth Century"/>
              <a:buChar char=" "/>
            </a:pPr>
            <a:r>
              <a:rPr lang="nl-BE" sz="220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ἡ → vrouwelijk</a:t>
            </a:r>
            <a:endParaRPr sz="2200">
              <a:solidFill>
                <a:srgbClr val="FF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FF00"/>
              </a:buClr>
              <a:buSzPts val="2200"/>
              <a:buFont typeface="Twentieth Century"/>
              <a:buChar char=" "/>
            </a:pPr>
            <a:r>
              <a:rPr lang="nl-BE" sz="2200">
                <a:solidFill>
                  <a:srgbClr val="00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το → onzijdig</a:t>
            </a:r>
            <a:endParaRPr sz="2200">
              <a:solidFill>
                <a:srgbClr val="00FF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NU IS HET AAN JULLIE</a:t>
            </a:r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Wees creatief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Geef je monster een eigen Griekse naam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Kies het geslacht en voeg het juiste lidwoord toe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Wat heeft het monster meegemaakt? Maak er een spannend verhaal rond!</a:t>
            </a:r>
            <a:endParaRPr dirty="0"/>
          </a:p>
        </p:txBody>
      </p:sp>
      <p:pic>
        <p:nvPicPr>
          <p:cNvPr id="266" name="Google Shape;2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585" y="352791"/>
            <a:ext cx="3546999" cy="36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1024128" y="253401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HERHALING: HET OUDGRIEKSE WERKWOORD </a:t>
            </a:r>
            <a:endParaRPr/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118" name="Google Shape;1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456" y="1877989"/>
            <a:ext cx="1899473" cy="3265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5832446" y="1605877"/>
            <a:ext cx="1407695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τρεχει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τρεχουσιν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βαλλει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λεγει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3203" y="3909282"/>
            <a:ext cx="4069576" cy="2714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6293" y="4292023"/>
            <a:ext cx="3963591" cy="223607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2788856" y="1631561"/>
            <a:ext cx="1800902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π</a:t>
            </a: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ρεσιδεντ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l-GR" sz="18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ὀ</a:t>
            </a:r>
            <a:r>
              <a:rPr lang="nl-BE" sz="18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βαμα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ὐ</a:t>
            </a:r>
            <a:r>
              <a:rPr lang="nl-BE" sz="18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σα</a:t>
            </a:r>
            <a:r>
              <a:rPr lang="nl-BE" sz="1800" dirty="0" err="1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ιν</a:t>
            </a:r>
            <a:r>
              <a:rPr lang="nl-BE" sz="18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βολτ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να</a:t>
            </a: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φι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θι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αμ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δε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β</a:t>
            </a: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ροερς</a:t>
            </a:r>
            <a:r>
              <a:rPr lang="nl-BE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β</a:t>
            </a:r>
            <a:r>
              <a:rPr lang="nl-BE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ορλεε</a:t>
            </a:r>
            <a:endParaRPr dirty="0"/>
          </a:p>
        </p:txBody>
      </p:sp>
      <p:cxnSp>
        <p:nvCxnSpPr>
          <p:cNvPr id="123" name="Google Shape;123;p2"/>
          <p:cNvCxnSpPr/>
          <p:nvPr/>
        </p:nvCxnSpPr>
        <p:spPr>
          <a:xfrm rot="10800000" flipH="1">
            <a:off x="4253125" y="1878125"/>
            <a:ext cx="1522200" cy="738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2"/>
          <p:cNvCxnSpPr/>
          <p:nvPr/>
        </p:nvCxnSpPr>
        <p:spPr>
          <a:xfrm>
            <a:off x="3943065" y="1971250"/>
            <a:ext cx="1889380" cy="147864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2"/>
          <p:cNvCxnSpPr/>
          <p:nvPr/>
        </p:nvCxnSpPr>
        <p:spPr>
          <a:xfrm rot="10800000" flipH="1">
            <a:off x="3993110" y="2883874"/>
            <a:ext cx="1839335" cy="32244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2"/>
          <p:cNvCxnSpPr>
            <a:endCxn id="119" idx="1"/>
          </p:cNvCxnSpPr>
          <p:nvPr/>
        </p:nvCxnSpPr>
        <p:spPr>
          <a:xfrm rot="10800000" flipH="1">
            <a:off x="4160846" y="2406096"/>
            <a:ext cx="1671600" cy="136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7" name="Google Shape;12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8525" y="1399550"/>
            <a:ext cx="3963575" cy="223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endParaRPr/>
          </a:p>
        </p:txBody>
      </p:sp>
      <p:pic>
        <p:nvPicPr>
          <p:cNvPr id="133" name="Google Shape;133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62814" y="2286000"/>
            <a:ext cx="5442510" cy="40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4">
            <a:alphaModFix/>
          </a:blip>
          <a:srcRect b="3696"/>
          <a:stretch/>
        </p:blipFill>
        <p:spPr>
          <a:xfrm>
            <a:off x="0" y="-1271"/>
            <a:ext cx="86594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3543300" y="3788230"/>
            <a:ext cx="135322" cy="142639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6" name="Google Shape;136;p3"/>
          <p:cNvSpPr/>
          <p:nvPr/>
        </p:nvSpPr>
        <p:spPr>
          <a:xfrm rot="10800000">
            <a:off x="2518558" y="1738630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37" name="Google Shape;137;p3"/>
          <p:cNvCxnSpPr>
            <a:stCxn id="135" idx="1"/>
            <a:endCxn id="136" idx="1"/>
          </p:cNvCxnSpPr>
          <p:nvPr/>
        </p:nvCxnSpPr>
        <p:spPr>
          <a:xfrm rot="10800000">
            <a:off x="2657117" y="1869319"/>
            <a:ext cx="906000" cy="193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sp>
        <p:nvSpPr>
          <p:cNvPr id="138" name="Google Shape;138;p3"/>
          <p:cNvSpPr/>
          <p:nvPr/>
        </p:nvSpPr>
        <p:spPr>
          <a:xfrm rot="10800000">
            <a:off x="2047499" y="4093903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39" name="Google Shape;139;p3"/>
          <p:cNvCxnSpPr>
            <a:stCxn id="138" idx="4"/>
          </p:cNvCxnSpPr>
          <p:nvPr/>
        </p:nvCxnSpPr>
        <p:spPr>
          <a:xfrm rot="10800000" flipH="1">
            <a:off x="2128648" y="1815103"/>
            <a:ext cx="451200" cy="227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cxnSp>
        <p:nvCxnSpPr>
          <p:cNvPr id="140" name="Google Shape;140;p3"/>
          <p:cNvCxnSpPr/>
          <p:nvPr/>
        </p:nvCxnSpPr>
        <p:spPr>
          <a:xfrm rot="10800000">
            <a:off x="2128647" y="4224697"/>
            <a:ext cx="1414653" cy="108328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</p:cxnSp>
      <p:sp>
        <p:nvSpPr>
          <p:cNvPr id="141" name="Google Shape;141;p3"/>
          <p:cNvSpPr/>
          <p:nvPr/>
        </p:nvSpPr>
        <p:spPr>
          <a:xfrm>
            <a:off x="3454227" y="5093326"/>
            <a:ext cx="448789" cy="54737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darken" extrusionOk="0"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none" extrusionOk="0">
                <a:moveTo>
                  <a:pt x="34286" y="44188"/>
                </a:moveTo>
                <a:cubicBezTo>
                  <a:pt x="34286" y="32544"/>
                  <a:pt x="45798" y="23104"/>
                  <a:pt x="60000" y="23104"/>
                </a:cubicBezTo>
                <a:cubicBezTo>
                  <a:pt x="74202" y="23104"/>
                  <a:pt x="85714" y="32544"/>
                  <a:pt x="85714" y="44188"/>
                </a:cubicBezTo>
                <a:lnTo>
                  <a:pt x="85714" y="44188"/>
                </a:lnTo>
                <a:cubicBezTo>
                  <a:pt x="85714" y="52921"/>
                  <a:pt x="79958" y="60000"/>
                  <a:pt x="72857" y="60000"/>
                </a:cubicBezTo>
                <a:cubicBezTo>
                  <a:pt x="69307" y="60000"/>
                  <a:pt x="66429" y="63540"/>
                  <a:pt x="66429" y="67906"/>
                </a:cubicBezTo>
                <a:lnTo>
                  <a:pt x="66429" y="78448"/>
                </a:lnTo>
                <a:lnTo>
                  <a:pt x="53571" y="78448"/>
                </a:lnTo>
                <a:lnTo>
                  <a:pt x="53571" y="67906"/>
                </a:lnTo>
                <a:lnTo>
                  <a:pt x="53571" y="67906"/>
                </a:lnTo>
                <a:cubicBezTo>
                  <a:pt x="53571" y="59173"/>
                  <a:pt x="59328" y="52094"/>
                  <a:pt x="66429" y="52094"/>
                </a:cubicBezTo>
                <a:cubicBezTo>
                  <a:pt x="69979" y="52094"/>
                  <a:pt x="72857" y="48554"/>
                  <a:pt x="72857" y="44188"/>
                </a:cubicBezTo>
                <a:cubicBezTo>
                  <a:pt x="72857" y="38366"/>
                  <a:pt x="67101" y="33646"/>
                  <a:pt x="60000" y="33646"/>
                </a:cubicBezTo>
                <a:cubicBezTo>
                  <a:pt x="52899" y="33646"/>
                  <a:pt x="47143" y="38366"/>
                  <a:pt x="47143" y="44188"/>
                </a:cubicBezTo>
                <a:close/>
                <a:moveTo>
                  <a:pt x="60000" y="81083"/>
                </a:moveTo>
                <a:lnTo>
                  <a:pt x="60000" y="81083"/>
                </a:lnTo>
                <a:cubicBezTo>
                  <a:pt x="65326" y="81083"/>
                  <a:pt x="69643" y="84623"/>
                  <a:pt x="69643" y="88989"/>
                </a:cubicBezTo>
                <a:cubicBezTo>
                  <a:pt x="69643" y="93356"/>
                  <a:pt x="65326" y="96896"/>
                  <a:pt x="60000" y="96896"/>
                </a:cubicBezTo>
                <a:cubicBezTo>
                  <a:pt x="54674" y="96896"/>
                  <a:pt x="50357" y="93356"/>
                  <a:pt x="50357" y="88989"/>
                </a:cubicBezTo>
                <a:cubicBezTo>
                  <a:pt x="50357" y="84623"/>
                  <a:pt x="54674" y="81083"/>
                  <a:pt x="60000" y="81083"/>
                </a:cubicBez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2" name="Google Shape;142;p3"/>
          <p:cNvSpPr/>
          <p:nvPr/>
        </p:nvSpPr>
        <p:spPr>
          <a:xfrm rot="10800000">
            <a:off x="3547427" y="3789106"/>
            <a:ext cx="162297" cy="153234"/>
          </a:xfrm>
          <a:prstGeom prst="flowChartConnector">
            <a:avLst/>
          </a:prstGeom>
          <a:solidFill>
            <a:srgbClr val="FF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6250" y="-28980"/>
            <a:ext cx="4254205" cy="2833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929" y="2607013"/>
            <a:ext cx="3572436" cy="2640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6661" y="4363870"/>
            <a:ext cx="3761222" cy="2507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WELKE GRIEKSE EILANDEN KENNEN JULLIE?</a:t>
            </a:r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Rhodos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Kos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/>
              <a:t>Lesbos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BE" dirty="0" smtClean="0"/>
              <a:t>Een andere realiteit...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pic>
        <p:nvPicPr>
          <p:cNvPr id="152" name="Google Shape;15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200" y="1650819"/>
            <a:ext cx="5115650" cy="274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875" y="3678325"/>
            <a:ext cx="3563150" cy="23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138" y="463728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" name="Google Shape;161;p5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3" name="Google Shape;163;p5" descr="Afbeelding met water, buiten, vaartuig, boot&#10;&#10;Automatisch gegenereerde beschrijving"/>
          <p:cNvPicPr preferRelativeResize="0"/>
          <p:nvPr/>
        </p:nvPicPr>
        <p:blipFill rotWithShape="1">
          <a:blip r:embed="rId3">
            <a:alphaModFix amt="45000"/>
          </a:blip>
          <a:srcRect t="26327" r="-1" b="837"/>
          <a:stretch/>
        </p:blipFill>
        <p:spPr>
          <a:xfrm>
            <a:off x="20" y="-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Twentieth Century"/>
              <a:buNone/>
            </a:pP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</a:t>
            </a:r>
            <a:r>
              <a:rPr lang="nl-BE" sz="6600">
                <a:solidFill>
                  <a:schemeClr val="lt1"/>
                </a:solidFill>
              </a:rPr>
              <a:t>E</a:t>
            </a: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VAREN</a:t>
            </a:r>
            <a:r>
              <a:rPr lang="nl-BE" sz="6600">
                <a:solidFill>
                  <a:schemeClr val="lt1"/>
                </a:solidFill>
              </a:rPr>
              <a:t> </a:t>
            </a:r>
            <a:r>
              <a:rPr lang="nl-BE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NAAR KRETA</a:t>
            </a:r>
            <a:endParaRPr sz="6600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65" name="Google Shape;165;p5"/>
          <p:cNvCxnSpPr/>
          <p:nvPr/>
        </p:nvCxnSpPr>
        <p:spPr>
          <a:xfrm>
            <a:off x="8139605" y="1828800"/>
            <a:ext cx="0" cy="3200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7180a5f09d_0_0"/>
          <p:cNvPicPr preferRelativeResize="0"/>
          <p:nvPr/>
        </p:nvPicPr>
        <p:blipFill rotWithShape="1">
          <a:blip r:embed="rId3">
            <a:alphaModFix/>
          </a:blip>
          <a:srcRect b="3698"/>
          <a:stretch/>
        </p:blipFill>
        <p:spPr>
          <a:xfrm>
            <a:off x="0" y="-1271"/>
            <a:ext cx="8659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7180a5f09d_0_0"/>
          <p:cNvSpPr/>
          <p:nvPr/>
        </p:nvSpPr>
        <p:spPr>
          <a:xfrm>
            <a:off x="3169675" y="5878200"/>
            <a:ext cx="3111900" cy="979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MYTHOLOGIE</a:t>
            </a:r>
            <a:endParaRPr/>
          </a:p>
        </p:txBody>
      </p:sp>
      <p:sp>
        <p:nvSpPr>
          <p:cNvPr id="180" name="Google Shape;180;p6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nl-BE"/>
              <a:t>μυθος – verhaal </a:t>
            </a:r>
            <a:endParaRPr/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 "/>
            </a:pPr>
            <a:r>
              <a:rPr lang="nl-BE"/>
              <a:t>Goden</a:t>
            </a:r>
            <a:endParaRPr/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 "/>
            </a:pPr>
            <a:r>
              <a:rPr lang="nl-BE"/>
              <a:t>Helden </a:t>
            </a:r>
            <a:endParaRPr/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Char char=" "/>
            </a:pPr>
            <a:r>
              <a:rPr lang="nl-BE"/>
              <a:t>Monsters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7054" y="73152"/>
            <a:ext cx="4614547" cy="40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3767" y="3451860"/>
            <a:ext cx="20764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5">
            <a:alphaModFix/>
          </a:blip>
          <a:srcRect b="8041"/>
          <a:stretch/>
        </p:blipFill>
        <p:spPr>
          <a:xfrm>
            <a:off x="8340022" y="3079664"/>
            <a:ext cx="3863148" cy="383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f2875506a_0_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00" cy="149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HARRY POTTER</a:t>
            </a:r>
            <a:endParaRPr/>
          </a:p>
        </p:txBody>
      </p:sp>
      <p:pic>
        <p:nvPicPr>
          <p:cNvPr id="190" name="Google Shape;190;g7f2875506a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225" y="2033625"/>
            <a:ext cx="5806575" cy="34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7f2875506a_0_3"/>
          <p:cNvSpPr txBox="1"/>
          <p:nvPr/>
        </p:nvSpPr>
        <p:spPr>
          <a:xfrm>
            <a:off x="737675" y="2109275"/>
            <a:ext cx="5336700" cy="39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κενταυρος - Centaur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φοινιξ - Felix de feniks 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βασιλισκος - Basilisk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κερβερος - Pluisje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Verschillen?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>
                <a:latin typeface="Twentieth Century"/>
                <a:ea typeface="Twentieth Century"/>
                <a:cs typeface="Twentieth Century"/>
                <a:sym typeface="Twentieth Century"/>
              </a:rPr>
              <a:t>Gelijkenissen? </a:t>
            </a:r>
            <a:endParaRPr sz="18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BE"/>
              <a:t>MINOTAUROS</a:t>
            </a:r>
            <a:endParaRPr/>
          </a:p>
        </p:txBody>
      </p:sp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511" y="1742525"/>
            <a:ext cx="4674924" cy="467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601" y="1742525"/>
            <a:ext cx="3979270" cy="467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ntegraal">
  <a:themeElements>
    <a:clrScheme name="Integra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al">
  <a:themeElements>
    <a:clrScheme name="Integra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318</Words>
  <Application>Microsoft Office PowerPoint</Application>
  <PresentationFormat>Breedbeeld</PresentationFormat>
  <Paragraphs>119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Noto Sans Symbols</vt:lpstr>
      <vt:lpstr>Twentieth Century</vt:lpstr>
      <vt:lpstr>Integraal</vt:lpstr>
      <vt:lpstr>Integraal</vt:lpstr>
      <vt:lpstr>OUDE GRIEKEN - JONGE HELDEN</vt:lpstr>
      <vt:lpstr>HERHALING: HET OUDGRIEKSE WERKWOORD </vt:lpstr>
      <vt:lpstr>PowerPoint-presentatie</vt:lpstr>
      <vt:lpstr>WELKE GRIEKSE EILANDEN KENNEN JULLIE?</vt:lpstr>
      <vt:lpstr>WE VAREN NAAR KRETA</vt:lpstr>
      <vt:lpstr>PowerPoint-presentatie</vt:lpstr>
      <vt:lpstr>MYTHOLOGIE</vt:lpstr>
      <vt:lpstr>HARRY POTTER</vt:lpstr>
      <vt:lpstr>MINOTAUROS</vt:lpstr>
      <vt:lpstr>Hoe heet de vrouw van koning Minos?</vt:lpstr>
      <vt:lpstr>Wie bouwde het labyrint?</vt:lpstr>
      <vt:lpstr>Hoeveel mensen moesten elk jaar naar het labyrint?</vt:lpstr>
      <vt:lpstr>Door welk hulpmiddel redde Ariadne het leven van Theseus?</vt:lpstr>
      <vt:lpstr>Waarom sprong koning Aegeus van de rotsen?</vt:lpstr>
      <vt:lpstr>TOEN</vt:lpstr>
      <vt:lpstr>HET LIDWOORD</vt:lpstr>
      <vt:lpstr>HET LIDWOORD</vt:lpstr>
      <vt:lpstr>NU IS HET AAN JULLIE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- JONGE HELDEN</dc:title>
  <dc:creator>Els Van de Velde</dc:creator>
  <cp:lastModifiedBy>Evelien Bracke</cp:lastModifiedBy>
  <cp:revision>4</cp:revision>
  <dcterms:created xsi:type="dcterms:W3CDTF">2020-03-15T15:23:31Z</dcterms:created>
  <dcterms:modified xsi:type="dcterms:W3CDTF">2020-03-31T14:21:00Z</dcterms:modified>
</cp:coreProperties>
</file>