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  <p:sldMasterId id="2147483708" r:id="rId2"/>
  </p:sldMasterIdLst>
  <p:notesMasterIdLst>
    <p:notesMasterId r:id="rId49"/>
  </p:notesMasterIdLst>
  <p:sldIdLst>
    <p:sldId id="315" r:id="rId3"/>
    <p:sldId id="311" r:id="rId4"/>
    <p:sldId id="307" r:id="rId5"/>
    <p:sldId id="308" r:id="rId6"/>
    <p:sldId id="309" r:id="rId7"/>
    <p:sldId id="310" r:id="rId8"/>
    <p:sldId id="257" r:id="rId9"/>
    <p:sldId id="320" r:id="rId10"/>
    <p:sldId id="317" r:id="rId11"/>
    <p:sldId id="318" r:id="rId12"/>
    <p:sldId id="321" r:id="rId13"/>
    <p:sldId id="322" r:id="rId14"/>
    <p:sldId id="265" r:id="rId15"/>
    <p:sldId id="269" r:id="rId16"/>
    <p:sldId id="289" r:id="rId17"/>
    <p:sldId id="299" r:id="rId18"/>
    <p:sldId id="312" r:id="rId19"/>
    <p:sldId id="290" r:id="rId20"/>
    <p:sldId id="291" r:id="rId21"/>
    <p:sldId id="271" r:id="rId22"/>
    <p:sldId id="272" r:id="rId23"/>
    <p:sldId id="29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3" r:id="rId34"/>
    <p:sldId id="284" r:id="rId35"/>
    <p:sldId id="285" r:id="rId36"/>
    <p:sldId id="286" r:id="rId37"/>
    <p:sldId id="287" r:id="rId38"/>
    <p:sldId id="306" r:id="rId39"/>
    <p:sldId id="300" r:id="rId40"/>
    <p:sldId id="302" r:id="rId41"/>
    <p:sldId id="303" r:id="rId42"/>
    <p:sldId id="304" r:id="rId43"/>
    <p:sldId id="305" r:id="rId44"/>
    <p:sldId id="296" r:id="rId45"/>
    <p:sldId id="294" r:id="rId46"/>
    <p:sldId id="298" r:id="rId47"/>
    <p:sldId id="323" r:id="rId4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3" roundtripDataSignature="AMtx7mivyfooaTC9WED01H25bBQYdjSs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9522"/>
    <a:srgbClr val="10C0C0"/>
    <a:srgbClr val="BDCF17"/>
    <a:srgbClr val="F1F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7D1C13-9B05-4AD4-BAD8-9BA283C79CEB}" v="109" dt="2020-03-08T11:15:46.770"/>
    <p1510:client id="{B43A8EDF-54AC-4F43-8E75-5AEA496ABF2E}" v="125" dt="2020-03-08T09:16:07.937"/>
  </p1510:revLst>
</p1510:revInfo>
</file>

<file path=ppt/tableStyles.xml><?xml version="1.0" encoding="utf-8"?>
<a:tblStyleLst xmlns:a="http://schemas.openxmlformats.org/drawingml/2006/main" def="{3A5D328A-631C-4385-8B0B-01A1AA991090}">
  <a:tblStyle styleId="{3A5D328A-631C-4385-8B0B-01A1AA991090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1FA"/>
          </a:solidFill>
        </a:fill>
      </a:tcStyle>
    </a:wholeTbl>
    <a:band1H>
      <a:tcTxStyle/>
      <a:tcStyle>
        <a:tcBdr/>
        <a:fill>
          <a:solidFill>
            <a:srgbClr val="CBE2F5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E2F5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customschemas.google.com/relationships/presentationmetadata" Target="metadata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6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829DCB-FFAE-4EF2-8BE7-37BC94F2CFB5}" type="doc">
      <dgm:prSet loTypeId="urn:microsoft.com/office/officeart/2005/8/layout/hChevron3" loCatId="process" qsTypeId="urn:microsoft.com/office/officeart/2005/8/quickstyle/simple2" qsCatId="simple" csTypeId="urn:microsoft.com/office/officeart/2005/8/colors/accent2_1" csCatId="accent2" phldr="1"/>
      <dgm:spPr/>
    </dgm:pt>
    <dgm:pt modelId="{27620EDB-FD04-4347-B90E-C4D8F1922487}">
      <dgm:prSet phldrT="[Tekst]"/>
      <dgm:spPr>
        <a:xfrm>
          <a:off x="360981" y="609598"/>
          <a:ext cx="2486036" cy="1516382"/>
        </a:xfrm>
        <a:prstGeom prst="homePlat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l-G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α</a:t>
          </a:r>
          <a:endParaRPr lang="nl-B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3B3ACFD-EC88-49E9-8DE1-6C807F6D141C}" type="parTrans" cxnId="{8CFFDB09-2AF9-4510-A0F6-3D732674B9FE}">
      <dgm:prSet/>
      <dgm:spPr/>
      <dgm:t>
        <a:bodyPr/>
        <a:lstStyle/>
        <a:p>
          <a:endParaRPr lang="nl-BE"/>
        </a:p>
      </dgm:t>
    </dgm:pt>
    <dgm:pt modelId="{9775670C-4D9A-425B-8FC8-4EB7FF9BF39C}" type="sibTrans" cxnId="{8CFFDB09-2AF9-4510-A0F6-3D732674B9FE}">
      <dgm:prSet/>
      <dgm:spPr/>
      <dgm:t>
        <a:bodyPr/>
        <a:lstStyle/>
        <a:p>
          <a:endParaRPr lang="nl-BE"/>
        </a:p>
      </dgm:t>
    </dgm:pt>
    <dgm:pt modelId="{F22CF6D0-EF46-46BF-B150-8EA626F8A8E3}">
      <dgm:prSet phldrT="[Tekst]"/>
      <dgm:spPr>
        <a:xfrm>
          <a:off x="2098352" y="609603"/>
          <a:ext cx="2486036" cy="1531607"/>
        </a:xfrm>
        <a:prstGeom prst="chevron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l-BE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</a:t>
          </a:r>
        </a:p>
      </dgm:t>
    </dgm:pt>
    <dgm:pt modelId="{3501000A-CA61-4B05-BDE8-570D42CE22A9}" type="parTrans" cxnId="{685B67F9-454B-4244-8AF3-2CA289B93779}">
      <dgm:prSet/>
      <dgm:spPr/>
      <dgm:t>
        <a:bodyPr/>
        <a:lstStyle/>
        <a:p>
          <a:endParaRPr lang="nl-BE"/>
        </a:p>
      </dgm:t>
    </dgm:pt>
    <dgm:pt modelId="{CB68EAE0-9485-45FA-B330-34F6004744AA}" type="sibTrans" cxnId="{685B67F9-454B-4244-8AF3-2CA289B93779}">
      <dgm:prSet/>
      <dgm:spPr/>
      <dgm:t>
        <a:bodyPr/>
        <a:lstStyle/>
        <a:p>
          <a:endParaRPr lang="nl-BE"/>
        </a:p>
      </dgm:t>
    </dgm:pt>
    <dgm:pt modelId="{41C21DF5-B656-4DFB-B337-E72595848D92}">
      <dgm:prSet phldrT="[Tekst]" custT="1"/>
      <dgm:spPr>
        <a:xfrm>
          <a:off x="3835719" y="617220"/>
          <a:ext cx="2486036" cy="1485883"/>
        </a:xfrm>
        <a:prstGeom prst="chevron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964" t="3077" r="-5938" b="-2051"/>
          </a:stretch>
        </a:blip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l-GR" sz="32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algn="ctr">
            <a:buNone/>
          </a:pPr>
          <a:r>
            <a:rPr lang="nl-BE" sz="51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25B6BDE1-0BA2-45EA-B1D9-10B0EA401C38}" type="parTrans" cxnId="{AEEC7B1F-9871-4C4F-B24A-6ABF90BC29E4}">
      <dgm:prSet/>
      <dgm:spPr/>
      <dgm:t>
        <a:bodyPr/>
        <a:lstStyle/>
        <a:p>
          <a:endParaRPr lang="nl-BE"/>
        </a:p>
      </dgm:t>
    </dgm:pt>
    <dgm:pt modelId="{4FC7D0E8-878A-4B9A-8F53-EF9496AE9AAB}" type="sibTrans" cxnId="{AEEC7B1F-9871-4C4F-B24A-6ABF90BC29E4}">
      <dgm:prSet/>
      <dgm:spPr/>
      <dgm:t>
        <a:bodyPr/>
        <a:lstStyle/>
        <a:p>
          <a:endParaRPr lang="nl-BE"/>
        </a:p>
      </dgm:t>
    </dgm:pt>
    <dgm:pt modelId="{3C248F57-CFE2-4F6F-B4B9-F650DBD323EB}" type="pres">
      <dgm:prSet presAssocID="{43829DCB-FFAE-4EF2-8BE7-37BC94F2CFB5}" presName="Name0" presStyleCnt="0">
        <dgm:presLayoutVars>
          <dgm:dir/>
          <dgm:resizeHandles val="exact"/>
        </dgm:presLayoutVars>
      </dgm:prSet>
      <dgm:spPr/>
    </dgm:pt>
    <dgm:pt modelId="{67639BB0-933A-477E-AE5F-8DDF7A410E61}" type="pres">
      <dgm:prSet presAssocID="{27620EDB-FD04-4347-B90E-C4D8F1922487}" presName="parTxOnly" presStyleLbl="node1" presStyleIdx="0" presStyleCnt="3" custScaleY="152490" custLinFactNeighborX="-572" custLinFactNeighborY="-193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815F9EF-E1A0-43E2-8DA1-F6B4AD1963E4}" type="pres">
      <dgm:prSet presAssocID="{9775670C-4D9A-425B-8FC8-4EB7FF9BF39C}" presName="parSpace" presStyleCnt="0"/>
      <dgm:spPr/>
    </dgm:pt>
    <dgm:pt modelId="{D0F59254-E14C-42B6-ADB7-D1E52E1D65AF}" type="pres">
      <dgm:prSet presAssocID="{F22CF6D0-EF46-46BF-B150-8EA626F8A8E3}" presName="parTxOnly" presStyleLbl="node1" presStyleIdx="1" presStyleCnt="3" custScaleY="154021" custLinFactNeighborX="16000" custLinFactNeighborY="76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E420FAD-0C16-4865-9AC6-1B89D692D17D}" type="pres">
      <dgm:prSet presAssocID="{CB68EAE0-9485-45FA-B330-34F6004744AA}" presName="parSpace" presStyleCnt="0"/>
      <dgm:spPr/>
    </dgm:pt>
    <dgm:pt modelId="{5E9C13B9-6843-43FD-AD58-284C0DD04F2A}" type="pres">
      <dgm:prSet presAssocID="{41C21DF5-B656-4DFB-B337-E72595848D92}" presName="parTxOnly" presStyleLbl="node1" presStyleIdx="2" presStyleCnt="3" custScaleY="155712" custLinFactNeighborX="32572" custLinFactNeighborY="108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AEEC7B1F-9871-4C4F-B24A-6ABF90BC29E4}" srcId="{43829DCB-FFAE-4EF2-8BE7-37BC94F2CFB5}" destId="{41C21DF5-B656-4DFB-B337-E72595848D92}" srcOrd="2" destOrd="0" parTransId="{25B6BDE1-0BA2-45EA-B1D9-10B0EA401C38}" sibTransId="{4FC7D0E8-878A-4B9A-8F53-EF9496AE9AAB}"/>
    <dgm:cxn modelId="{B106988E-546F-4B83-B47E-11111D9D5AE6}" type="presOf" srcId="{43829DCB-FFAE-4EF2-8BE7-37BC94F2CFB5}" destId="{3C248F57-CFE2-4F6F-B4B9-F650DBD323EB}" srcOrd="0" destOrd="0" presId="urn:microsoft.com/office/officeart/2005/8/layout/hChevron3"/>
    <dgm:cxn modelId="{4FDBD1BC-D6E2-4FFE-8D26-A59BBB078435}" type="presOf" srcId="{F22CF6D0-EF46-46BF-B150-8EA626F8A8E3}" destId="{D0F59254-E14C-42B6-ADB7-D1E52E1D65AF}" srcOrd="0" destOrd="0" presId="urn:microsoft.com/office/officeart/2005/8/layout/hChevron3"/>
    <dgm:cxn modelId="{8CFFDB09-2AF9-4510-A0F6-3D732674B9FE}" srcId="{43829DCB-FFAE-4EF2-8BE7-37BC94F2CFB5}" destId="{27620EDB-FD04-4347-B90E-C4D8F1922487}" srcOrd="0" destOrd="0" parTransId="{23B3ACFD-EC88-49E9-8DE1-6C807F6D141C}" sibTransId="{9775670C-4D9A-425B-8FC8-4EB7FF9BF39C}"/>
    <dgm:cxn modelId="{685B67F9-454B-4244-8AF3-2CA289B93779}" srcId="{43829DCB-FFAE-4EF2-8BE7-37BC94F2CFB5}" destId="{F22CF6D0-EF46-46BF-B150-8EA626F8A8E3}" srcOrd="1" destOrd="0" parTransId="{3501000A-CA61-4B05-BDE8-570D42CE22A9}" sibTransId="{CB68EAE0-9485-45FA-B330-34F6004744AA}"/>
    <dgm:cxn modelId="{6F60953F-3618-47DD-A62F-16AB2DEA42E4}" type="presOf" srcId="{41C21DF5-B656-4DFB-B337-E72595848D92}" destId="{5E9C13B9-6843-43FD-AD58-284C0DD04F2A}" srcOrd="0" destOrd="0" presId="urn:microsoft.com/office/officeart/2005/8/layout/hChevron3"/>
    <dgm:cxn modelId="{8A5401DB-530B-4230-960C-A8B5E3FA7BED}" type="presOf" srcId="{27620EDB-FD04-4347-B90E-C4D8F1922487}" destId="{67639BB0-933A-477E-AE5F-8DDF7A410E61}" srcOrd="0" destOrd="0" presId="urn:microsoft.com/office/officeart/2005/8/layout/hChevron3"/>
    <dgm:cxn modelId="{FF13B8EB-9C45-45CC-A0B8-4CE0D6EC3A95}" type="presParOf" srcId="{3C248F57-CFE2-4F6F-B4B9-F650DBD323EB}" destId="{67639BB0-933A-477E-AE5F-8DDF7A410E61}" srcOrd="0" destOrd="0" presId="urn:microsoft.com/office/officeart/2005/8/layout/hChevron3"/>
    <dgm:cxn modelId="{0E3E86C5-65F0-40DB-92F8-87015B17D6BA}" type="presParOf" srcId="{3C248F57-CFE2-4F6F-B4B9-F650DBD323EB}" destId="{2815F9EF-E1A0-43E2-8DA1-F6B4AD1963E4}" srcOrd="1" destOrd="0" presId="urn:microsoft.com/office/officeart/2005/8/layout/hChevron3"/>
    <dgm:cxn modelId="{C8CB0151-4C69-4468-BD35-5E5786F662F4}" type="presParOf" srcId="{3C248F57-CFE2-4F6F-B4B9-F650DBD323EB}" destId="{D0F59254-E14C-42B6-ADB7-D1E52E1D65AF}" srcOrd="2" destOrd="0" presId="urn:microsoft.com/office/officeart/2005/8/layout/hChevron3"/>
    <dgm:cxn modelId="{138DC93C-2289-46EF-AD98-2B8F3FDBB390}" type="presParOf" srcId="{3C248F57-CFE2-4F6F-B4B9-F650DBD323EB}" destId="{0E420FAD-0C16-4865-9AC6-1B89D692D17D}" srcOrd="3" destOrd="0" presId="urn:microsoft.com/office/officeart/2005/8/layout/hChevron3"/>
    <dgm:cxn modelId="{ACFDCA89-8A03-4E85-9F70-06F5FDE55304}" type="presParOf" srcId="{3C248F57-CFE2-4F6F-B4B9-F650DBD323EB}" destId="{5E9C13B9-6843-43FD-AD58-284C0DD04F2A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829DCB-FFAE-4EF2-8BE7-37BC94F2CFB5}" type="doc">
      <dgm:prSet loTypeId="urn:microsoft.com/office/officeart/2005/8/layout/hChevron3" loCatId="process" qsTypeId="urn:microsoft.com/office/officeart/2005/8/quickstyle/simple2" qsCatId="simple" csTypeId="urn:microsoft.com/office/officeart/2005/8/colors/accent2_1" csCatId="accent2" phldr="1"/>
      <dgm:spPr/>
    </dgm:pt>
    <dgm:pt modelId="{27620EDB-FD04-4347-B90E-C4D8F1922487}">
      <dgm:prSet phldrT="[Tekst]"/>
      <dgm:spPr>
        <a:xfrm>
          <a:off x="360981" y="609598"/>
          <a:ext cx="2486036" cy="1516382"/>
        </a:xfrm>
        <a:prstGeom prst="homePlat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l-G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α</a:t>
          </a:r>
          <a:endParaRPr lang="nl-B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3B3ACFD-EC88-49E9-8DE1-6C807F6D141C}" type="parTrans" cxnId="{8CFFDB09-2AF9-4510-A0F6-3D732674B9FE}">
      <dgm:prSet/>
      <dgm:spPr/>
      <dgm:t>
        <a:bodyPr/>
        <a:lstStyle/>
        <a:p>
          <a:endParaRPr lang="nl-BE"/>
        </a:p>
      </dgm:t>
    </dgm:pt>
    <dgm:pt modelId="{9775670C-4D9A-425B-8FC8-4EB7FF9BF39C}" type="sibTrans" cxnId="{8CFFDB09-2AF9-4510-A0F6-3D732674B9FE}">
      <dgm:prSet/>
      <dgm:spPr/>
      <dgm:t>
        <a:bodyPr/>
        <a:lstStyle/>
        <a:p>
          <a:endParaRPr lang="nl-BE"/>
        </a:p>
      </dgm:t>
    </dgm:pt>
    <dgm:pt modelId="{F22CF6D0-EF46-46BF-B150-8EA626F8A8E3}">
      <dgm:prSet phldrT="[Tekst]"/>
      <dgm:spPr>
        <a:xfrm>
          <a:off x="2098352" y="609603"/>
          <a:ext cx="2486036" cy="1531607"/>
        </a:xfrm>
        <a:prstGeom prst="chevron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l-BE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</a:t>
          </a:r>
        </a:p>
      </dgm:t>
    </dgm:pt>
    <dgm:pt modelId="{3501000A-CA61-4B05-BDE8-570D42CE22A9}" type="parTrans" cxnId="{685B67F9-454B-4244-8AF3-2CA289B93779}">
      <dgm:prSet/>
      <dgm:spPr/>
      <dgm:t>
        <a:bodyPr/>
        <a:lstStyle/>
        <a:p>
          <a:endParaRPr lang="nl-BE"/>
        </a:p>
      </dgm:t>
    </dgm:pt>
    <dgm:pt modelId="{CB68EAE0-9485-45FA-B330-34F6004744AA}" type="sibTrans" cxnId="{685B67F9-454B-4244-8AF3-2CA289B93779}">
      <dgm:prSet/>
      <dgm:spPr/>
      <dgm:t>
        <a:bodyPr/>
        <a:lstStyle/>
        <a:p>
          <a:endParaRPr lang="nl-BE"/>
        </a:p>
      </dgm:t>
    </dgm:pt>
    <dgm:pt modelId="{41C21DF5-B656-4DFB-B337-E72595848D92}">
      <dgm:prSet phldrT="[Tekst]" custT="1"/>
      <dgm:spPr>
        <a:xfrm>
          <a:off x="3835719" y="617220"/>
          <a:ext cx="2486036" cy="1485883"/>
        </a:xfrm>
        <a:prstGeom prst="chevron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964" t="3077" r="-5938" b="-2051"/>
          </a:stretch>
        </a:blip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l-GR" sz="32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algn="ctr">
            <a:buNone/>
          </a:pPr>
          <a:r>
            <a:rPr lang="nl-BE" sz="51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25B6BDE1-0BA2-45EA-B1D9-10B0EA401C38}" type="parTrans" cxnId="{AEEC7B1F-9871-4C4F-B24A-6ABF90BC29E4}">
      <dgm:prSet/>
      <dgm:spPr/>
      <dgm:t>
        <a:bodyPr/>
        <a:lstStyle/>
        <a:p>
          <a:endParaRPr lang="nl-BE"/>
        </a:p>
      </dgm:t>
    </dgm:pt>
    <dgm:pt modelId="{4FC7D0E8-878A-4B9A-8F53-EF9496AE9AAB}" type="sibTrans" cxnId="{AEEC7B1F-9871-4C4F-B24A-6ABF90BC29E4}">
      <dgm:prSet/>
      <dgm:spPr/>
      <dgm:t>
        <a:bodyPr/>
        <a:lstStyle/>
        <a:p>
          <a:endParaRPr lang="nl-BE"/>
        </a:p>
      </dgm:t>
    </dgm:pt>
    <dgm:pt modelId="{3C248F57-CFE2-4F6F-B4B9-F650DBD323EB}" type="pres">
      <dgm:prSet presAssocID="{43829DCB-FFAE-4EF2-8BE7-37BC94F2CFB5}" presName="Name0" presStyleCnt="0">
        <dgm:presLayoutVars>
          <dgm:dir/>
          <dgm:resizeHandles val="exact"/>
        </dgm:presLayoutVars>
      </dgm:prSet>
      <dgm:spPr/>
    </dgm:pt>
    <dgm:pt modelId="{67639BB0-933A-477E-AE5F-8DDF7A410E61}" type="pres">
      <dgm:prSet presAssocID="{27620EDB-FD04-4347-B90E-C4D8F1922487}" presName="parTxOnly" presStyleLbl="node1" presStyleIdx="0" presStyleCnt="3" custScaleY="152490" custLinFactNeighborX="-572" custLinFactNeighborY="-193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815F9EF-E1A0-43E2-8DA1-F6B4AD1963E4}" type="pres">
      <dgm:prSet presAssocID="{9775670C-4D9A-425B-8FC8-4EB7FF9BF39C}" presName="parSpace" presStyleCnt="0"/>
      <dgm:spPr/>
    </dgm:pt>
    <dgm:pt modelId="{D0F59254-E14C-42B6-ADB7-D1E52E1D65AF}" type="pres">
      <dgm:prSet presAssocID="{F22CF6D0-EF46-46BF-B150-8EA626F8A8E3}" presName="parTxOnly" presStyleLbl="node1" presStyleIdx="1" presStyleCnt="3" custScaleY="154021" custLinFactNeighborX="16000" custLinFactNeighborY="76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E420FAD-0C16-4865-9AC6-1B89D692D17D}" type="pres">
      <dgm:prSet presAssocID="{CB68EAE0-9485-45FA-B330-34F6004744AA}" presName="parSpace" presStyleCnt="0"/>
      <dgm:spPr/>
    </dgm:pt>
    <dgm:pt modelId="{5E9C13B9-6843-43FD-AD58-284C0DD04F2A}" type="pres">
      <dgm:prSet presAssocID="{41C21DF5-B656-4DFB-B337-E72595848D92}" presName="parTxOnly" presStyleLbl="node1" presStyleIdx="2" presStyleCnt="3" custScaleY="155712" custLinFactNeighborX="32572" custLinFactNeighborY="108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AEEC7B1F-9871-4C4F-B24A-6ABF90BC29E4}" srcId="{43829DCB-FFAE-4EF2-8BE7-37BC94F2CFB5}" destId="{41C21DF5-B656-4DFB-B337-E72595848D92}" srcOrd="2" destOrd="0" parTransId="{25B6BDE1-0BA2-45EA-B1D9-10B0EA401C38}" sibTransId="{4FC7D0E8-878A-4B9A-8F53-EF9496AE9AAB}"/>
    <dgm:cxn modelId="{B106988E-546F-4B83-B47E-11111D9D5AE6}" type="presOf" srcId="{43829DCB-FFAE-4EF2-8BE7-37BC94F2CFB5}" destId="{3C248F57-CFE2-4F6F-B4B9-F650DBD323EB}" srcOrd="0" destOrd="0" presId="urn:microsoft.com/office/officeart/2005/8/layout/hChevron3"/>
    <dgm:cxn modelId="{4FDBD1BC-D6E2-4FFE-8D26-A59BBB078435}" type="presOf" srcId="{F22CF6D0-EF46-46BF-B150-8EA626F8A8E3}" destId="{D0F59254-E14C-42B6-ADB7-D1E52E1D65AF}" srcOrd="0" destOrd="0" presId="urn:microsoft.com/office/officeart/2005/8/layout/hChevron3"/>
    <dgm:cxn modelId="{8CFFDB09-2AF9-4510-A0F6-3D732674B9FE}" srcId="{43829DCB-FFAE-4EF2-8BE7-37BC94F2CFB5}" destId="{27620EDB-FD04-4347-B90E-C4D8F1922487}" srcOrd="0" destOrd="0" parTransId="{23B3ACFD-EC88-49E9-8DE1-6C807F6D141C}" sibTransId="{9775670C-4D9A-425B-8FC8-4EB7FF9BF39C}"/>
    <dgm:cxn modelId="{685B67F9-454B-4244-8AF3-2CA289B93779}" srcId="{43829DCB-FFAE-4EF2-8BE7-37BC94F2CFB5}" destId="{F22CF6D0-EF46-46BF-B150-8EA626F8A8E3}" srcOrd="1" destOrd="0" parTransId="{3501000A-CA61-4B05-BDE8-570D42CE22A9}" sibTransId="{CB68EAE0-9485-45FA-B330-34F6004744AA}"/>
    <dgm:cxn modelId="{6F60953F-3618-47DD-A62F-16AB2DEA42E4}" type="presOf" srcId="{41C21DF5-B656-4DFB-B337-E72595848D92}" destId="{5E9C13B9-6843-43FD-AD58-284C0DD04F2A}" srcOrd="0" destOrd="0" presId="urn:microsoft.com/office/officeart/2005/8/layout/hChevron3"/>
    <dgm:cxn modelId="{8A5401DB-530B-4230-960C-A8B5E3FA7BED}" type="presOf" srcId="{27620EDB-FD04-4347-B90E-C4D8F1922487}" destId="{67639BB0-933A-477E-AE5F-8DDF7A410E61}" srcOrd="0" destOrd="0" presId="urn:microsoft.com/office/officeart/2005/8/layout/hChevron3"/>
    <dgm:cxn modelId="{FF13B8EB-9C45-45CC-A0B8-4CE0D6EC3A95}" type="presParOf" srcId="{3C248F57-CFE2-4F6F-B4B9-F650DBD323EB}" destId="{67639BB0-933A-477E-AE5F-8DDF7A410E61}" srcOrd="0" destOrd="0" presId="urn:microsoft.com/office/officeart/2005/8/layout/hChevron3"/>
    <dgm:cxn modelId="{0E3E86C5-65F0-40DB-92F8-87015B17D6BA}" type="presParOf" srcId="{3C248F57-CFE2-4F6F-B4B9-F650DBD323EB}" destId="{2815F9EF-E1A0-43E2-8DA1-F6B4AD1963E4}" srcOrd="1" destOrd="0" presId="urn:microsoft.com/office/officeart/2005/8/layout/hChevron3"/>
    <dgm:cxn modelId="{C8CB0151-4C69-4468-BD35-5E5786F662F4}" type="presParOf" srcId="{3C248F57-CFE2-4F6F-B4B9-F650DBD323EB}" destId="{D0F59254-E14C-42B6-ADB7-D1E52E1D65AF}" srcOrd="2" destOrd="0" presId="urn:microsoft.com/office/officeart/2005/8/layout/hChevron3"/>
    <dgm:cxn modelId="{138DC93C-2289-46EF-AD98-2B8F3FDBB390}" type="presParOf" srcId="{3C248F57-CFE2-4F6F-B4B9-F650DBD323EB}" destId="{0E420FAD-0C16-4865-9AC6-1B89D692D17D}" srcOrd="3" destOrd="0" presId="urn:microsoft.com/office/officeart/2005/8/layout/hChevron3"/>
    <dgm:cxn modelId="{ACFDCA89-8A03-4E85-9F70-06F5FDE55304}" type="presParOf" srcId="{3C248F57-CFE2-4F6F-B4B9-F650DBD323EB}" destId="{5E9C13B9-6843-43FD-AD58-284C0DD04F2A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39BB0-933A-477E-AE5F-8DDF7A410E61}">
      <dsp:nvSpPr>
        <dsp:cNvPr id="0" name=""/>
        <dsp:cNvSpPr/>
      </dsp:nvSpPr>
      <dsp:spPr>
        <a:xfrm>
          <a:off x="0" y="227696"/>
          <a:ext cx="3645546" cy="2223637"/>
        </a:xfrm>
        <a:prstGeom prst="homePlat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6710" tIns="173355" rIns="86678" bIns="17335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6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α</a:t>
          </a:r>
          <a:endParaRPr lang="nl-BE" sz="6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7696"/>
        <a:ext cx="3089637" cy="2223637"/>
      </dsp:txXfrm>
    </dsp:sp>
    <dsp:sp modelId="{D0F59254-E14C-42B6-ADB7-D1E52E1D65AF}">
      <dsp:nvSpPr>
        <dsp:cNvPr id="0" name=""/>
        <dsp:cNvSpPr/>
      </dsp:nvSpPr>
      <dsp:spPr>
        <a:xfrm>
          <a:off x="3037263" y="255978"/>
          <a:ext cx="3645546" cy="2245962"/>
        </a:xfrm>
        <a:prstGeom prst="chevron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0033" tIns="173355" rIns="86678" bIns="17335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6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</a:t>
          </a:r>
        </a:p>
      </dsp:txBody>
      <dsp:txXfrm>
        <a:off x="4160244" y="255978"/>
        <a:ext cx="1399584" cy="2245962"/>
      </dsp:txXfrm>
    </dsp:sp>
    <dsp:sp modelId="{5E9C13B9-6843-43FD-AD58-284C0DD04F2A}">
      <dsp:nvSpPr>
        <dsp:cNvPr id="0" name=""/>
        <dsp:cNvSpPr/>
      </dsp:nvSpPr>
      <dsp:spPr>
        <a:xfrm>
          <a:off x="5841212" y="248300"/>
          <a:ext cx="3645546" cy="2270621"/>
        </a:xfrm>
        <a:prstGeom prst="chevron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964" t="3077" r="-5938" b="-2051"/>
          </a:stretch>
        </a:blip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32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5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6976523" y="248300"/>
        <a:ext cx="1374925" cy="2270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39BB0-933A-477E-AE5F-8DDF7A410E61}">
      <dsp:nvSpPr>
        <dsp:cNvPr id="0" name=""/>
        <dsp:cNvSpPr/>
      </dsp:nvSpPr>
      <dsp:spPr>
        <a:xfrm>
          <a:off x="0" y="227696"/>
          <a:ext cx="3645546" cy="2223637"/>
        </a:xfrm>
        <a:prstGeom prst="homePlat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6710" tIns="173355" rIns="86678" bIns="17335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6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α</a:t>
          </a:r>
          <a:endParaRPr lang="nl-BE" sz="6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7696"/>
        <a:ext cx="3089637" cy="2223637"/>
      </dsp:txXfrm>
    </dsp:sp>
    <dsp:sp modelId="{D0F59254-E14C-42B6-ADB7-D1E52E1D65AF}">
      <dsp:nvSpPr>
        <dsp:cNvPr id="0" name=""/>
        <dsp:cNvSpPr/>
      </dsp:nvSpPr>
      <dsp:spPr>
        <a:xfrm>
          <a:off x="3037263" y="255978"/>
          <a:ext cx="3645546" cy="2245962"/>
        </a:xfrm>
        <a:prstGeom prst="chevron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0033" tIns="173355" rIns="86678" bIns="17335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6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</a:t>
          </a:r>
        </a:p>
      </dsp:txBody>
      <dsp:txXfrm>
        <a:off x="4160244" y="255978"/>
        <a:ext cx="1399584" cy="2245962"/>
      </dsp:txXfrm>
    </dsp:sp>
    <dsp:sp modelId="{5E9C13B9-6843-43FD-AD58-284C0DD04F2A}">
      <dsp:nvSpPr>
        <dsp:cNvPr id="0" name=""/>
        <dsp:cNvSpPr/>
      </dsp:nvSpPr>
      <dsp:spPr>
        <a:xfrm>
          <a:off x="5841212" y="248300"/>
          <a:ext cx="3645546" cy="2270621"/>
        </a:xfrm>
        <a:prstGeom prst="chevron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964" t="3077" r="-5938" b="-2051"/>
          </a:stretch>
        </a:blipFill>
        <a:ln w="1905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32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5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6976523" y="248300"/>
        <a:ext cx="1374925" cy="2270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5348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858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032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6078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ed3d99eb3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ed3d99eb3_2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7ed3d99eb3_2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20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ed3d99eb3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ed3d99eb3_2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7ed3d99eb3_2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23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138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663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4165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05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393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08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719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375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9240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679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693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569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458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7710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3999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7135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153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9221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358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0898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233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0345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383024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980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469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284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11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092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197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155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875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8000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110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390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18681" y="500019"/>
            <a:ext cx="1047668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solidFill>
                  <a:schemeClr val="tx2"/>
                </a:solidFill>
                <a:latin typeface="Gill Sans MT" panose="020B0502020104020203" pitchFamily="34" charset="0"/>
              </a:rPr>
              <a:t>OUDE GRIEKEN – JONGE HELDEN</a:t>
            </a:r>
            <a:br>
              <a:rPr lang="en-US" sz="42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4200" b="1" dirty="0">
                <a:solidFill>
                  <a:schemeClr val="tx2"/>
                </a:solidFill>
                <a:latin typeface="Gill Sans MT" panose="020B0502020104020203" pitchFamily="34" charset="0"/>
              </a:rPr>
              <a:t/>
            </a:r>
            <a:br>
              <a:rPr lang="en-US" sz="42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4200" b="1" dirty="0">
                <a:solidFill>
                  <a:schemeClr val="tx2"/>
                </a:solidFill>
                <a:latin typeface="Gill Sans MT" panose="020B0502020104020203" pitchFamily="34" charset="0"/>
              </a:rPr>
              <a:t/>
            </a:r>
            <a:br>
              <a:rPr lang="en-US" sz="42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4200" b="1" dirty="0">
                <a:solidFill>
                  <a:schemeClr val="tx2"/>
                </a:solidFill>
                <a:latin typeface="Gill Sans MT" panose="020B0502020104020203" pitchFamily="34" charset="0"/>
              </a:rPr>
              <a:t>LES </a:t>
            </a:r>
            <a:r>
              <a:rPr lang="en-US" sz="4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2: </a:t>
            </a:r>
            <a:r>
              <a:rPr lang="el-GR" sz="4400" b="1" dirty="0">
                <a:solidFill>
                  <a:schemeClr val="tx2"/>
                </a:solidFill>
              </a:rPr>
              <a:t>Ὀλυμπος</a:t>
            </a:r>
            <a:endParaRPr lang="en-GB" sz="4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47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7" b="98259" l="2712" r="97458">
                        <a14:backgroundMark x1="73729" y1="69279" x2="73729" y2="69279"/>
                        <a14:backgroundMark x1="72712" y1="37562" x2="72712" y2="37562"/>
                        <a14:backgroundMark x1="72881" y1="36318" x2="72881" y2="36318"/>
                        <a14:backgroundMark x1="68983" y1="32214" x2="68983" y2="32214"/>
                        <a14:backgroundMark x1="85085" y1="47139" x2="85085" y2="47139"/>
                        <a14:backgroundMark x1="66949" y1="48134" x2="66949" y2="48134"/>
                        <a14:backgroundMark x1="65424" y1="47512" x2="65424" y2="47512"/>
                        <a14:backgroundMark x1="67288" y1="46517" x2="67288" y2="46517"/>
                        <a14:backgroundMark x1="47966" y1="42537" x2="47966" y2="42537"/>
                        <a14:backgroundMark x1="50847" y1="38806" x2="50847" y2="38806"/>
                        <a14:backgroundMark x1="49831" y1="70647" x2="49831" y2="70647"/>
                        <a14:backgroundMark x1="73390" y1="41169" x2="73390" y2="41169"/>
                        <a14:backgroundMark x1="83390" y1="41045" x2="83390" y2="41045"/>
                        <a14:backgroundMark x1="67288" y1="8209" x2="67288" y2="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1269" y="2215296"/>
            <a:ext cx="2102541" cy="2865157"/>
          </a:xfrm>
          <a:prstGeom prst="rect">
            <a:avLst/>
          </a:prstGeom>
        </p:spPr>
      </p:pic>
      <p:sp>
        <p:nvSpPr>
          <p:cNvPr id="3" name="Rechthoekig bijschrift 2"/>
          <p:cNvSpPr/>
          <p:nvPr/>
        </p:nvSpPr>
        <p:spPr>
          <a:xfrm>
            <a:off x="7522590" y="867267"/>
            <a:ext cx="3742441" cy="1274180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7522590" y="941117"/>
            <a:ext cx="3864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Hallo ik ben jullie gids </a:t>
            </a:r>
            <a:r>
              <a:rPr lang="el-GR" sz="2400" dirty="0"/>
              <a:t>Ἑρμης</a:t>
            </a:r>
            <a:r>
              <a:rPr lang="nl-BE" sz="2400" dirty="0"/>
              <a:t>.</a:t>
            </a:r>
          </a:p>
          <a:p>
            <a:r>
              <a:rPr lang="nl-BE" sz="2400" dirty="0"/>
              <a:t>Welkom! </a:t>
            </a:r>
          </a:p>
          <a:p>
            <a:r>
              <a:rPr lang="nl-BE" sz="2400" dirty="0"/>
              <a:t>Dit is de berg </a:t>
            </a:r>
            <a:r>
              <a:rPr lang="el-GR" sz="2400" dirty="0"/>
              <a:t>Ὀλυμπος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24098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2987" y="628420"/>
            <a:ext cx="7726025" cy="580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24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1429" l="0" r="100000">
                        <a14:foregroundMark x1="10857" y1="36429" x2="10857" y2="36429"/>
                        <a14:foregroundMark x1="42667" y1="35429" x2="42667" y2="35429"/>
                        <a14:foregroundMark x1="14667" y1="9857" x2="14667" y2="9857"/>
                        <a14:foregroundMark x1="65905" y1="11286" x2="65905" y2="11286"/>
                        <a14:foregroundMark x1="95810" y1="13000" x2="95810" y2="13000"/>
                        <a14:foregroundMark x1="92381" y1="39143" x2="92381" y2="39143"/>
                        <a14:foregroundMark x1="65905" y1="39286" x2="65905" y2="39286"/>
                        <a14:foregroundMark x1="67048" y1="64429" x2="67048" y2="64429"/>
                        <a14:foregroundMark x1="92381" y1="66000" x2="92381" y2="66000"/>
                        <a14:foregroundMark x1="7429" y1="65857" x2="7429" y2="65857"/>
                        <a14:foregroundMark x1="38286" y1="63714" x2="38286" y2="63714"/>
                        <a14:backgroundMark x1="43238" y1="61143" x2="43238" y2="61143"/>
                        <a14:backgroundMark x1="61905" y1="66571" x2="61905" y2="66571"/>
                        <a14:backgroundMark x1="64762" y1="71857" x2="64762" y2="71857"/>
                        <a14:backgroundMark x1="5333" y1="48857" x2="5333" y2="48857"/>
                        <a14:backgroundMark x1="6095" y1="47143" x2="6095" y2="47143"/>
                        <a14:backgroundMark x1="40571" y1="47857" x2="40571" y2="47857"/>
                        <a14:backgroundMark x1="40190" y1="43143" x2="40190" y2="43143"/>
                        <a14:backgroundMark x1="40381" y1="45571" x2="40381" y2="45571"/>
                        <a14:backgroundMark x1="44952" y1="35429" x2="44952" y2="35429"/>
                        <a14:backgroundMark x1="42286" y1="10714" x2="42286" y2="10714"/>
                        <a14:backgroundMark x1="43048" y1="15143" x2="43048" y2="15143"/>
                        <a14:backgroundMark x1="34095" y1="20429" x2="34095" y2="20429"/>
                        <a14:backgroundMark x1="42667" y1="19000" x2="42667" y2="19000"/>
                        <a14:backgroundMark x1="13333" y1="15857" x2="13333" y2="15857"/>
                      </a14:backgroundRemoval>
                    </a14:imgEffect>
                  </a14:imgLayer>
                </a14:imgProps>
              </a:ext>
            </a:extLst>
          </a:blip>
          <a:srcRect b="18731"/>
          <a:stretch/>
        </p:blipFill>
        <p:spPr>
          <a:xfrm>
            <a:off x="3595687" y="758381"/>
            <a:ext cx="5000625" cy="54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38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"/>
          <p:cNvSpPr txBox="1">
            <a:spLocks noGrp="1"/>
          </p:cNvSpPr>
          <p:nvPr>
            <p:ph type="title"/>
          </p:nvPr>
        </p:nvSpPr>
        <p:spPr>
          <a:xfrm>
            <a:off x="763555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80000"/>
              </a:lnSpc>
              <a:spcBef>
                <a:spcPts val="0"/>
              </a:spcBef>
              <a:buClr>
                <a:srgbClr val="0C0C0C"/>
              </a:buClr>
              <a:buSzPts val="5000"/>
            </a:pPr>
            <a:r>
              <a:rPr lang="el-GR" dirty="0"/>
              <a:t>ζευϛ</a:t>
            </a:r>
            <a:endParaRPr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A341FD2-442B-4F7D-8A90-90AF9745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543" y="1690688"/>
            <a:ext cx="2631542" cy="42976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900" y="2227021"/>
            <a:ext cx="3716404" cy="32250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209B6AB-7128-4315-9A90-E9C81814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24" t="19381" r="23995" b="33196"/>
          <a:stretch/>
        </p:blipFill>
        <p:spPr>
          <a:xfrm>
            <a:off x="0" y="289874"/>
            <a:ext cx="12210742" cy="62782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209B6AB-7128-4315-9A90-E9C81814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24" t="19381" r="23995" b="33196"/>
          <a:stretch/>
        </p:blipFill>
        <p:spPr>
          <a:xfrm>
            <a:off x="0" y="289874"/>
            <a:ext cx="12210742" cy="627825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B1DC170-C8B4-44C4-A657-17FF9BE3C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681"/>
          <a:stretch/>
        </p:blipFill>
        <p:spPr>
          <a:xfrm>
            <a:off x="3891203" y="1106277"/>
            <a:ext cx="1680413" cy="7328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E7A03E3-A9BC-4063-8292-4D6FDDE7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9" t="-328"/>
          <a:stretch/>
        </p:blipFill>
        <p:spPr>
          <a:xfrm>
            <a:off x="5657679" y="1141856"/>
            <a:ext cx="1659117" cy="73528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4AD7858-77F3-419F-BB49-7FE3DF4FB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27" y="1877145"/>
            <a:ext cx="1782511" cy="76846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85DBA8E-EA13-43F0-A482-274CB3C5050C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2" t="17706" r="38871" b="69363"/>
          <a:stretch/>
        </p:blipFill>
        <p:spPr bwMode="auto">
          <a:xfrm>
            <a:off x="5560968" y="1841568"/>
            <a:ext cx="1874337" cy="768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BF6B5C4-BA95-40CD-908A-439C9F95C23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7" t="17706" r="23950" b="69363"/>
          <a:stretch/>
        </p:blipFill>
        <p:spPr bwMode="auto">
          <a:xfrm>
            <a:off x="7372605" y="1841568"/>
            <a:ext cx="1818528" cy="768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BC04FB-134C-4978-AE86-59EDA020998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3" t="29440" r="23950" b="57629"/>
          <a:stretch/>
        </p:blipFill>
        <p:spPr bwMode="auto">
          <a:xfrm>
            <a:off x="7408622" y="2538874"/>
            <a:ext cx="1782511" cy="768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6592875-085F-4DDF-B7D8-620424C35C1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2" t="42370" r="38871" b="46660"/>
          <a:stretch/>
        </p:blipFill>
        <p:spPr bwMode="auto">
          <a:xfrm>
            <a:off x="5560968" y="3307332"/>
            <a:ext cx="1874337" cy="651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883F1A0-6075-4BC6-A790-DFFDD114863E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3" t="40409" r="23950" b="46660"/>
          <a:stretch/>
        </p:blipFill>
        <p:spPr bwMode="auto">
          <a:xfrm>
            <a:off x="7316796" y="3190796"/>
            <a:ext cx="1874337" cy="768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8F3BC2A-7823-4E82-A2E7-7615CE20C23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0" t="53339" r="39097" b="34288"/>
          <a:stretch/>
        </p:blipFill>
        <p:spPr bwMode="auto">
          <a:xfrm>
            <a:off x="5634454" y="4053378"/>
            <a:ext cx="1771394" cy="735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2C2DC28-90C1-4C6C-9525-CD605FF8FE5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7" t="53339" r="23950" b="34288"/>
          <a:stretch/>
        </p:blipFill>
        <p:spPr bwMode="auto">
          <a:xfrm>
            <a:off x="7419739" y="3959254"/>
            <a:ext cx="1646104" cy="802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61E1EBC-9387-4930-849F-1D1FFA3A5460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0" t="64309" r="39403" b="23501"/>
          <a:stretch/>
        </p:blipFill>
        <p:spPr bwMode="auto">
          <a:xfrm>
            <a:off x="5630447" y="4762005"/>
            <a:ext cx="1735377" cy="724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B8645B0-F82E-4CBD-9CED-FD1E0B66E72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3" t="76498" r="23950" b="12239"/>
          <a:stretch/>
        </p:blipFill>
        <p:spPr bwMode="auto">
          <a:xfrm>
            <a:off x="7408622" y="5486399"/>
            <a:ext cx="1782511" cy="669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273017C-5404-4D84-A3C6-278EA924559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 t="29998" r="54376" b="57630"/>
          <a:stretch/>
        </p:blipFill>
        <p:spPr bwMode="auto">
          <a:xfrm>
            <a:off x="3868213" y="2588248"/>
            <a:ext cx="1748564" cy="670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E047D37-4A93-40D9-AB98-BD51A8E2DC8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 t="42237" r="54376" b="46901"/>
          <a:stretch/>
        </p:blipFill>
        <p:spPr bwMode="auto">
          <a:xfrm>
            <a:off x="3859429" y="3359079"/>
            <a:ext cx="1772242" cy="645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3F55B62-8B68-409A-A3E7-3BDB738649CC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 t="64308" r="54376" b="23503"/>
          <a:stretch/>
        </p:blipFill>
        <p:spPr bwMode="auto">
          <a:xfrm>
            <a:off x="3859429" y="4762005"/>
            <a:ext cx="1772242" cy="724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CFB9D18-9A33-46CC-A459-F53AFD2102F0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 t="76364" r="54376" b="11447"/>
          <a:stretch/>
        </p:blipFill>
        <p:spPr bwMode="auto">
          <a:xfrm>
            <a:off x="3891203" y="5486399"/>
            <a:ext cx="1772242" cy="724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9AE1B59A-A50B-45E4-81A9-309C81A9EC4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29998" r="84669" b="57630"/>
          <a:stretch/>
        </p:blipFill>
        <p:spPr bwMode="auto">
          <a:xfrm>
            <a:off x="399837" y="2623790"/>
            <a:ext cx="1772242" cy="735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4CA9F54-35FD-443A-9B7F-F2FB0435520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52366" r="84676" b="35443"/>
          <a:stretch/>
        </p:blipFill>
        <p:spPr bwMode="auto">
          <a:xfrm>
            <a:off x="410650" y="4004637"/>
            <a:ext cx="1771393" cy="724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323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toelichting 8">
            <a:extLst>
              <a:ext uri="{FF2B5EF4-FFF2-40B4-BE49-F238E27FC236}">
                <a16:creationId xmlns:a16="http://schemas.microsoft.com/office/drawing/2014/main" id="{18049769-E836-4F52-AC71-E8D0DDC826E8}"/>
              </a:ext>
            </a:extLst>
          </p:cNvPr>
          <p:cNvSpPr/>
          <p:nvPr/>
        </p:nvSpPr>
        <p:spPr>
          <a:xfrm>
            <a:off x="1515469" y="657980"/>
            <a:ext cx="6592758" cy="1610520"/>
          </a:xfrm>
          <a:prstGeom prst="wedgeEllipseCallout">
            <a:avLst>
              <a:gd name="adj1" fmla="val 23417"/>
              <a:gd name="adj2" fmla="val 7969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 err="1">
                <a:solidFill>
                  <a:schemeClr val="tx1"/>
                </a:solidFill>
                <a:ea typeface="+mn-lt"/>
                <a:cs typeface="+mn-lt"/>
              </a:rPr>
              <a:t>εἰμι</a:t>
            </a:r>
            <a:r>
              <a:rPr lang="nl-NL" sz="3600" dirty="0">
                <a:solidFill>
                  <a:schemeClr val="tx1"/>
                </a:solidFill>
                <a:ea typeface="+mn-lt"/>
                <a:cs typeface="+mn-lt"/>
              </a:rPr>
              <a:t> πα</a:t>
            </a:r>
            <a:r>
              <a:rPr lang="nl-NL" sz="3600" dirty="0" err="1">
                <a:solidFill>
                  <a:schemeClr val="tx1"/>
                </a:solidFill>
                <a:ea typeface="+mn-lt"/>
                <a:cs typeface="+mn-lt"/>
              </a:rPr>
              <a:t>τηρ</a:t>
            </a:r>
            <a:r>
              <a:rPr lang="nl-NL" sz="3600" dirty="0">
                <a:solidFill>
                  <a:schemeClr val="tx1"/>
                </a:solidFill>
              </a:rPr>
              <a:t> van de mensen en de goden </a:t>
            </a:r>
            <a:endParaRPr lang="nl-NL" sz="36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4110" y="2164702"/>
            <a:ext cx="3985237" cy="46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3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toelichting 8">
            <a:extLst>
              <a:ext uri="{FF2B5EF4-FFF2-40B4-BE49-F238E27FC236}">
                <a16:creationId xmlns:a16="http://schemas.microsoft.com/office/drawing/2014/main" id="{C8CCC3AB-B959-4615-B879-45D6C0C3D68F}"/>
              </a:ext>
            </a:extLst>
          </p:cNvPr>
          <p:cNvSpPr/>
          <p:nvPr/>
        </p:nvSpPr>
        <p:spPr>
          <a:xfrm>
            <a:off x="4532683" y="119192"/>
            <a:ext cx="6592758" cy="2180095"/>
          </a:xfrm>
          <a:prstGeom prst="wedgeEllipseCallout">
            <a:avLst>
              <a:gd name="adj1" fmla="val 23417"/>
              <a:gd name="adj2" fmla="val 7969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 err="1">
                <a:solidFill>
                  <a:schemeClr val="tx1"/>
                </a:solidFill>
                <a:ea typeface="+mn-lt"/>
                <a:cs typeface="+mn-lt"/>
              </a:rPr>
              <a:t>ζευς</a:t>
            </a:r>
            <a:r>
              <a:rPr lang="nl-NL" sz="36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endParaRPr lang="en-US" sz="36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nl-NL" sz="3600" b="1" dirty="0" err="1">
                <a:solidFill>
                  <a:schemeClr val="tx1"/>
                </a:solidFill>
                <a:ea typeface="+mn-lt"/>
                <a:cs typeface="+mn-lt"/>
              </a:rPr>
              <a:t>ἐστι</a:t>
            </a:r>
            <a:r>
              <a:rPr lang="nl-NL" sz="3600" dirty="0">
                <a:solidFill>
                  <a:schemeClr val="tx1"/>
                </a:solidFill>
                <a:ea typeface="+mn-lt"/>
                <a:cs typeface="+mn-lt"/>
              </a:rPr>
              <a:t> πα</a:t>
            </a:r>
            <a:r>
              <a:rPr lang="nl-NL" sz="3600" dirty="0" err="1">
                <a:solidFill>
                  <a:schemeClr val="tx1"/>
                </a:solidFill>
                <a:ea typeface="+mn-lt"/>
                <a:cs typeface="+mn-lt"/>
              </a:rPr>
              <a:t>τηρ</a:t>
            </a:r>
            <a:r>
              <a:rPr lang="nl-NL" sz="3600" dirty="0">
                <a:solidFill>
                  <a:schemeClr val="tx1"/>
                </a:solidFill>
              </a:rPr>
              <a:t> van de mensen en de goden </a:t>
            </a:r>
            <a:endParaRPr lang="nl-NL" sz="36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653" y="2554100"/>
            <a:ext cx="2103302" cy="28653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163673"/>
            <a:ext cx="3557016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DCD9D-1A25-49C8-A798-F51332A63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5"/>
            <a:ext cx="9720072" cy="4533539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2"/>
                </a:solidFill>
              </a:rPr>
              <a:t>Ι</a:t>
            </a:r>
            <a:r>
              <a:rPr lang="nl-BE" dirty="0">
                <a:solidFill>
                  <a:schemeClr val="tx2"/>
                </a:solidFill>
              </a:rPr>
              <a:t>k ben = </a:t>
            </a:r>
            <a:r>
              <a:rPr lang="el-GR" dirty="0">
                <a:solidFill>
                  <a:schemeClr val="tx2"/>
                </a:solidFill>
              </a:rPr>
              <a:t>εἰμι</a:t>
            </a:r>
            <a:br>
              <a:rPr lang="el-GR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/>
            </a:r>
            <a:br>
              <a:rPr lang="el-GR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/>
            </a:r>
            <a:br>
              <a:rPr lang="el-GR" dirty="0">
                <a:solidFill>
                  <a:schemeClr val="tx2"/>
                </a:solidFill>
              </a:rPr>
            </a:br>
            <a:r>
              <a:rPr lang="nl-BE" dirty="0">
                <a:solidFill>
                  <a:schemeClr val="tx2"/>
                </a:solidFill>
              </a:rPr>
              <a:t>hij/zij is =  </a:t>
            </a:r>
            <a:r>
              <a:rPr lang="el-GR" dirty="0">
                <a:solidFill>
                  <a:schemeClr val="tx2"/>
                </a:solidFill>
              </a:rPr>
              <a:t>ἐστι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EB2B389-DEFD-4A5B-A5B8-DDD419C8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5599522"/>
            <a:ext cx="9720073" cy="709838"/>
          </a:xfrm>
        </p:spPr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chemeClr val="tx2"/>
                </a:solidFill>
              </a:rPr>
              <a:t>Opgelet! Geen “ik” of “hij” of “zij” in het Grieks -&gt; dit zit in het werkwoord</a:t>
            </a:r>
          </a:p>
        </p:txBody>
      </p:sp>
    </p:spTree>
    <p:extLst>
      <p:ext uri="{BB962C8B-B14F-4D97-AF65-F5344CB8AC3E}">
        <p14:creationId xmlns:p14="http://schemas.microsoft.com/office/powerpoint/2010/main" val="2606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578" y="108932"/>
            <a:ext cx="10240435" cy="665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74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dirty="0">
                <a:solidFill>
                  <a:schemeClr val="tx2"/>
                </a:solidFill>
              </a:rPr>
              <a:t>HUISWERK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10" name="Google Shape;110;p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>
              <a:spcBef>
                <a:spcPts val="0"/>
              </a:spcBef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alfabet = 	</a:t>
            </a:r>
            <a:r>
              <a:rPr lang="el-GR" dirty="0">
                <a:solidFill>
                  <a:schemeClr val="tx2"/>
                </a:solidFill>
              </a:rPr>
              <a:t>ἀλφαβετ</a:t>
            </a:r>
            <a:r>
              <a:rPr lang="nl-BE" dirty="0">
                <a:solidFill>
                  <a:schemeClr val="tx2"/>
                </a:solidFill>
              </a:rPr>
              <a:t>		(</a:t>
            </a:r>
            <a:r>
              <a:rPr lang="el-GR" dirty="0">
                <a:solidFill>
                  <a:schemeClr val="tx2"/>
                </a:solidFill>
              </a:rPr>
              <a:t>ἀλφα</a:t>
            </a:r>
            <a:r>
              <a:rPr lang="nl-BE" dirty="0">
                <a:solidFill>
                  <a:schemeClr val="tx2"/>
                </a:solidFill>
              </a:rPr>
              <a:t> </a:t>
            </a:r>
            <a:r>
              <a:rPr lang="el-GR" dirty="0">
                <a:solidFill>
                  <a:schemeClr val="tx2"/>
                </a:solidFill>
              </a:rPr>
              <a:t>βητα</a:t>
            </a:r>
            <a:r>
              <a:rPr lang="nl-BE" dirty="0">
                <a:solidFill>
                  <a:schemeClr val="tx2"/>
                </a:solidFill>
              </a:rPr>
              <a:t>)</a:t>
            </a:r>
            <a:r>
              <a:rPr lang="el-GR" dirty="0">
                <a:solidFill>
                  <a:schemeClr val="tx2"/>
                </a:solidFill>
              </a:rPr>
              <a:t> </a:t>
            </a:r>
            <a:r>
              <a:rPr lang="nl-BE" dirty="0"/>
              <a:t>		</a:t>
            </a: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3793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>
            <a:extLst>
              <a:ext uri="{FF2B5EF4-FFF2-40B4-BE49-F238E27FC236}">
                <a16:creationId xmlns:a16="http://schemas.microsoft.com/office/drawing/2014/main" id="{CB143679-B9D2-44ED-84C9-18D92C08C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47" y="289010"/>
            <a:ext cx="10147601" cy="60363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NAAM GOD(IN):………………………………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Mijn attribuut </a:t>
            </a:r>
            <a:r>
              <a:rPr kumimoji="0" lang="el-GR" sz="20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een bliksemschicht.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defRPr/>
            </a:pPr>
            <a:r>
              <a:rPr kumimoji="0" lang="el-GR" sz="20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εἰμι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……………………….. van de 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mensen en de goden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.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defRPr/>
            </a:pP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…………….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….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(ik ben)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 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………………….………..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 </a:t>
            </a:r>
            <a:endParaRPr lang="nl-BE" sz="1600">
              <a:solidFill>
                <a:sysClr val="windowText" lastClr="000000"/>
              </a:solidFill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van </a:t>
            </a:r>
            <a:r>
              <a:rPr kumimoji="0" lang="el-GR" sz="20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ποσειδων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en </a:t>
            </a:r>
            <a:r>
              <a:rPr kumimoji="0" lang="el-GR" sz="20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ἁδης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.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defRPr/>
            </a:pPr>
            <a:r>
              <a:rPr kumimoji="0" lang="el-GR" sz="20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ἡρα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</a:t>
            </a:r>
            <a:r>
              <a:rPr kumimoji="0" lang="el-GR" sz="20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…………………. van enkele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van mijn ………………….……. (kinderen).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49F7EA-853B-4904-A317-E0AB84C5A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06" y="2050377"/>
            <a:ext cx="1295460" cy="72611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3947DE2-1BCC-4FEB-874F-F6C486F1C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2" y="2980347"/>
            <a:ext cx="1005525" cy="7628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E22F105-F1ED-40DB-BAA9-D586D8FCE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869" y="3073148"/>
            <a:ext cx="1451781" cy="6387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B89CD37-E0A3-4CC5-AFEA-9D2BA2A09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786" y="4566502"/>
            <a:ext cx="1451780" cy="81895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0112CB0-E67C-439F-9461-A9782A576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2177" y="5208770"/>
            <a:ext cx="1335476" cy="7037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B51EDF-15D5-4254-929A-072CBC8B3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566" y="156123"/>
            <a:ext cx="1796762" cy="127472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D933E83-EC65-4D03-B6CF-60E2701AF4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1156" y="532615"/>
            <a:ext cx="2830914" cy="3844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466" y="101600"/>
            <a:ext cx="10240435" cy="66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8B26C33-2ECF-48E4-ADEA-68FAAA34A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142831"/>
              </p:ext>
            </p:extLst>
          </p:nvPr>
        </p:nvGraphicFramePr>
        <p:xfrm>
          <a:off x="2790333" y="282804"/>
          <a:ext cx="5618375" cy="6438510"/>
        </p:xfrm>
        <a:graphic>
          <a:graphicData uri="http://schemas.openxmlformats.org/drawingml/2006/table">
            <a:tbl>
              <a:tblPr firstRow="1" firstCol="1" bandRow="1"/>
              <a:tblGrid>
                <a:gridCol w="3233116">
                  <a:extLst>
                    <a:ext uri="{9D8B030D-6E8A-4147-A177-3AD203B41FA5}">
                      <a16:colId xmlns:a16="http://schemas.microsoft.com/office/drawing/2014/main" val="650199733"/>
                    </a:ext>
                  </a:extLst>
                </a:gridCol>
                <a:gridCol w="2385259">
                  <a:extLst>
                    <a:ext uri="{9D8B030D-6E8A-4147-A177-3AD203B41FA5}">
                      <a16:colId xmlns:a16="http://schemas.microsoft.com/office/drawing/2014/main" val="1553769256"/>
                    </a:ext>
                  </a:extLst>
                </a:gridCol>
              </a:tblGrid>
              <a:tr h="71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l-GR" sz="3200" b="1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π</a:t>
                      </a:r>
                      <a:r>
                        <a:rPr lang="nl-BE" sz="3200" b="1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α</a:t>
                      </a:r>
                      <a:r>
                        <a:rPr lang="nl-BE" sz="3200" b="1" dirty="0" err="1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τηρ</a:t>
                      </a:r>
                      <a:endParaRPr lang="nl-BE" sz="2800" dirty="0">
                        <a:effectLst/>
                        <a:latin typeface="Calibri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vader</a:t>
                      </a:r>
                      <a:endParaRPr lang="nl-B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956357"/>
                  </a:ext>
                </a:extLst>
              </a:tr>
              <a:tr h="71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b="1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μητηρ</a:t>
                      </a:r>
                      <a:endParaRPr lang="nl-B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moeder </a:t>
                      </a:r>
                      <a:endParaRPr lang="nl-B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649684"/>
                  </a:ext>
                </a:extLst>
              </a:tr>
              <a:tr h="71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b="1" dirty="0" err="1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θυγ</a:t>
                      </a:r>
                      <a:r>
                        <a:rPr lang="nl-BE" sz="3200" b="1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α</a:t>
                      </a:r>
                      <a:r>
                        <a:rPr lang="nl-BE" sz="3200" b="1" dirty="0" err="1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τηρ</a:t>
                      </a:r>
                      <a:endParaRPr lang="nl-BE" sz="2800" dirty="0" err="1">
                        <a:effectLst/>
                        <a:latin typeface="Calibri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dochter </a:t>
                      </a:r>
                      <a:endParaRPr lang="nl-B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574813"/>
                  </a:ext>
                </a:extLst>
              </a:tr>
              <a:tr h="71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b="1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υἱος</a:t>
                      </a:r>
                      <a:endParaRPr lang="nl-BE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zoon </a:t>
                      </a:r>
                      <a:endParaRPr lang="nl-B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408431"/>
                  </a:ext>
                </a:extLst>
              </a:tr>
              <a:tr h="71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b="1" dirty="0" err="1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ἀδελφος</a:t>
                      </a:r>
                      <a:endParaRPr lang="nl-BE" sz="2800" dirty="0" err="1">
                        <a:effectLst/>
                        <a:latin typeface="Calibri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broer</a:t>
                      </a:r>
                      <a:endParaRPr lang="nl-B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290183"/>
                  </a:ext>
                </a:extLst>
              </a:tr>
              <a:tr h="71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b="1" dirty="0" err="1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ἀδελφη</a:t>
                      </a:r>
                      <a:endParaRPr lang="nl-BE" sz="2800" dirty="0" err="1">
                        <a:effectLst/>
                        <a:latin typeface="Calibri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zus </a:t>
                      </a:r>
                      <a:endParaRPr lang="nl-B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721126"/>
                  </a:ext>
                </a:extLst>
              </a:tr>
              <a:tr h="71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b="1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πα</a:t>
                      </a:r>
                      <a:r>
                        <a:rPr lang="nl-BE" sz="3200" b="1" dirty="0" err="1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ιδι</a:t>
                      </a:r>
                      <a:r>
                        <a:rPr lang="nl-BE" sz="3200" b="1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α</a:t>
                      </a:r>
                      <a:endParaRPr lang="nl-BE" sz="2800" dirty="0">
                        <a:effectLst/>
                        <a:latin typeface="Calibri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kinderen </a:t>
                      </a:r>
                      <a:endParaRPr lang="nl-BE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40430"/>
                  </a:ext>
                </a:extLst>
              </a:tr>
              <a:tr h="71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l-GR" sz="3200" b="1" dirty="0" err="1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εἰμι</a:t>
                      </a:r>
                      <a:endParaRPr lang="nl-BE" sz="2800" dirty="0" err="1">
                        <a:effectLst/>
                        <a:latin typeface="Calibri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ik ben</a:t>
                      </a:r>
                      <a:endParaRPr lang="nl-BE" sz="2800" dirty="0">
                        <a:effectLst/>
                        <a:latin typeface="Calibri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434915"/>
                  </a:ext>
                </a:extLst>
              </a:tr>
              <a:tr h="71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l-GR" sz="3200" b="1" dirty="0" err="1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ἐστι</a:t>
                      </a:r>
                      <a:endParaRPr lang="nl-BE" sz="2800" dirty="0" err="1">
                        <a:effectLst/>
                        <a:latin typeface="Calibri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nl-BE" sz="3200" dirty="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hij/zij is</a:t>
                      </a:r>
                      <a:endParaRPr lang="nl-BE" sz="2800" dirty="0">
                        <a:effectLst/>
                        <a:latin typeface="Calibri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102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031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ed3d99eb3_2_4"/>
          <p:cNvSpPr txBox="1">
            <a:spLocks noGrp="1"/>
          </p:cNvSpPr>
          <p:nvPr>
            <p:ph type="title"/>
          </p:nvPr>
        </p:nvSpPr>
        <p:spPr>
          <a:xfrm>
            <a:off x="2829219" y="3362848"/>
            <a:ext cx="6533562" cy="132556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>
                <a:solidFill>
                  <a:schemeClr val="tx2"/>
                </a:solidFill>
              </a:rPr>
              <a:t>Oplossing identiteitskaarten </a:t>
            </a:r>
            <a:endParaRPr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>
            <a:extLst>
              <a:ext uri="{FF2B5EF4-FFF2-40B4-BE49-F238E27FC236}">
                <a16:creationId xmlns:a16="http://schemas.microsoft.com/office/drawing/2014/main" id="{2ED520AA-FE4F-49D9-9377-45248BABD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92" y="393569"/>
            <a:ext cx="9973559" cy="60708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een pauw.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500"/>
              </a:spcBef>
              <a:buClrTx/>
            </a:pPr>
            <a:r>
              <a:rPr lang="el-GR" sz="2000">
                <a:solidFill>
                  <a:sysClr val="windowText" lastClr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de godin van het huwelijk.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>
                <a:solidFill>
                  <a:sysClr val="windowText" lastClr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ἰμι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…………………….. 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ἡφαιστος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ἀρης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……………..… (ik ben) ……………………… 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δημητηρ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ben getrouwd met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maar hij is ook mijn ………………………….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8A1BD01-9008-42E2-A166-F77D1E330D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36" y="855350"/>
            <a:ext cx="2623951" cy="3330150"/>
          </a:xfrm>
          <a:prstGeom prst="rect">
            <a:avLst/>
          </a:prstGeom>
          <a:noFill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18E6162-4C12-4D0B-A5F8-6A3911232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080" y="393569"/>
            <a:ext cx="1694969" cy="123591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EFD4D8F-9294-47D5-BD1A-048DCA642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749" y="3027845"/>
            <a:ext cx="1655296" cy="93375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7F56BC4-82AE-4EEC-834B-57B3FC171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30" y="3918441"/>
            <a:ext cx="1132483" cy="85912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90D744E-18D1-4475-84CB-44152417D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157" y="4020519"/>
            <a:ext cx="1551339" cy="7419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E1E2BEA-72C6-448B-A203-32EEA1D92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7830" y="5253504"/>
            <a:ext cx="1702606" cy="7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>
            <a:extLst>
              <a:ext uri="{FF2B5EF4-FFF2-40B4-BE49-F238E27FC236}">
                <a16:creationId xmlns:a16="http://schemas.microsoft.com/office/drawing/2014/main" id="{5847F592-D63C-44F2-A306-17F4ABF30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375" y="461913"/>
            <a:ext cx="9992413" cy="599544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graan.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godin van de natuur en de landbouw.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…………………….(ik ben)  …………………………..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ἡρα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ποσειδων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ἁδης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ben belangrijk voor de mensen omdat ik ervoor zorg dat ze voldoende eten hebben.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 descr="Greek Roman Pantheon Royalty Free Vector Image">
            <a:extLst>
              <a:ext uri="{FF2B5EF4-FFF2-40B4-BE49-F238E27FC236}">
                <a16:creationId xmlns:a16="http://schemas.microsoft.com/office/drawing/2014/main" id="{513123FF-36DD-994D-ACE7-CFA93FDE420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2" t="31347" r="50474" b="45142"/>
          <a:stretch/>
        </p:blipFill>
        <p:spPr bwMode="auto">
          <a:xfrm>
            <a:off x="8478665" y="712928"/>
            <a:ext cx="1786549" cy="330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EE2349-E9AA-4A2C-A44C-287C2DA6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897" y="544841"/>
            <a:ext cx="2469670" cy="106714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E9C4889-BE84-4C58-A4E9-2C1BB6D8C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309" y="4016872"/>
            <a:ext cx="1185311" cy="8992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9964F9A-6356-4E11-8490-F9257CA95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041" y="4016872"/>
            <a:ext cx="1551339" cy="7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8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>
            <a:extLst>
              <a:ext uri="{FF2B5EF4-FFF2-40B4-BE49-F238E27FC236}">
                <a16:creationId xmlns:a16="http://schemas.microsoft.com/office/drawing/2014/main" id="{0A6D4A3B-D701-4937-826A-090872164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03" y="486973"/>
            <a:ext cx="10223016" cy="597038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een staf.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driekoppige hond ………………..……… (is)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κερβερος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koning van de onderwereld.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……………………….(ik ben)  ……………………..…….. 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ποσειδων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woon niet op de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ὀλυμπος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 descr="Greek Roman Pantheon Royalty Free Vector Image">
            <a:extLst>
              <a:ext uri="{FF2B5EF4-FFF2-40B4-BE49-F238E27FC236}">
                <a16:creationId xmlns:a16="http://schemas.microsoft.com/office/drawing/2014/main" id="{A0C5A02F-B038-F94A-8D89-E9FFA1ECC8C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29681" r="63960" b="44032"/>
          <a:stretch/>
        </p:blipFill>
        <p:spPr bwMode="auto">
          <a:xfrm>
            <a:off x="7569725" y="885294"/>
            <a:ext cx="3179818" cy="370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34E27D7-8676-466A-9EDF-62D68EA6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723" y="620256"/>
            <a:ext cx="1722257" cy="11026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746BE4B-0D74-4641-8435-C4C94E4D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695" y="2352331"/>
            <a:ext cx="1271012" cy="93990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8A0C1CD-F244-47AC-9505-F6EE59505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473" y="4414517"/>
            <a:ext cx="1359124" cy="103105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5FBFAD8-C26F-4AB3-B27E-BF67EBD37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098" y="4410419"/>
            <a:ext cx="2136155" cy="9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>
            <a:extLst>
              <a:ext uri="{FF2B5EF4-FFF2-40B4-BE49-F238E27FC236}">
                <a16:creationId xmlns:a16="http://schemas.microsoft.com/office/drawing/2014/main" id="{54430DE8-FC69-4E94-9028-16BF6D8F6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03" y="420984"/>
            <a:ext cx="10062760" cy="632860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een drietand.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koning van de zee en god.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…………………….(ik ben)  ……………………………..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ἁδης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Ik ben geen …………….……………. 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v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an de goden want ik heb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geen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…………….……… (kinderen) die Olympische goden zijn.</a:t>
            </a:r>
            <a:r>
              <a:rPr lang="nl-BE" sz="2000"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DBE732-2990-496B-8162-74F414C78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028" y="569309"/>
            <a:ext cx="3362144" cy="417340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985527-E1C8-4AEC-BF0F-94B518EA6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16" y="455557"/>
            <a:ext cx="2401969" cy="9445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06FB1F-C5B4-4C91-87A7-54EECB611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825" y="3623713"/>
            <a:ext cx="1161161" cy="8808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37C4A6D-46F7-49AE-AFDC-31AA66894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553" y="3623713"/>
            <a:ext cx="2002003" cy="8808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B0D17D6-6BDF-4E88-9977-5A90962FE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659" y="4695352"/>
            <a:ext cx="1571570" cy="88087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329DF51-5DF3-490F-AB54-FF1D249D3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7195" y="4700587"/>
            <a:ext cx="1503571" cy="7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>
            <a:extLst>
              <a:ext uri="{FF2B5EF4-FFF2-40B4-BE49-F238E27FC236}">
                <a16:creationId xmlns:a16="http://schemas.microsoft.com/office/drawing/2014/main" id="{D6594258-F427-4F10-B915-4EB3EEE7D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441" y="468119"/>
            <a:ext cx="10326711" cy="608351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een staf.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heb een gevleugelde helm en gevleugelde schoenen.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…………..……. (ik ben) de boodschapper van de goden.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ook de god van de handel, dieven en reizigers.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……………..…… (ik ben) de………………………….. 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2FBA06-D433-4720-BB37-30DFA91DBB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05" y="730459"/>
            <a:ext cx="2843039" cy="3643578"/>
          </a:xfrm>
          <a:prstGeom prst="rect">
            <a:avLst/>
          </a:prstGeom>
          <a:noFill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E4447D4-4464-4ABF-8BCD-3A4F2DE37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91" y="591975"/>
            <a:ext cx="1795698" cy="101917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AF0EA7D-060E-4697-8B35-AEE153A21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056" y="3429000"/>
            <a:ext cx="1175409" cy="8916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5B9215E-4B47-41ED-8299-77D267314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056" y="5498192"/>
            <a:ext cx="1175409" cy="89168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C0D4261-A870-4E2D-B21E-6A348F0E7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867" y="5498192"/>
            <a:ext cx="1440072" cy="10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1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>
            <a:extLst>
              <a:ext uri="{FF2B5EF4-FFF2-40B4-BE49-F238E27FC236}">
                <a16:creationId xmlns:a16="http://schemas.microsoft.com/office/drawing/2014/main" id="{909AEFBC-FF42-45E7-9955-6E0A49388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090" y="467373"/>
            <a:ext cx="10505820" cy="61313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GOD(IN):…………………..……………..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wijn.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god van de wijn, feesten en van verandering.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……………………….(ik ben)  ……………………..…….. 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ben één van de jongste goden.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 descr="Greek Roman Pantheon Royalty Free Vector Image">
            <a:extLst>
              <a:ext uri="{FF2B5EF4-FFF2-40B4-BE49-F238E27FC236}">
                <a16:creationId xmlns:a16="http://schemas.microsoft.com/office/drawing/2014/main" id="{3FAC44A0-BAC4-1B40-A547-2B7919E2C02E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50" b="80169" l="73759" r="97518">
                        <a14:foregroundMark x1="79965" y1="70605" x2="77482" y2="69620"/>
                        <a14:foregroundMark x1="75887" y1="67511" x2="81915" y2="64557"/>
                        <a14:foregroundMark x1="81915" y1="64557" x2="88475" y2="64416"/>
                        <a14:foregroundMark x1="88475" y1="64416" x2="96454" y2="65260"/>
                        <a14:foregroundMark x1="96454" y1="65260" x2="93262" y2="70605"/>
                        <a14:foregroundMark x1="93262" y1="70605" x2="92908" y2="76653"/>
                        <a14:foregroundMark x1="92908" y1="76653" x2="87057" y2="78903"/>
                        <a14:foregroundMark x1="87057" y1="78903" x2="80496" y2="78903"/>
                        <a14:foregroundMark x1="80496" y1="78903" x2="87766" y2="79184"/>
                        <a14:foregroundMark x1="87766" y1="79184" x2="94858" y2="79044"/>
                        <a14:foregroundMark x1="94858" y1="79044" x2="87411" y2="78059"/>
                        <a14:foregroundMark x1="87411" y1="78059" x2="90248" y2="77918"/>
                        <a14:foregroundMark x1="91135" y1="78481" x2="83688" y2="79184"/>
                        <a14:foregroundMark x1="83688" y1="79184" x2="92199" y2="79044"/>
                        <a14:foregroundMark x1="92199" y1="79044" x2="81206" y2="78481"/>
                        <a14:foregroundMark x1="95035" y1="78481" x2="87766" y2="78762"/>
                        <a14:foregroundMark x1="87766" y1="78762" x2="93617" y2="76371"/>
                        <a14:foregroundMark x1="93617" y1="76371" x2="94504" y2="71308"/>
                        <a14:foregroundMark x1="94504" y1="71308" x2="97872" y2="75809"/>
                        <a14:foregroundMark x1="97872" y1="75809" x2="97518" y2="75949"/>
                        <a14:foregroundMark x1="97518" y1="77215" x2="98227" y2="72152"/>
                        <a14:foregroundMark x1="98227" y1="72152" x2="95035" y2="66948"/>
                        <a14:foregroundMark x1="95035" y1="66948" x2="94149" y2="77778"/>
                        <a14:foregroundMark x1="94149" y1="77778" x2="85993" y2="78622"/>
                        <a14:foregroundMark x1="85993" y1="78622" x2="93085" y2="78903"/>
                        <a14:foregroundMark x1="93085" y1="78903" x2="86348" y2="79184"/>
                        <a14:foregroundMark x1="86348" y1="79184" x2="93262" y2="79184"/>
                        <a14:foregroundMark x1="93262" y1="79184" x2="87766" y2="79325"/>
                        <a14:foregroundMark x1="85284" y1="64557" x2="89716" y2="60759"/>
                        <a14:foregroundMark x1="89716" y1="60759" x2="93085" y2="62869"/>
                        <a14:foregroundMark x1="87234" y1="63994" x2="89894" y2="59353"/>
                        <a14:foregroundMark x1="89894" y1="59353" x2="85638" y2="60900"/>
                        <a14:foregroundMark x1="92376" y1="64698" x2="85816" y2="67370"/>
                        <a14:foregroundMark x1="85816" y1="67370" x2="79078" y2="67511"/>
                        <a14:foregroundMark x1="79078" y1="67511" x2="80142" y2="70183"/>
                        <a14:foregroundMark x1="84397" y1="69761" x2="77660" y2="70042"/>
                        <a14:foregroundMark x1="77660" y1="70042" x2="73936" y2="65823"/>
                        <a14:foregroundMark x1="73936" y1="65823" x2="78546" y2="69339"/>
                        <a14:foregroundMark x1="78546" y1="69339" x2="85638" y2="70183"/>
                        <a14:foregroundMark x1="85638" y1="70183" x2="88652" y2="75105"/>
                        <a14:foregroundMark x1="88652" y1="75105" x2="81915" y2="74543"/>
                        <a14:foregroundMark x1="81915" y1="74543" x2="88298" y2="75246"/>
                        <a14:foregroundMark x1="88298" y1="75246" x2="85638" y2="74965"/>
                        <a14:foregroundMark x1="86879" y1="75105" x2="85638" y2="78622"/>
                        <a14:foregroundMark x1="86348" y1="78059" x2="84929" y2="77778"/>
                        <a14:foregroundMark x1="87057" y1="77637" x2="82270" y2="78200"/>
                        <a14:foregroundMark x1="88475" y1="77918" x2="82270" y2="79466"/>
                        <a14:foregroundMark x1="82270" y1="79466" x2="80496" y2="79325"/>
                        <a14:foregroundMark x1="85816" y1="79044" x2="92730" y2="78903"/>
                        <a14:foregroundMark x1="92730" y1="78903" x2="95922" y2="79606"/>
                        <a14:foregroundMark x1="95213" y1="79325" x2="87589" y2="80309"/>
                        <a14:foregroundMark x1="87589" y1="80309" x2="88298" y2="79887"/>
                        <a14:foregroundMark x1="91135" y1="79606" x2="84397" y2="79887"/>
                        <a14:foregroundMark x1="84397" y1="79887" x2="82447" y2="79184"/>
                        <a14:foregroundMark x1="87057" y1="78903" x2="86170" y2="72011"/>
                        <a14:foregroundMark x1="86170" y1="72011" x2="80851" y2="68073"/>
                        <a14:foregroundMark x1="80851" y1="68073" x2="74823" y2="65823"/>
                        <a14:foregroundMark x1="74823" y1="65823" x2="79965" y2="65541"/>
                        <a14:foregroundMark x1="82270" y1="65823" x2="75177" y2="65823"/>
                        <a14:foregroundMark x1="75177" y1="65823" x2="81383" y2="63994"/>
                        <a14:foregroundMark x1="81383" y1="63994" x2="85106" y2="59775"/>
                        <a14:foregroundMark x1="85106" y1="59775" x2="91489" y2="58650"/>
                        <a14:foregroundMark x1="91489" y1="58650" x2="95922" y2="62447"/>
                        <a14:foregroundMark x1="95922" y1="62447" x2="95922" y2="64276"/>
                        <a14:foregroundMark x1="96277" y1="66526" x2="92376" y2="62307"/>
                        <a14:foregroundMark x1="92376" y1="62307" x2="86170" y2="60759"/>
                        <a14:foregroundMark x1="86170" y1="60759" x2="80496" y2="63291"/>
                        <a14:foregroundMark x1="80496" y1="63291" x2="85106" y2="59494"/>
                        <a14:foregroundMark x1="85106" y1="59494" x2="84220" y2="60759"/>
                        <a14:foregroundMark x1="86879" y1="59775" x2="90248" y2="58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90" t="58163" r="-3288" b="19964"/>
          <a:stretch/>
        </p:blipFill>
        <p:spPr bwMode="auto">
          <a:xfrm>
            <a:off x="7861954" y="809486"/>
            <a:ext cx="2969640" cy="362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3C0BC4C-40E3-4229-BB5A-664D119CB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271" y="545214"/>
            <a:ext cx="2479552" cy="10290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0CE35EB-24A1-43F2-92BA-4EA14A486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936" y="3792349"/>
            <a:ext cx="1425111" cy="108111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21F6168-B8BD-43C9-B0DC-5FA421AA0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011" y="3851482"/>
            <a:ext cx="1440072" cy="10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5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dirty="0">
                <a:solidFill>
                  <a:schemeClr val="tx2"/>
                </a:solidFill>
              </a:rPr>
              <a:t>HUISWERK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10" name="Google Shape;110;p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alfabet = 	</a:t>
            </a:r>
            <a:r>
              <a:rPr lang="el-GR" dirty="0" err="1">
                <a:solidFill>
                  <a:schemeClr val="tx2"/>
                </a:solidFill>
              </a:rPr>
              <a:t>ἀλφαβετ</a:t>
            </a:r>
            <a:endParaRPr lang="nl-BE" dirty="0" err="1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>
              <a:solidFill>
                <a:schemeClr val="tx2"/>
              </a:solidFill>
            </a:endParaRPr>
          </a:p>
          <a:p>
            <a:pPr marL="91440" lvl="0" indent="0">
              <a:spcBef>
                <a:spcPts val="0"/>
              </a:spcBef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school = 	</a:t>
            </a:r>
            <a:r>
              <a:rPr lang="el-GR" dirty="0">
                <a:solidFill>
                  <a:schemeClr val="tx2"/>
                </a:solidFill>
              </a:rPr>
              <a:t>σχωλ</a:t>
            </a:r>
            <a:r>
              <a:rPr lang="nl-BE" dirty="0">
                <a:solidFill>
                  <a:schemeClr val="tx2"/>
                </a:solidFill>
              </a:rPr>
              <a:t>		(</a:t>
            </a:r>
            <a:r>
              <a:rPr lang="el-GR" dirty="0">
                <a:solidFill>
                  <a:schemeClr val="tx2"/>
                </a:solidFill>
              </a:rPr>
              <a:t>σχωλη</a:t>
            </a:r>
            <a:r>
              <a:rPr lang="nl-BE" dirty="0">
                <a:solidFill>
                  <a:schemeClr val="tx2"/>
                </a:solidFill>
              </a:rPr>
              <a:t>)</a:t>
            </a:r>
            <a:r>
              <a:rPr lang="el-GR" dirty="0">
                <a:solidFill>
                  <a:schemeClr val="tx2"/>
                </a:solidFill>
              </a:rPr>
              <a:t> </a:t>
            </a:r>
            <a:r>
              <a:rPr lang="nl-BE" dirty="0">
                <a:solidFill>
                  <a:schemeClr val="tx2"/>
                </a:solidFill>
              </a:rPr>
              <a:t>			</a:t>
            </a: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707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>
            <a:extLst>
              <a:ext uri="{FF2B5EF4-FFF2-40B4-BE49-F238E27FC236}">
                <a16:creationId xmlns:a16="http://schemas.microsoft.com/office/drawing/2014/main" id="{DE21FCA1-E86B-42CE-855E-A870DEC2B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149" y="581240"/>
            <a:ext cx="10364418" cy="60363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een uil.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godin van de wijsheid en van oorlogsplannen.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………..……..……….(ik ben)  ……………………………..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want ik ben geboren uit zijn hoofd.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heb een stad die naar mij vernoemd is.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 descr="Greek Roman Pantheon Royalty Free Vector Image">
            <a:extLst>
              <a:ext uri="{FF2B5EF4-FFF2-40B4-BE49-F238E27FC236}">
                <a16:creationId xmlns:a16="http://schemas.microsoft.com/office/drawing/2014/main" id="{438D6DCF-B42F-394E-8E8E-8959206A9A8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1" t="54933" r="49654" b="19748"/>
          <a:stretch/>
        </p:blipFill>
        <p:spPr bwMode="auto">
          <a:xfrm>
            <a:off x="7805394" y="868443"/>
            <a:ext cx="3297457" cy="427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4CF6CF6-3AA2-44A4-A6DA-5A139F6DD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396" y="704100"/>
            <a:ext cx="1866421" cy="98976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5AE558-0962-444B-B8B3-D86346C88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19" y="3894964"/>
            <a:ext cx="1396831" cy="105966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CE7C0BC-FF3D-4FD7-A0F9-B7DE7C15E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316" y="3949097"/>
            <a:ext cx="2140646" cy="9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1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>
            <a:extLst>
              <a:ext uri="{FF2B5EF4-FFF2-40B4-BE49-F238E27FC236}">
                <a16:creationId xmlns:a16="http://schemas.microsoft.com/office/drawing/2014/main" id="{53AA085B-0611-4BCE-BD18-518AADB72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601" y="486972"/>
            <a:ext cx="10411552" cy="613064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 </a:t>
            </a: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een spiegel. 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godin van de liefde en schoonheid. 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……………..……. (ik ben) de ……………….………… van </a:t>
            </a:r>
            <a:r>
              <a:rPr kumimoji="0" lang="el-G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help mensen die verliefd zijn. 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 descr="Greek Roman Pantheon Royalty Free Vector Image">
            <a:extLst>
              <a:ext uri="{FF2B5EF4-FFF2-40B4-BE49-F238E27FC236}">
                <a16:creationId xmlns:a16="http://schemas.microsoft.com/office/drawing/2014/main" id="{5C08E44B-1121-C94D-A142-C150408EAA4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9" t="32090" r="-948" b="45597"/>
          <a:stretch/>
        </p:blipFill>
        <p:spPr bwMode="auto">
          <a:xfrm>
            <a:off x="8291779" y="667295"/>
            <a:ext cx="2642166" cy="4651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9F28C8F-6BFA-4D66-9F01-939E441A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194" y="565387"/>
            <a:ext cx="2922867" cy="115971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B82843B-86BD-4A9F-A6A7-76AE97D13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838" y="4306136"/>
            <a:ext cx="1492173" cy="11353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E2CF6F2-DF67-488B-8C17-C05121E5B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545" y="4365320"/>
            <a:ext cx="2140646" cy="9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7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2">
            <a:extLst>
              <a:ext uri="{FF2B5EF4-FFF2-40B4-BE49-F238E27FC236}">
                <a16:creationId xmlns:a16="http://schemas.microsoft.com/office/drawing/2014/main" id="{C78BE9DB-89F3-4804-B830-864D0FE1C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53" y="339365"/>
            <a:ext cx="10548593" cy="61085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een lier.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</a:pPr>
            <a:r>
              <a:rPr lang="el-GR" sz="2000">
                <a:solidFill>
                  <a:sysClr val="windowText" lastClr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god van de muziek, kunsten en de geneeskunde.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……………………….(ik ben)  ……………….………….. 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ἀρτεμις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…………..……… (is) mijn ……………….…………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fbeelding 6" descr="Greek Roman Pantheon Royalty Free Vector Image">
            <a:extLst>
              <a:ext uri="{FF2B5EF4-FFF2-40B4-BE49-F238E27FC236}">
                <a16:creationId xmlns:a16="http://schemas.microsoft.com/office/drawing/2014/main" id="{406740B0-A80D-C648-826B-9970004B897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6" t="31302" r="16487" b="45254"/>
          <a:stretch/>
        </p:blipFill>
        <p:spPr bwMode="auto">
          <a:xfrm>
            <a:off x="8164216" y="492512"/>
            <a:ext cx="2779899" cy="408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E7191B1-99F7-4C55-96E3-BF6F11B6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12" y="500209"/>
            <a:ext cx="2421843" cy="10011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705407A-CF3B-4A57-8D61-9F0FA69F4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64" y="3820629"/>
            <a:ext cx="1264856" cy="95954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2183A8D-391C-48ED-BCCD-3C4AE0279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081" y="3830447"/>
            <a:ext cx="2136155" cy="9399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C6EBCE-5AE1-4A70-9337-0132B88ED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874" y="4782554"/>
            <a:ext cx="1443683" cy="106759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420064-E71E-438A-BE3D-AB0142A1A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186" y="4846398"/>
            <a:ext cx="1676881" cy="9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8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>
            <a:extLst>
              <a:ext uri="{FF2B5EF4-FFF2-40B4-BE49-F238E27FC236}">
                <a16:creationId xmlns:a16="http://schemas.microsoft.com/office/drawing/2014/main" id="{5AF823C8-D06D-43A1-B907-9E6813E2E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93" y="443060"/>
            <a:ext cx="10784264" cy="608028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een pijl en boog.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</a:pPr>
            <a:r>
              <a:rPr lang="el-GR" sz="2000">
                <a:solidFill>
                  <a:sysClr val="windowText" lastClr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godin van de jacht.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…………..………….(ik ben)  …………….…………….. 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ἀπολλων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ga vaak jagen met de nimfen van het bos.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 descr="Greek Roman Pantheon Royalty Free Vector Image">
            <a:extLst>
              <a:ext uri="{FF2B5EF4-FFF2-40B4-BE49-F238E27FC236}">
                <a16:creationId xmlns:a16="http://schemas.microsoft.com/office/drawing/2014/main" id="{77DAF2D8-0450-134A-816E-CBD3369DE8C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8" t="33352" r="32576" b="44716"/>
          <a:stretch/>
        </p:blipFill>
        <p:spPr bwMode="auto">
          <a:xfrm>
            <a:off x="8257880" y="711606"/>
            <a:ext cx="2795008" cy="406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915817C-04E8-4059-B890-783418D4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794" y="582548"/>
            <a:ext cx="2116729" cy="10011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207FF9C-5629-4956-88D6-AADD84B7C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6" y="3792348"/>
            <a:ext cx="1500526" cy="11383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C541E28-2A19-4616-B8BD-EE6A9B800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794" y="3860934"/>
            <a:ext cx="2093326" cy="10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>
            <a:extLst>
              <a:ext uri="{FF2B5EF4-FFF2-40B4-BE49-F238E27FC236}">
                <a16:creationId xmlns:a16="http://schemas.microsoft.com/office/drawing/2014/main" id="{F1BE82B9-677D-4125-82DF-E122E2A29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827" y="461913"/>
            <a:ext cx="9954705" cy="617455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een schild, speer en zwaard.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de god van de oorlog.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ἡρα 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mijn ……………………….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…………….……… (is) mijn …………………..…………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ben geliefd bij soldaten en zorg voor de overwinning.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 descr="Greek Roman Pantheon Royalty Free Vector Image">
            <a:extLst>
              <a:ext uri="{FF2B5EF4-FFF2-40B4-BE49-F238E27FC236}">
                <a16:creationId xmlns:a16="http://schemas.microsoft.com/office/drawing/2014/main" id="{BC88049C-4098-2D4A-B5F5-1D17176E90C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8" b="28270" l="41135" r="64362">
                        <a14:foregroundMark x1="46986" y1="14346" x2="40426" y2="13502"/>
                        <a14:foregroundMark x1="40426" y1="13502" x2="39007" y2="7454"/>
                        <a14:foregroundMark x1="39007" y1="7454" x2="41667" y2="25176"/>
                        <a14:foregroundMark x1="41667" y1="25176" x2="49113" y2="25176"/>
                        <a14:foregroundMark x1="50709" y1="16174" x2="54078" y2="9142"/>
                        <a14:foregroundMark x1="54078" y1="9142" x2="52482" y2="4079"/>
                        <a14:foregroundMark x1="52482" y1="4079" x2="47872" y2="8158"/>
                        <a14:foregroundMark x1="47872" y1="8158" x2="41135" y2="5063"/>
                        <a14:foregroundMark x1="52305" y1="7314" x2="58688" y2="5767"/>
                        <a14:foregroundMark x1="58688" y1="5767" x2="54078" y2="2250"/>
                        <a14:foregroundMark x1="54078" y1="2250" x2="53901" y2="1969"/>
                        <a14:foregroundMark x1="53191" y1="9705" x2="52482" y2="15049"/>
                        <a14:foregroundMark x1="52482" y1="15049" x2="45745" y2="15612"/>
                        <a14:foregroundMark x1="45745" y1="15612" x2="43972" y2="9986"/>
                        <a14:foregroundMark x1="43972" y1="9986" x2="45035" y2="22082"/>
                        <a14:foregroundMark x1="45035" y1="22082" x2="52482" y2="21800"/>
                        <a14:foregroundMark x1="52482" y1="21800" x2="52305" y2="27004"/>
                        <a14:foregroundMark x1="52305" y1="27004" x2="47872" y2="28270"/>
                        <a14:foregroundMark x1="54078" y1="28270" x2="54433" y2="28129"/>
                        <a14:foregroundMark x1="56206" y1="28270" x2="56028" y2="22363"/>
                        <a14:foregroundMark x1="56028" y1="22363" x2="53723" y2="17300"/>
                        <a14:foregroundMark x1="53723" y1="17300" x2="55319" y2="13643"/>
                        <a14:foregroundMark x1="54787" y1="16878" x2="59752" y2="20816"/>
                        <a14:foregroundMark x1="59752" y1="20816" x2="63475" y2="22082"/>
                        <a14:foregroundMark x1="64007" y1="22504" x2="64007" y2="18284"/>
                        <a14:foregroundMark x1="56383" y1="19972" x2="54078" y2="14768"/>
                        <a14:foregroundMark x1="54078" y1="14768" x2="53723" y2="9283"/>
                        <a14:foregroundMark x1="53723" y1="9283" x2="50709" y2="4782"/>
                        <a14:foregroundMark x1="50709" y1="4782" x2="49823" y2="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0" r="32359" b="70460"/>
          <a:stretch/>
        </p:blipFill>
        <p:spPr bwMode="auto">
          <a:xfrm>
            <a:off x="7748833" y="787022"/>
            <a:ext cx="2716962" cy="3794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86BE3F9-D410-4CAE-A93A-AAC9C57B6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529" y="461913"/>
            <a:ext cx="1967354" cy="12595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A08AB32-40A0-4C10-AAD6-EA16D85E8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496" y="3896043"/>
            <a:ext cx="1616065" cy="9116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054F356-9353-471F-A649-7B68C2DA3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686" y="4442797"/>
            <a:ext cx="1358842" cy="10048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825818C-7963-4249-8CD9-B302B165D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223" y="4475271"/>
            <a:ext cx="1676881" cy="9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>
            <a:extLst>
              <a:ext uri="{FF2B5EF4-FFF2-40B4-BE49-F238E27FC236}">
                <a16:creationId xmlns:a16="http://schemas.microsoft.com/office/drawing/2014/main" id="{AA190068-CEBB-4FC1-BB21-4D1896531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61" y="386499"/>
            <a:ext cx="10331777" cy="62499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NAAM GOD(IN):………………………………..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Mijn attribuut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ἐστι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een hamer.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εἰμι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god van de arbeid. 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………………..…….(ik ben)  ……………….…………..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ἡρα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BE" sz="1600">
              <a:solidFill>
                <a:sysClr val="windowText" lastClr="000000"/>
              </a:solidFill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Ik heb de bliksemschichten van </a:t>
            </a:r>
            <a:r>
              <a:rPr kumimoji="0" lang="el-G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ζευς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gemaakt.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nl-BE" sz="2000">
                <a:solidFill>
                  <a:sysClr val="windowText" lastClr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Als kind werd ik van de </a:t>
            </a:r>
            <a:r>
              <a:rPr lang="nl-BE" sz="2000" err="1">
                <a:solidFill>
                  <a:sysClr val="windowText" lastClr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Olymposberg</a:t>
            </a:r>
            <a:r>
              <a:rPr lang="nl-BE" sz="2000">
                <a:solidFill>
                  <a:sysClr val="windowText" lastClr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gegooid, daarom kan ik niet goed meer stappen. </a:t>
            </a:r>
            <a:r>
              <a:rPr kumimoji="0" lang="nl-B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 descr="Greek Roman Pantheon Royalty Free Vector Image">
            <a:extLst>
              <a:ext uri="{FF2B5EF4-FFF2-40B4-BE49-F238E27FC236}">
                <a16:creationId xmlns:a16="http://schemas.microsoft.com/office/drawing/2014/main" id="{91816BAF-5C55-B440-B275-72C6FFD20DA6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50" b="78622" l="51773" r="75355">
                        <a14:foregroundMark x1="56560" y1="78762" x2="63830" y2="79325"/>
                        <a14:foregroundMark x1="63830" y1="79325" x2="70567" y2="78762"/>
                        <a14:foregroundMark x1="70567" y1="78762" x2="63475" y2="77075"/>
                        <a14:foregroundMark x1="63475" y1="77075" x2="60461" y2="64276"/>
                        <a14:foregroundMark x1="60461" y1="64276" x2="66844" y2="62447"/>
                        <a14:foregroundMark x1="66844" y1="62447" x2="62057" y2="58650"/>
                        <a14:foregroundMark x1="62057" y1="58650" x2="55851" y2="61603"/>
                        <a14:foregroundMark x1="55851" y1="61603" x2="53723" y2="72152"/>
                        <a14:foregroundMark x1="53723" y1="72152" x2="56028" y2="70605"/>
                        <a14:foregroundMark x1="57624" y1="66667" x2="56383" y2="72996"/>
                        <a14:foregroundMark x1="56383" y1="72996" x2="63830" y2="70042"/>
                        <a14:foregroundMark x1="63830" y1="70042" x2="66312" y2="64135"/>
                        <a14:foregroundMark x1="66312" y1="64135" x2="65603" y2="59072"/>
                        <a14:foregroundMark x1="65603" y1="59072" x2="61879" y2="58650"/>
                        <a14:foregroundMark x1="62589" y1="59916" x2="69326" y2="60338"/>
                        <a14:foregroundMark x1="69326" y1="60338" x2="66135" y2="59072"/>
                        <a14:foregroundMark x1="65957" y1="60338" x2="71454" y2="64135"/>
                        <a14:foregroundMark x1="71454" y1="64135" x2="73582" y2="70042"/>
                        <a14:foregroundMark x1="73582" y1="70042" x2="72340" y2="75387"/>
                        <a14:foregroundMark x1="72340" y1="75387" x2="51950" y2="74121"/>
                        <a14:foregroundMark x1="51950" y1="74121" x2="57624" y2="76653"/>
                        <a14:foregroundMark x1="57624" y1="76653" x2="60284" y2="76371"/>
                        <a14:foregroundMark x1="68794" y1="73558" x2="75355" y2="72433"/>
                        <a14:foregroundMark x1="75355" y1="72433" x2="73936" y2="74121"/>
                        <a14:foregroundMark x1="71454" y1="73558" x2="68794" y2="61463"/>
                        <a14:foregroundMark x1="68794" y1="61463" x2="71099" y2="63291"/>
                        <a14:foregroundMark x1="70567" y1="64979" x2="67730" y2="60338"/>
                        <a14:foregroundMark x1="67730" y1="60338" x2="71809" y2="64416"/>
                        <a14:foregroundMark x1="71809" y1="64416" x2="72518" y2="64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645" r="22452" b="18954"/>
          <a:stretch/>
        </p:blipFill>
        <p:spPr bwMode="auto">
          <a:xfrm>
            <a:off x="7635711" y="698564"/>
            <a:ext cx="3140343" cy="385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32A9F89-7FB1-4720-828B-8A946ACE1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635" y="386499"/>
            <a:ext cx="2455709" cy="9917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9D928B5-D4B5-4587-A4B4-17F3D9566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643" y="3090701"/>
            <a:ext cx="1368551" cy="103821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B918835-0BFD-4A07-8DCE-7330A7E0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534" y="3107646"/>
            <a:ext cx="1590900" cy="11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7D534-31F6-42FA-824C-4501EC56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Dialogen</a:t>
            </a:r>
            <a:r>
              <a:rPr lang="nl-BE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E1C866-0BDD-4DEA-ADE3-9D33E8DE4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90" y="2978727"/>
            <a:ext cx="9950981" cy="402336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l" b="1" dirty="0">
                <a:solidFill>
                  <a:schemeClr val="tx2"/>
                </a:solidFill>
              </a:rPr>
              <a:t>1. Ἀρης </a:t>
            </a:r>
            <a:r>
              <a:rPr lang="nl-BE" b="1" dirty="0">
                <a:solidFill>
                  <a:schemeClr val="tx2"/>
                </a:solidFill>
              </a:rPr>
              <a:t>en </a:t>
            </a:r>
            <a:r>
              <a:rPr lang="el" b="1" dirty="0">
                <a:solidFill>
                  <a:schemeClr val="tx2"/>
                </a:solidFill>
              </a:rPr>
              <a:t>Ἑρμης </a:t>
            </a:r>
            <a:r>
              <a:rPr lang="nl-BE" b="1" dirty="0">
                <a:solidFill>
                  <a:schemeClr val="tx2"/>
                </a:solidFill>
              </a:rPr>
              <a:t>(over het bedrog met </a:t>
            </a:r>
            <a:r>
              <a:rPr lang="nl-BE" b="1" dirty="0" err="1">
                <a:solidFill>
                  <a:schemeClr val="tx2"/>
                </a:solidFill>
              </a:rPr>
              <a:t>Ἀφροδιτη</a:t>
            </a:r>
            <a:r>
              <a:rPr lang="nl-BE" b="1" dirty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2. </a:t>
            </a:r>
            <a:r>
              <a:rPr lang="el" b="1" dirty="0">
                <a:solidFill>
                  <a:schemeClr val="tx2"/>
                </a:solidFill>
              </a:rPr>
              <a:t>Ἀθηνα </a:t>
            </a:r>
            <a:r>
              <a:rPr lang="nl-BE" b="1" dirty="0">
                <a:solidFill>
                  <a:schemeClr val="tx2"/>
                </a:solidFill>
              </a:rPr>
              <a:t>en </a:t>
            </a:r>
            <a:r>
              <a:rPr lang="el" b="1" dirty="0">
                <a:solidFill>
                  <a:schemeClr val="tx2"/>
                </a:solidFill>
              </a:rPr>
              <a:t>Ποσειδων </a:t>
            </a:r>
            <a:r>
              <a:rPr lang="nl-BE" b="1" dirty="0">
                <a:solidFill>
                  <a:schemeClr val="tx2"/>
                </a:solidFill>
              </a:rPr>
              <a:t>(over </a:t>
            </a:r>
            <a:r>
              <a:rPr lang="nl-BE" b="1" dirty="0" smtClean="0">
                <a:solidFill>
                  <a:schemeClr val="tx2"/>
                </a:solidFill>
              </a:rPr>
              <a:t>de naamgeving van de stad Athene)</a:t>
            </a:r>
            <a:endParaRPr lang="e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l" b="1" dirty="0">
                <a:solidFill>
                  <a:schemeClr val="tx2"/>
                </a:solidFill>
              </a:rPr>
              <a:t>3. Ἡφαιστος </a:t>
            </a:r>
            <a:r>
              <a:rPr lang="nl" b="1" dirty="0">
                <a:solidFill>
                  <a:schemeClr val="tx2"/>
                </a:solidFill>
              </a:rPr>
              <a:t>en </a:t>
            </a:r>
            <a:r>
              <a:rPr lang="el" b="1" dirty="0">
                <a:solidFill>
                  <a:schemeClr val="tx2"/>
                </a:solidFill>
              </a:rPr>
              <a:t>Ζευς (</a:t>
            </a:r>
            <a:r>
              <a:rPr lang="nl" b="1" dirty="0">
                <a:solidFill>
                  <a:schemeClr val="tx2"/>
                </a:solidFill>
              </a:rPr>
              <a:t>over de geboorte van Ἀθηνα)</a:t>
            </a:r>
            <a:endParaRPr lang="e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" b="1" dirty="0">
                <a:solidFill>
                  <a:schemeClr val="tx2"/>
                </a:solidFill>
              </a:rPr>
              <a:t>4. </a:t>
            </a:r>
            <a:r>
              <a:rPr lang="el" b="1" dirty="0">
                <a:solidFill>
                  <a:schemeClr val="tx2"/>
                </a:solidFill>
              </a:rPr>
              <a:t>Ἡφαιστος </a:t>
            </a:r>
            <a:r>
              <a:rPr lang="nl" b="1" dirty="0">
                <a:solidFill>
                  <a:schemeClr val="tx2"/>
                </a:solidFill>
              </a:rPr>
              <a:t>en </a:t>
            </a:r>
            <a:r>
              <a:rPr lang="el" b="1" dirty="0">
                <a:solidFill>
                  <a:schemeClr val="tx2"/>
                </a:solidFill>
              </a:rPr>
              <a:t>Ἀπολλων </a:t>
            </a:r>
            <a:r>
              <a:rPr lang="nl-BE" b="1" dirty="0">
                <a:solidFill>
                  <a:schemeClr val="tx2"/>
                </a:solidFill>
              </a:rPr>
              <a:t>(over baby </a:t>
            </a:r>
            <a:r>
              <a:rPr lang="el" b="1" dirty="0">
                <a:solidFill>
                  <a:schemeClr val="tx2"/>
                </a:solidFill>
              </a:rPr>
              <a:t>Ἑρμης </a:t>
            </a:r>
            <a:r>
              <a:rPr lang="nl-BE" b="1" dirty="0">
                <a:solidFill>
                  <a:schemeClr val="tx2"/>
                </a:solidFill>
              </a:rPr>
              <a:t>)</a:t>
            </a:r>
            <a:endParaRPr lang="e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l" b="1" dirty="0">
                <a:solidFill>
                  <a:schemeClr val="tx2"/>
                </a:solidFill>
              </a:rPr>
              <a:t>5. Ἀφροδιτη en Ἀρτεμις </a:t>
            </a:r>
            <a:r>
              <a:rPr lang="nl-BE" b="1" dirty="0">
                <a:solidFill>
                  <a:schemeClr val="tx2"/>
                </a:solidFill>
              </a:rPr>
              <a:t>(over de jaloezie van </a:t>
            </a:r>
            <a:r>
              <a:rPr lang="el" b="1" dirty="0">
                <a:solidFill>
                  <a:schemeClr val="tx2"/>
                </a:solidFill>
              </a:rPr>
              <a:t>Ἀπολλων</a:t>
            </a:r>
            <a:r>
              <a:rPr lang="nl-BE" b="1" dirty="0">
                <a:solidFill>
                  <a:schemeClr val="tx2"/>
                </a:solidFill>
              </a:rPr>
              <a:t>) </a:t>
            </a:r>
            <a:endParaRPr lang="el" dirty="0">
              <a:solidFill>
                <a:schemeClr val="tx2"/>
              </a:solidFill>
            </a:endParaRPr>
          </a:p>
          <a:p>
            <a:pPr marL="114300" indent="0" fontAlgn="base">
              <a:buNone/>
            </a:pPr>
            <a:endParaRPr lang="nl-BE" b="1" dirty="0"/>
          </a:p>
          <a:p>
            <a:endParaRPr lang="nl-BE" dirty="0"/>
          </a:p>
        </p:txBody>
      </p:sp>
      <p:pic>
        <p:nvPicPr>
          <p:cNvPr id="4" name="Graphic 4" descr="Chatten">
            <a:extLst>
              <a:ext uri="{FF2B5EF4-FFF2-40B4-BE49-F238E27FC236}">
                <a16:creationId xmlns:a16="http://schemas.microsoft.com/office/drawing/2014/main" id="{321A0897-307B-4E16-B5DC-4C632A6C0CA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32255" y="-584200"/>
            <a:ext cx="4886036" cy="49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73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7D534-31F6-42FA-824C-4501EC56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Dialogen </a:t>
            </a:r>
          </a:p>
        </p:txBody>
      </p:sp>
      <p:pic>
        <p:nvPicPr>
          <p:cNvPr id="4" name="Graphic 4" descr="Chatten">
            <a:extLst>
              <a:ext uri="{FF2B5EF4-FFF2-40B4-BE49-F238E27FC236}">
                <a16:creationId xmlns:a16="http://schemas.microsoft.com/office/drawing/2014/main" id="{321A0897-307B-4E16-B5DC-4C632A6C0CA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37103" y="924406"/>
            <a:ext cx="5671126" cy="57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85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3F38-9993-48B6-BDC6-65E819A2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20314" cy="2130767"/>
          </a:xfrm>
        </p:spPr>
        <p:txBody>
          <a:bodyPr/>
          <a:lstStyle/>
          <a:p>
            <a:r>
              <a:rPr lang="el" sz="3200" b="1" dirty="0">
                <a:solidFill>
                  <a:schemeClr val="tx2"/>
                </a:solidFill>
              </a:rPr>
              <a:t>1. Ἀρης </a:t>
            </a:r>
            <a:r>
              <a:rPr lang="nl-BE" sz="3200" b="1" dirty="0">
                <a:solidFill>
                  <a:schemeClr val="tx2"/>
                </a:solidFill>
              </a:rPr>
              <a:t>en </a:t>
            </a:r>
            <a:r>
              <a:rPr lang="el" sz="3200" b="1" dirty="0">
                <a:solidFill>
                  <a:schemeClr val="tx2"/>
                </a:solidFill>
              </a:rPr>
              <a:t>Ἑρμης </a:t>
            </a:r>
            <a:r>
              <a:rPr lang="nl-BE" sz="3200" b="1" dirty="0">
                <a:solidFill>
                  <a:schemeClr val="tx2"/>
                </a:solidFill>
              </a:rPr>
              <a:t>(over het bedrog met </a:t>
            </a:r>
            <a:r>
              <a:rPr lang="nl-BE" sz="3200" b="1" dirty="0" err="1">
                <a:solidFill>
                  <a:schemeClr val="tx2"/>
                </a:solidFill>
              </a:rPr>
              <a:t>Ἀφροδιτη</a:t>
            </a:r>
            <a:r>
              <a:rPr lang="nl-BE" sz="3200" b="1" dirty="0">
                <a:solidFill>
                  <a:schemeClr val="tx2"/>
                </a:solidFill>
              </a:rPr>
              <a:t>)</a:t>
            </a:r>
            <a:endParaRPr lang="en-US" sz="32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5" name="Afbeelding 5" descr="Greek Roman Pantheon Royalty Free Vector Image">
            <a:extLst>
              <a:ext uri="{FF2B5EF4-FFF2-40B4-BE49-F238E27FC236}">
                <a16:creationId xmlns:a16="http://schemas.microsoft.com/office/drawing/2014/main" id="{AB45A393-4FC5-4E95-9AB9-5FF1F225C1A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0" r="33550" b="70460"/>
          <a:stretch/>
        </p:blipFill>
        <p:spPr bwMode="auto">
          <a:xfrm>
            <a:off x="1575863" y="2257143"/>
            <a:ext cx="2600211" cy="3794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41C82AA6-633F-4686-84C7-5C5A4BA64A6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63" y="2631611"/>
            <a:ext cx="2727585" cy="3428063"/>
          </a:xfrm>
          <a:prstGeom prst="rect">
            <a:avLst/>
          </a:prstGeom>
          <a:noFill/>
        </p:spPr>
      </p:pic>
      <p:pic>
        <p:nvPicPr>
          <p:cNvPr id="9" name="Afbeelding 5" descr="Greek Roman Pantheon Royalty Free Vector Image">
            <a:extLst>
              <a:ext uri="{FF2B5EF4-FFF2-40B4-BE49-F238E27FC236}">
                <a16:creationId xmlns:a16="http://schemas.microsoft.com/office/drawing/2014/main" id="{683BB88F-27D4-494B-BFAC-E0D3C18BB6F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1" t="31964" r="-921" b="45635"/>
          <a:stretch/>
        </p:blipFill>
        <p:spPr bwMode="auto">
          <a:xfrm>
            <a:off x="8322567" y="2625714"/>
            <a:ext cx="2055926" cy="3429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7569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3F38-9993-48B6-BDC6-65E819A2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535950" cy="2130767"/>
          </a:xfrm>
        </p:spPr>
        <p:txBody>
          <a:bodyPr/>
          <a:lstStyle/>
          <a:p>
            <a:r>
              <a:rPr lang="el" sz="3200" b="1" dirty="0">
                <a:solidFill>
                  <a:schemeClr val="tx2"/>
                </a:solidFill>
              </a:rPr>
              <a:t>2. Ἀθηνα </a:t>
            </a:r>
            <a:r>
              <a:rPr lang="nl-BE" sz="3200" b="1" dirty="0">
                <a:solidFill>
                  <a:schemeClr val="tx2"/>
                </a:solidFill>
              </a:rPr>
              <a:t>en </a:t>
            </a:r>
            <a:r>
              <a:rPr lang="el" sz="3200" b="1" dirty="0">
                <a:solidFill>
                  <a:schemeClr val="tx2"/>
                </a:solidFill>
              </a:rPr>
              <a:t>Ποσειδων </a:t>
            </a:r>
            <a:r>
              <a:rPr lang="nl-BE" sz="3200" b="1" dirty="0">
                <a:solidFill>
                  <a:schemeClr val="tx2"/>
                </a:solidFill>
              </a:rPr>
              <a:t>(over </a:t>
            </a:r>
            <a:r>
              <a:rPr lang="nl-BE" sz="3200" b="1" dirty="0" smtClean="0">
                <a:solidFill>
                  <a:schemeClr val="tx2"/>
                </a:solidFill>
              </a:rPr>
              <a:t>de naamgeving van de stad Athene)</a:t>
            </a:r>
            <a:endParaRPr lang="nl-BE" sz="3200" dirty="0">
              <a:solidFill>
                <a:schemeClr val="tx2"/>
              </a:solidFill>
            </a:endParaRPr>
          </a:p>
          <a:p>
            <a:endParaRPr lang="nl-BE" sz="3200" dirty="0"/>
          </a:p>
          <a:p>
            <a:endParaRPr lang="en-US" dirty="0"/>
          </a:p>
        </p:txBody>
      </p:sp>
      <p:pic>
        <p:nvPicPr>
          <p:cNvPr id="4" name="Afbeelding 4" descr="Greek Roman Pantheon Royalty Free Vector Image">
            <a:extLst>
              <a:ext uri="{FF2B5EF4-FFF2-40B4-BE49-F238E27FC236}">
                <a16:creationId xmlns:a16="http://schemas.microsoft.com/office/drawing/2014/main" id="{B1EE0EFE-7BC2-4BE8-B10A-DC294EFD599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1" t="54933" r="49654" b="19748"/>
          <a:stretch/>
        </p:blipFill>
        <p:spPr bwMode="auto">
          <a:xfrm>
            <a:off x="2956304" y="2400141"/>
            <a:ext cx="2558548" cy="36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4">
            <a:extLst>
              <a:ext uri="{FF2B5EF4-FFF2-40B4-BE49-F238E27FC236}">
                <a16:creationId xmlns:a16="http://schemas.microsoft.com/office/drawing/2014/main" id="{66119BC7-6B01-4F4F-A69E-DB39CC36D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361" y="2101006"/>
            <a:ext cx="3362144" cy="417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9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dirty="0">
                <a:solidFill>
                  <a:schemeClr val="tx2"/>
                </a:solidFill>
              </a:rPr>
              <a:t>HUISWERK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10" name="Google Shape;110;p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alfabet = 	</a:t>
            </a:r>
            <a:r>
              <a:rPr lang="el-GR" dirty="0" err="1">
                <a:solidFill>
                  <a:schemeClr val="tx2"/>
                </a:solidFill>
              </a:rPr>
              <a:t>ἀλφαβετ</a:t>
            </a:r>
            <a:endParaRPr lang="nl-BE" dirty="0" err="1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school = 	</a:t>
            </a:r>
            <a:r>
              <a:rPr lang="el-GR" dirty="0" err="1">
                <a:solidFill>
                  <a:schemeClr val="tx2"/>
                </a:solidFill>
              </a:rPr>
              <a:t>σχωλ</a:t>
            </a: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>
              <a:solidFill>
                <a:schemeClr val="tx2"/>
              </a:solidFill>
            </a:endParaRPr>
          </a:p>
          <a:p>
            <a:pPr marL="91440" lvl="0" indent="0">
              <a:spcBef>
                <a:spcPts val="0"/>
              </a:spcBef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theater =	</a:t>
            </a:r>
            <a:r>
              <a:rPr lang="el-GR" dirty="0">
                <a:solidFill>
                  <a:schemeClr val="tx2"/>
                </a:solidFill>
              </a:rPr>
              <a:t>θεατερ</a:t>
            </a:r>
            <a:r>
              <a:rPr lang="nl-BE" dirty="0">
                <a:solidFill>
                  <a:schemeClr val="tx2"/>
                </a:solidFill>
              </a:rPr>
              <a:t>		(</a:t>
            </a:r>
            <a:r>
              <a:rPr lang="el-GR" dirty="0">
                <a:solidFill>
                  <a:schemeClr val="tx2"/>
                </a:solidFill>
              </a:rPr>
              <a:t>θεατρον</a:t>
            </a:r>
            <a:r>
              <a:rPr lang="nl-BE" dirty="0">
                <a:solidFill>
                  <a:schemeClr val="tx2"/>
                </a:solidFill>
              </a:rPr>
              <a:t>)</a:t>
            </a: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nl-BE"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8463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3F38-9993-48B6-BDC6-65E819A2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20314" cy="2130767"/>
          </a:xfrm>
        </p:spPr>
        <p:txBody>
          <a:bodyPr/>
          <a:lstStyle/>
          <a:p>
            <a:r>
              <a:rPr lang="nl" sz="3200" b="1" dirty="0">
                <a:solidFill>
                  <a:schemeClr val="tx2"/>
                </a:solidFill>
              </a:rPr>
              <a:t>3. </a:t>
            </a:r>
            <a:r>
              <a:rPr lang="el" sz="3200" b="1" dirty="0">
                <a:solidFill>
                  <a:schemeClr val="tx2"/>
                </a:solidFill>
              </a:rPr>
              <a:t>Ἡφαιστος </a:t>
            </a:r>
            <a:r>
              <a:rPr lang="nl" sz="3200" b="1" dirty="0">
                <a:solidFill>
                  <a:schemeClr val="tx2"/>
                </a:solidFill>
              </a:rPr>
              <a:t>en </a:t>
            </a:r>
            <a:r>
              <a:rPr lang="el" sz="3200" b="1" dirty="0">
                <a:solidFill>
                  <a:schemeClr val="tx2"/>
                </a:solidFill>
              </a:rPr>
              <a:t>Ἀπολλων </a:t>
            </a:r>
            <a:r>
              <a:rPr lang="nl-BE" sz="3200" b="1" dirty="0">
                <a:solidFill>
                  <a:schemeClr val="tx2"/>
                </a:solidFill>
              </a:rPr>
              <a:t>(over baby </a:t>
            </a:r>
            <a:r>
              <a:rPr lang="el" sz="3200" b="1" dirty="0">
                <a:solidFill>
                  <a:schemeClr val="tx2"/>
                </a:solidFill>
              </a:rPr>
              <a:t>Ἑρμης </a:t>
            </a:r>
            <a:r>
              <a:rPr lang="nl-BE" sz="3200" b="1" dirty="0">
                <a:solidFill>
                  <a:schemeClr val="tx2"/>
                </a:solidFill>
              </a:rPr>
              <a:t>)</a:t>
            </a:r>
            <a:endParaRPr lang="nl-BE" sz="3200" dirty="0">
              <a:solidFill>
                <a:schemeClr val="tx2"/>
              </a:solidFill>
            </a:endParaRPr>
          </a:p>
          <a:p>
            <a:endParaRPr lang="nl" sz="3200" dirty="0"/>
          </a:p>
          <a:p>
            <a:endParaRPr lang="nl-BE" sz="3200" dirty="0"/>
          </a:p>
          <a:p>
            <a:endParaRPr lang="en-US" dirty="0"/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41C82AA6-633F-4686-84C7-5C5A4BA64A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329" y="1961976"/>
            <a:ext cx="3812857" cy="4166971"/>
          </a:xfrm>
          <a:prstGeom prst="rect">
            <a:avLst/>
          </a:prstGeom>
          <a:noFill/>
        </p:spPr>
      </p:pic>
      <p:pic>
        <p:nvPicPr>
          <p:cNvPr id="3" name="Afbeelding 5" descr="Greek Roman Pantheon Royalty Free Vector Image">
            <a:extLst>
              <a:ext uri="{FF2B5EF4-FFF2-40B4-BE49-F238E27FC236}">
                <a16:creationId xmlns:a16="http://schemas.microsoft.com/office/drawing/2014/main" id="{947B49B3-1816-4AE8-BF1C-EB781EBA371A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650" b="78622" l="51773" r="75355">
                        <a14:foregroundMark x1="56560" y1="78762" x2="63830" y2="79325"/>
                        <a14:foregroundMark x1="63830" y1="79325" x2="70567" y2="78762"/>
                        <a14:foregroundMark x1="70567" y1="78762" x2="63475" y2="77075"/>
                        <a14:foregroundMark x1="63475" y1="77075" x2="60461" y2="64276"/>
                        <a14:foregroundMark x1="60461" y1="64276" x2="66844" y2="62447"/>
                        <a14:foregroundMark x1="66844" y1="62447" x2="62057" y2="58650"/>
                        <a14:foregroundMark x1="62057" y1="58650" x2="55851" y2="61603"/>
                        <a14:foregroundMark x1="55851" y1="61603" x2="53723" y2="72152"/>
                        <a14:foregroundMark x1="53723" y1="72152" x2="56028" y2="70605"/>
                        <a14:foregroundMark x1="57624" y1="66667" x2="56383" y2="72996"/>
                        <a14:foregroundMark x1="56383" y1="72996" x2="63830" y2="70042"/>
                        <a14:foregroundMark x1="63830" y1="70042" x2="66312" y2="64135"/>
                        <a14:foregroundMark x1="66312" y1="64135" x2="65603" y2="59072"/>
                        <a14:foregroundMark x1="65603" y1="59072" x2="61879" y2="58650"/>
                        <a14:foregroundMark x1="62589" y1="59916" x2="69326" y2="60338"/>
                        <a14:foregroundMark x1="69326" y1="60338" x2="66135" y2="59072"/>
                        <a14:foregroundMark x1="65957" y1="60338" x2="71454" y2="64135"/>
                        <a14:foregroundMark x1="71454" y1="64135" x2="73582" y2="70042"/>
                        <a14:foregroundMark x1="73582" y1="70042" x2="72340" y2="75387"/>
                        <a14:foregroundMark x1="72340" y1="75387" x2="51950" y2="74121"/>
                        <a14:foregroundMark x1="51950" y1="74121" x2="57624" y2="76653"/>
                        <a14:foregroundMark x1="57624" y1="76653" x2="60284" y2="76371"/>
                        <a14:foregroundMark x1="68794" y1="73558" x2="75355" y2="72433"/>
                        <a14:foregroundMark x1="75355" y1="72433" x2="73936" y2="74121"/>
                        <a14:foregroundMark x1="71454" y1="73558" x2="68794" y2="61463"/>
                        <a14:foregroundMark x1="68794" y1="61463" x2="71099" y2="63291"/>
                        <a14:foregroundMark x1="70567" y1="64979" x2="67730" y2="60338"/>
                        <a14:foregroundMark x1="67730" y1="60338" x2="71809" y2="64416"/>
                        <a14:foregroundMark x1="71809" y1="64416" x2="72518" y2="64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645" r="22452" b="18954"/>
          <a:stretch/>
        </p:blipFill>
        <p:spPr bwMode="auto">
          <a:xfrm>
            <a:off x="977833" y="2384200"/>
            <a:ext cx="3140343" cy="385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6" descr="Greek Roman Pantheon Royalty Free Vector Image">
            <a:extLst>
              <a:ext uri="{FF2B5EF4-FFF2-40B4-BE49-F238E27FC236}">
                <a16:creationId xmlns:a16="http://schemas.microsoft.com/office/drawing/2014/main" id="{AD177CD8-8032-4CAA-AB68-7A59868C542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1" t="31446" r="16521" b="45256"/>
          <a:stretch/>
        </p:blipFill>
        <p:spPr bwMode="auto">
          <a:xfrm>
            <a:off x="4700578" y="2516815"/>
            <a:ext cx="2117912" cy="361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093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3F38-9993-48B6-BDC6-65E819A2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20314" cy="2130767"/>
          </a:xfrm>
        </p:spPr>
        <p:txBody>
          <a:bodyPr/>
          <a:lstStyle/>
          <a:p>
            <a:r>
              <a:rPr lang="el" sz="3200" b="1" dirty="0">
                <a:solidFill>
                  <a:schemeClr val="tx2"/>
                </a:solidFill>
              </a:rPr>
              <a:t>4. Ἡφαιστος </a:t>
            </a:r>
            <a:r>
              <a:rPr lang="nl" sz="3200" b="1" dirty="0">
                <a:solidFill>
                  <a:schemeClr val="tx2"/>
                </a:solidFill>
              </a:rPr>
              <a:t>en </a:t>
            </a:r>
            <a:r>
              <a:rPr lang="el" sz="3200" b="1" dirty="0">
                <a:solidFill>
                  <a:schemeClr val="tx2"/>
                </a:solidFill>
              </a:rPr>
              <a:t>Ζευς (</a:t>
            </a:r>
            <a:r>
              <a:rPr lang="nl" sz="3200" b="1" dirty="0">
                <a:solidFill>
                  <a:schemeClr val="tx2"/>
                </a:solidFill>
              </a:rPr>
              <a:t>over de geboorte van Ἀθηνα)</a:t>
            </a:r>
            <a:endParaRPr lang="nl" b="1" dirty="0">
              <a:solidFill>
                <a:schemeClr val="tx2"/>
              </a:solidFill>
            </a:endParaRPr>
          </a:p>
          <a:p>
            <a:endParaRPr lang="nl-BE" sz="3200" dirty="0"/>
          </a:p>
          <a:p>
            <a:endParaRPr lang="en-US" dirty="0"/>
          </a:p>
        </p:txBody>
      </p:sp>
      <p:pic>
        <p:nvPicPr>
          <p:cNvPr id="3" name="Afbeelding 5" descr="Greek Roman Pantheon Royalty Free Vector Image">
            <a:extLst>
              <a:ext uri="{FF2B5EF4-FFF2-40B4-BE49-F238E27FC236}">
                <a16:creationId xmlns:a16="http://schemas.microsoft.com/office/drawing/2014/main" id="{08817EFD-6C2B-462C-A96C-9E7DCBACDEDE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50" b="78622" l="51773" r="75355">
                        <a14:foregroundMark x1="56560" y1="78762" x2="63830" y2="79325"/>
                        <a14:foregroundMark x1="63830" y1="79325" x2="70567" y2="78762"/>
                        <a14:foregroundMark x1="70567" y1="78762" x2="63475" y2="77075"/>
                        <a14:foregroundMark x1="63475" y1="77075" x2="60461" y2="64276"/>
                        <a14:foregroundMark x1="60461" y1="64276" x2="66844" y2="62447"/>
                        <a14:foregroundMark x1="66844" y1="62447" x2="62057" y2="58650"/>
                        <a14:foregroundMark x1="62057" y1="58650" x2="55851" y2="61603"/>
                        <a14:foregroundMark x1="55851" y1="61603" x2="53723" y2="72152"/>
                        <a14:foregroundMark x1="53723" y1="72152" x2="56028" y2="70605"/>
                        <a14:foregroundMark x1="57624" y1="66667" x2="56383" y2="72996"/>
                        <a14:foregroundMark x1="56383" y1="72996" x2="63830" y2="70042"/>
                        <a14:foregroundMark x1="63830" y1="70042" x2="66312" y2="64135"/>
                        <a14:foregroundMark x1="66312" y1="64135" x2="65603" y2="59072"/>
                        <a14:foregroundMark x1="65603" y1="59072" x2="61879" y2="58650"/>
                        <a14:foregroundMark x1="62589" y1="59916" x2="69326" y2="60338"/>
                        <a14:foregroundMark x1="69326" y1="60338" x2="66135" y2="59072"/>
                        <a14:foregroundMark x1="65957" y1="60338" x2="71454" y2="64135"/>
                        <a14:foregroundMark x1="71454" y1="64135" x2="73582" y2="70042"/>
                        <a14:foregroundMark x1="73582" y1="70042" x2="72340" y2="75387"/>
                        <a14:foregroundMark x1="72340" y1="75387" x2="51950" y2="74121"/>
                        <a14:foregroundMark x1="51950" y1="74121" x2="57624" y2="76653"/>
                        <a14:foregroundMark x1="57624" y1="76653" x2="60284" y2="76371"/>
                        <a14:foregroundMark x1="68794" y1="73558" x2="75355" y2="72433"/>
                        <a14:foregroundMark x1="75355" y1="72433" x2="73936" y2="74121"/>
                        <a14:foregroundMark x1="71454" y1="73558" x2="68794" y2="61463"/>
                        <a14:foregroundMark x1="68794" y1="61463" x2="71099" y2="63291"/>
                        <a14:foregroundMark x1="70567" y1="64979" x2="67730" y2="60338"/>
                        <a14:foregroundMark x1="67730" y1="60338" x2="71809" y2="64416"/>
                        <a14:foregroundMark x1="71809" y1="64416" x2="72518" y2="64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645" r="22452" b="18954"/>
          <a:stretch/>
        </p:blipFill>
        <p:spPr bwMode="auto">
          <a:xfrm>
            <a:off x="631469" y="2314928"/>
            <a:ext cx="3140343" cy="385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4" descr="Greek Roman Pantheon Royalty Free Vector Image">
            <a:extLst>
              <a:ext uri="{FF2B5EF4-FFF2-40B4-BE49-F238E27FC236}">
                <a16:creationId xmlns:a16="http://schemas.microsoft.com/office/drawing/2014/main" id="{7834EE43-FC0E-4CD4-850B-A0B06E959CB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1" t="54933" r="49654" b="19748"/>
          <a:stretch/>
        </p:blipFill>
        <p:spPr bwMode="auto">
          <a:xfrm>
            <a:off x="7990122" y="2007595"/>
            <a:ext cx="2989578" cy="416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9">
            <a:extLst>
              <a:ext uri="{FF2B5EF4-FFF2-40B4-BE49-F238E27FC236}">
                <a16:creationId xmlns:a16="http://schemas.microsoft.com/office/drawing/2014/main" id="{F0991B9C-76C9-45BF-93CD-45F593063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914" y="2110493"/>
            <a:ext cx="3184974" cy="40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94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3F38-9993-48B6-BDC6-65E819A2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982373" cy="2130767"/>
          </a:xfrm>
        </p:spPr>
        <p:txBody>
          <a:bodyPr/>
          <a:lstStyle/>
          <a:p>
            <a:r>
              <a:rPr lang="el" sz="3200" b="1" dirty="0">
                <a:solidFill>
                  <a:schemeClr val="tx2"/>
                </a:solidFill>
              </a:rPr>
              <a:t>5. Ἀφροδιτη en Ἀρτεμις </a:t>
            </a:r>
            <a:r>
              <a:rPr lang="nl-BE" sz="3200" b="1" dirty="0">
                <a:solidFill>
                  <a:schemeClr val="tx2"/>
                </a:solidFill>
              </a:rPr>
              <a:t>(over de jaloezie van </a:t>
            </a:r>
            <a:r>
              <a:rPr lang="el" sz="3200" b="1" dirty="0">
                <a:solidFill>
                  <a:schemeClr val="tx2"/>
                </a:solidFill>
              </a:rPr>
              <a:t>Ἀπολλων </a:t>
            </a:r>
            <a:r>
              <a:rPr lang="nl-BE" sz="3200" b="1" dirty="0">
                <a:solidFill>
                  <a:schemeClr val="tx2"/>
                </a:solidFill>
              </a:rPr>
              <a:t>) </a:t>
            </a:r>
            <a:endParaRPr lang="nl" sz="3200" dirty="0">
              <a:solidFill>
                <a:schemeClr val="tx2"/>
              </a:solidFill>
            </a:endParaRPr>
          </a:p>
          <a:p>
            <a:endParaRPr lang="nl" sz="3200" dirty="0"/>
          </a:p>
          <a:p>
            <a:endParaRPr lang="nl-BE" sz="3200" dirty="0"/>
          </a:p>
          <a:p>
            <a:endParaRPr lang="en-US" dirty="0"/>
          </a:p>
        </p:txBody>
      </p:sp>
      <p:pic>
        <p:nvPicPr>
          <p:cNvPr id="9" name="Afbeelding 5" descr="Greek Roman Pantheon Royalty Free Vector Image">
            <a:extLst>
              <a:ext uri="{FF2B5EF4-FFF2-40B4-BE49-F238E27FC236}">
                <a16:creationId xmlns:a16="http://schemas.microsoft.com/office/drawing/2014/main" id="{683BB88F-27D4-494B-BFAC-E0D3C18BB6F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2" t="31657" r="279" b="45606"/>
          <a:stretch/>
        </p:blipFill>
        <p:spPr bwMode="auto">
          <a:xfrm>
            <a:off x="1164384" y="1991173"/>
            <a:ext cx="2087053" cy="40049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5" descr="Greek Roman Pantheon Royalty Free Vector Image">
            <a:extLst>
              <a:ext uri="{FF2B5EF4-FFF2-40B4-BE49-F238E27FC236}">
                <a16:creationId xmlns:a16="http://schemas.microsoft.com/office/drawing/2014/main" id="{D9CAF451-8A8F-4FB3-827F-B8D7D33701C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2" t="32784" r="33076" b="44722"/>
          <a:stretch/>
        </p:blipFill>
        <p:spPr bwMode="auto">
          <a:xfrm>
            <a:off x="4455577" y="2281787"/>
            <a:ext cx="2379218" cy="388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6" descr="Greek Roman Pantheon Royalty Free Vector Image">
            <a:extLst>
              <a:ext uri="{FF2B5EF4-FFF2-40B4-BE49-F238E27FC236}">
                <a16:creationId xmlns:a16="http://schemas.microsoft.com/office/drawing/2014/main" id="{263085A7-9B65-49F7-85D8-204FB049156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31247" r="16521" b="45256"/>
          <a:stretch/>
        </p:blipFill>
        <p:spPr bwMode="auto">
          <a:xfrm>
            <a:off x="8218094" y="2355179"/>
            <a:ext cx="2164116" cy="3641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476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Afbeeldingsresultaat voor greek theatre">
            <a:extLst>
              <a:ext uri="{FF2B5EF4-FFF2-40B4-BE49-F238E27FC236}">
                <a16:creationId xmlns:a16="http://schemas.microsoft.com/office/drawing/2014/main" id="{1CFE34A1-AD46-4852-833E-5E77C7AC2C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5" name="AutoShape 4" descr="Afbeeldingsresultaat voor greek theatre">
            <a:extLst>
              <a:ext uri="{FF2B5EF4-FFF2-40B4-BE49-F238E27FC236}">
                <a16:creationId xmlns:a16="http://schemas.microsoft.com/office/drawing/2014/main" id="{A337627E-635C-4952-AFEA-1819D434A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Afbeeldingsresultaat voor greek theatre">
            <a:extLst>
              <a:ext uri="{FF2B5EF4-FFF2-40B4-BE49-F238E27FC236}">
                <a16:creationId xmlns:a16="http://schemas.microsoft.com/office/drawing/2014/main" id="{DDF89BEA-78FC-4542-8CD1-E31D217C8C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1" name="AutoShape 10" descr="Gerelateerde afbeelding">
            <a:extLst>
              <a:ext uri="{FF2B5EF4-FFF2-40B4-BE49-F238E27FC236}">
                <a16:creationId xmlns:a16="http://schemas.microsoft.com/office/drawing/2014/main" id="{3D11BBEE-FB5C-4B06-8345-5D955288A7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47" y="971251"/>
            <a:ext cx="7405906" cy="49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08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endParaRPr/>
          </a:p>
        </p:txBody>
      </p:sp>
      <p:sp>
        <p:nvSpPr>
          <p:cNvPr id="145" name="Google Shape;145;p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l="16" t="28" r="-505" b="8335"/>
          <a:stretch/>
        </p:blipFill>
        <p:spPr>
          <a:xfrm>
            <a:off x="0" y="-18288"/>
            <a:ext cx="12251729" cy="68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e toelichting 8">
            <a:extLst>
              <a:ext uri="{FF2B5EF4-FFF2-40B4-BE49-F238E27FC236}">
                <a16:creationId xmlns:a16="http://schemas.microsoft.com/office/drawing/2014/main" id="{9FB31D92-3BA6-4C33-9DFE-02D2EB5ED98D}"/>
              </a:ext>
            </a:extLst>
          </p:cNvPr>
          <p:cNvSpPr/>
          <p:nvPr/>
        </p:nvSpPr>
        <p:spPr>
          <a:xfrm>
            <a:off x="5725711" y="981253"/>
            <a:ext cx="6592758" cy="1610520"/>
          </a:xfrm>
          <a:prstGeom prst="wedgeEllipseCallout">
            <a:avLst>
              <a:gd name="adj1" fmla="val 23417"/>
              <a:gd name="adj2" fmla="val 7969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tx1"/>
                </a:solidFill>
              </a:rPr>
              <a:t>Ik heb nog een boodschap van </a:t>
            </a:r>
            <a:r>
              <a:rPr lang="el-GR" sz="3600" dirty="0">
                <a:solidFill>
                  <a:schemeClr val="tx1"/>
                </a:solidFill>
              </a:rPr>
              <a:t>Ζ</a:t>
            </a:r>
            <a:r>
              <a:rPr lang="nl-NL" sz="3600" dirty="0" err="1">
                <a:solidFill>
                  <a:schemeClr val="tx1"/>
                </a:solidFill>
              </a:rPr>
              <a:t>ευς</a:t>
            </a:r>
            <a:endParaRPr lang="nl-NL" sz="36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658ED8E-BE3B-4F81-9CFF-66C77C314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309" y="3155367"/>
            <a:ext cx="2743200" cy="35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A358CE24-046F-4F16-89B9-B1BEED6FF4F0}"/>
              </a:ext>
            </a:extLst>
          </p:cNvPr>
          <p:cNvSpPr/>
          <p:nvPr/>
        </p:nvSpPr>
        <p:spPr>
          <a:xfrm>
            <a:off x="53704" y="65988"/>
            <a:ext cx="12084592" cy="6721311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6" descr="Afbeelding met licht, bloem&#10;&#10;Beschrijving is gegenereerd met zeer hoge betrouwbaarheid">
            <a:extLst>
              <a:ext uri="{FF2B5EF4-FFF2-40B4-BE49-F238E27FC236}">
                <a16:creationId xmlns:a16="http://schemas.microsoft.com/office/drawing/2014/main" id="{ABD9C9AE-6668-4FC5-9ED2-9AD86BD1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321" y="1676399"/>
            <a:ext cx="5059278" cy="5029200"/>
          </a:xfrm>
          <a:prstGeom prst="rect">
            <a:avLst/>
          </a:prstGeom>
        </p:spPr>
      </p:pic>
      <p:pic>
        <p:nvPicPr>
          <p:cNvPr id="12" name="Afbeelding 12" descr="Afbeelding met doos&#10;&#10;Beschrijving is gegenereerd met zeer hoge betrouwbaarheid">
            <a:extLst>
              <a:ext uri="{FF2B5EF4-FFF2-40B4-BE49-F238E27FC236}">
                <a16:creationId xmlns:a16="http://schemas.microsoft.com/office/drawing/2014/main" id="{3D68956C-800D-4BAD-976A-82613A2C2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299" y="152401"/>
            <a:ext cx="1456697" cy="22900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FCAD78-70F8-42B6-82DB-506E22D1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99" y="350836"/>
            <a:ext cx="10515600" cy="1325563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nl-NL"/>
              <a:t>UITNODIGING 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2C17266-BD5D-40D5-8342-0C7B73F25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2326105"/>
            <a:ext cx="4754880" cy="4023360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/>
              <a:t>Beste Jonge Helden,</a:t>
            </a:r>
          </a:p>
          <a:p>
            <a:r>
              <a:rPr lang="nl-NL" dirty="0"/>
              <a:t>Ik nodig jullie hierbij uit voor een groot feest ter ere van mezelf, </a:t>
            </a:r>
            <a:r>
              <a:rPr lang="el-GR" dirty="0"/>
              <a:t>Ζ</a:t>
            </a:r>
            <a:r>
              <a:rPr lang="nl-NL" dirty="0" err="1"/>
              <a:t>ευς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Dit gaat door op …/….</a:t>
            </a:r>
          </a:p>
          <a:p>
            <a:r>
              <a:rPr lang="nl-NL" dirty="0"/>
              <a:t>Hopelijk kunnen jullie erbij zijn!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619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7" b="98259" l="2712" r="97458">
                        <a14:backgroundMark x1="73729" y1="69279" x2="73729" y2="69279"/>
                        <a14:backgroundMark x1="72712" y1="37562" x2="72712" y2="37562"/>
                        <a14:backgroundMark x1="72881" y1="36318" x2="72881" y2="36318"/>
                        <a14:backgroundMark x1="68983" y1="32214" x2="68983" y2="32214"/>
                        <a14:backgroundMark x1="85085" y1="47139" x2="85085" y2="47139"/>
                        <a14:backgroundMark x1="66949" y1="48134" x2="66949" y2="48134"/>
                        <a14:backgroundMark x1="65424" y1="47512" x2="65424" y2="47512"/>
                        <a14:backgroundMark x1="67288" y1="46517" x2="67288" y2="46517"/>
                        <a14:backgroundMark x1="47966" y1="42537" x2="47966" y2="42537"/>
                        <a14:backgroundMark x1="50847" y1="38806" x2="50847" y2="38806"/>
                        <a14:backgroundMark x1="49831" y1="70647" x2="49831" y2="70647"/>
                        <a14:backgroundMark x1="73390" y1="41169" x2="73390" y2="41169"/>
                        <a14:backgroundMark x1="83390" y1="41045" x2="83390" y2="41045"/>
                        <a14:backgroundMark x1="67288" y1="8209" x2="67288" y2="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1269" y="2215296"/>
            <a:ext cx="2102541" cy="2865157"/>
          </a:xfrm>
          <a:prstGeom prst="rect">
            <a:avLst/>
          </a:prstGeom>
        </p:spPr>
      </p:pic>
      <p:sp>
        <p:nvSpPr>
          <p:cNvPr id="3" name="Rechthoekig bijschrift 2"/>
          <p:cNvSpPr/>
          <p:nvPr/>
        </p:nvSpPr>
        <p:spPr>
          <a:xfrm>
            <a:off x="7860919" y="1541281"/>
            <a:ext cx="2389506" cy="552212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7955280" y="1632721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Tot de volgende keer!</a:t>
            </a:r>
          </a:p>
        </p:txBody>
      </p:sp>
    </p:spTree>
    <p:extLst>
      <p:ext uri="{BB962C8B-B14F-4D97-AF65-F5344CB8AC3E}">
        <p14:creationId xmlns:p14="http://schemas.microsoft.com/office/powerpoint/2010/main" val="146018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dirty="0">
                <a:solidFill>
                  <a:schemeClr val="tx2"/>
                </a:solidFill>
              </a:rPr>
              <a:t>HUISWERK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10" name="Google Shape;110;p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alfabet = 	</a:t>
            </a:r>
            <a:r>
              <a:rPr lang="el-GR" dirty="0" err="1">
                <a:solidFill>
                  <a:schemeClr val="tx2"/>
                </a:solidFill>
              </a:rPr>
              <a:t>ἀλφαβετ</a:t>
            </a:r>
            <a:endParaRPr lang="nl-BE" dirty="0" err="1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school = 	</a:t>
            </a:r>
            <a:r>
              <a:rPr lang="el-GR" dirty="0" err="1">
                <a:solidFill>
                  <a:schemeClr val="tx2"/>
                </a:solidFill>
              </a:rPr>
              <a:t>σχωλ</a:t>
            </a: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theater =	</a:t>
            </a:r>
            <a:r>
              <a:rPr lang="el-GR" dirty="0" err="1">
                <a:solidFill>
                  <a:schemeClr val="tx2"/>
                </a:solidFill>
              </a:rPr>
              <a:t>θεατερ</a:t>
            </a: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nl-BE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papa = 	</a:t>
            </a:r>
            <a:r>
              <a:rPr lang="el-GR" dirty="0" err="1">
                <a:solidFill>
                  <a:schemeClr val="tx2"/>
                </a:solidFill>
              </a:rPr>
              <a:t>παπα</a:t>
            </a:r>
            <a:endParaRPr lang="nl-BE" dirty="0" err="1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nl-BE"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389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dirty="0">
                <a:solidFill>
                  <a:schemeClr val="tx2"/>
                </a:solidFill>
              </a:rPr>
              <a:t>HUISWERK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10" name="Google Shape;110;p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alfabet = 	</a:t>
            </a:r>
            <a:r>
              <a:rPr lang="el-GR" dirty="0" err="1">
                <a:solidFill>
                  <a:schemeClr val="tx2"/>
                </a:solidFill>
              </a:rPr>
              <a:t>ἀλφαβετ</a:t>
            </a:r>
            <a:endParaRPr lang="nl-BE" dirty="0" err="1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school = 	</a:t>
            </a:r>
            <a:r>
              <a:rPr lang="el-GR" dirty="0">
                <a:solidFill>
                  <a:schemeClr val="tx2"/>
                </a:solidFill>
              </a:rPr>
              <a:t>σχωλ</a:t>
            </a: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l-GR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theater =	</a:t>
            </a:r>
            <a:r>
              <a:rPr lang="el-GR" dirty="0">
                <a:solidFill>
                  <a:schemeClr val="tx2"/>
                </a:solidFill>
              </a:rPr>
              <a:t>θεατερ</a:t>
            </a: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nl-BE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papa = 	</a:t>
            </a:r>
            <a:r>
              <a:rPr lang="el-GR" dirty="0" err="1">
                <a:solidFill>
                  <a:schemeClr val="tx2"/>
                </a:solidFill>
              </a:rPr>
              <a:t>παπα</a:t>
            </a:r>
            <a:endParaRPr lang="nl-BE" dirty="0" err="1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nl-BE" dirty="0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>
                <a:solidFill>
                  <a:schemeClr val="tx2"/>
                </a:solidFill>
              </a:rPr>
              <a:t>basis = </a:t>
            </a:r>
            <a:r>
              <a:rPr lang="el-GR" dirty="0">
                <a:solidFill>
                  <a:schemeClr val="tx2"/>
                </a:solidFill>
              </a:rPr>
              <a:t>	</a:t>
            </a:r>
            <a:r>
              <a:rPr lang="el-GR" dirty="0" err="1">
                <a:solidFill>
                  <a:schemeClr val="tx2"/>
                </a:solidFill>
              </a:rPr>
              <a:t>βασις</a:t>
            </a:r>
            <a:endParaRPr lang="nl-BE" dirty="0" err="1">
              <a:solidFill>
                <a:schemeClr val="tx2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765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dirty="0">
                <a:solidFill>
                  <a:schemeClr val="tx2"/>
                </a:solidFill>
              </a:rPr>
              <a:t>ALFABET HERHALEN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D9C5630-D389-4EEC-BE67-AB7DCAEE89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116684"/>
              </p:ext>
            </p:extLst>
          </p:nvPr>
        </p:nvGraphicFramePr>
        <p:xfrm>
          <a:off x="1024127" y="2344069"/>
          <a:ext cx="9486759" cy="273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dirty="0">
                <a:solidFill>
                  <a:schemeClr val="tx2"/>
                </a:solidFill>
              </a:rPr>
              <a:t>ALFABET HERHALEN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D9C5630-D389-4EEC-BE67-AB7DCAEE89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116684"/>
              </p:ext>
            </p:extLst>
          </p:nvPr>
        </p:nvGraphicFramePr>
        <p:xfrm>
          <a:off x="1024127" y="2344069"/>
          <a:ext cx="9486759" cy="273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270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618" y="1321870"/>
            <a:ext cx="5858764" cy="53588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4418"/>
            <a:ext cx="10515600" cy="1325563"/>
          </a:xfrm>
        </p:spPr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Reis van Athene naar de </a:t>
            </a:r>
            <a:r>
              <a:rPr lang="el-GR" dirty="0">
                <a:solidFill>
                  <a:schemeClr val="tx2"/>
                </a:solidFill>
              </a:rPr>
              <a:t>Ὀλυμπος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447" y="2272496"/>
            <a:ext cx="762066" cy="749873"/>
          </a:xfrm>
          <a:prstGeom prst="rect">
            <a:avLst/>
          </a:prstGeom>
        </p:spPr>
      </p:pic>
      <p:sp>
        <p:nvSpPr>
          <p:cNvPr id="9" name="Pijl-rechts 8"/>
          <p:cNvSpPr/>
          <p:nvPr/>
        </p:nvSpPr>
        <p:spPr>
          <a:xfrm rot="14323461">
            <a:off x="4582411" y="3429675"/>
            <a:ext cx="1591999" cy="309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70513" y="3635502"/>
            <a:ext cx="72548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1484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1061</Words>
  <Application>Microsoft Office PowerPoint</Application>
  <PresentationFormat>Breedbeeld</PresentationFormat>
  <Paragraphs>260</Paragraphs>
  <Slides>46</Slides>
  <Notes>20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Gill Sans MT</vt:lpstr>
      <vt:lpstr>Times New Roman</vt:lpstr>
      <vt:lpstr>Twentieth Century</vt:lpstr>
      <vt:lpstr>Kantoorthema</vt:lpstr>
      <vt:lpstr>1_Kantoorthema</vt:lpstr>
      <vt:lpstr>PowerPoint-presentatie</vt:lpstr>
      <vt:lpstr>HUISWERK</vt:lpstr>
      <vt:lpstr>HUISWERK</vt:lpstr>
      <vt:lpstr>HUISWERK</vt:lpstr>
      <vt:lpstr>HUISWERK</vt:lpstr>
      <vt:lpstr>HUISWERK</vt:lpstr>
      <vt:lpstr>ALFABET HERHALEN</vt:lpstr>
      <vt:lpstr>ALFABET HERHALEN</vt:lpstr>
      <vt:lpstr>Reis van Athene naar de Ὀλυμπος</vt:lpstr>
      <vt:lpstr>PowerPoint-presentatie</vt:lpstr>
      <vt:lpstr>PowerPoint-presentatie</vt:lpstr>
      <vt:lpstr>PowerPoint-presentatie</vt:lpstr>
      <vt:lpstr>ζευϛ</vt:lpstr>
      <vt:lpstr>PowerPoint-presentatie</vt:lpstr>
      <vt:lpstr>PowerPoint-presentatie</vt:lpstr>
      <vt:lpstr>PowerPoint-presentatie</vt:lpstr>
      <vt:lpstr>PowerPoint-presentatie</vt:lpstr>
      <vt:lpstr>Ιk ben = εἰμι   hij/zij is =  ἐστι </vt:lpstr>
      <vt:lpstr>PowerPoint-presentatie</vt:lpstr>
      <vt:lpstr>PowerPoint-presentatie</vt:lpstr>
      <vt:lpstr>PowerPoint-presentatie</vt:lpstr>
      <vt:lpstr>PowerPoint-presentatie</vt:lpstr>
      <vt:lpstr>Oplossing identiteitskaarten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Dialogen </vt:lpstr>
      <vt:lpstr>Dialogen </vt:lpstr>
      <vt:lpstr>1. Ἀρης en Ἑρμης (over het bedrog met Ἀφροδιτη) </vt:lpstr>
      <vt:lpstr>2. Ἀθηνα en Ποσειδων (over de naamgeving van de stad Athene)  </vt:lpstr>
      <vt:lpstr>3. Ἡφαιστος en Ἀπολλων (over baby Ἑρμης )   </vt:lpstr>
      <vt:lpstr>4. Ἡφαιστος en Ζευς (over de geboorte van Ἀθηνα)  </vt:lpstr>
      <vt:lpstr>5. Ἀφροδιτη en Ἀρτεμις (over de jaloezie van Ἀπολλων )    </vt:lpstr>
      <vt:lpstr>PowerPoint-presentatie</vt:lpstr>
      <vt:lpstr>PowerPoint-presentatie</vt:lpstr>
      <vt:lpstr>UITNODIGING 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Jozefien Leirens</dc:creator>
  <cp:lastModifiedBy>Evelien Bracke</cp:lastModifiedBy>
  <cp:revision>53</cp:revision>
  <dcterms:created xsi:type="dcterms:W3CDTF">2020-02-24T14:49:34Z</dcterms:created>
  <dcterms:modified xsi:type="dcterms:W3CDTF">2021-01-12T15:11:32Z</dcterms:modified>
</cp:coreProperties>
</file>