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6" r:id="rId1"/>
  </p:sldMasterIdLst>
  <p:notesMasterIdLst>
    <p:notesMasterId r:id="rId57"/>
  </p:notesMasterIdLst>
  <p:sldIdLst>
    <p:sldId id="355" r:id="rId2"/>
    <p:sldId id="257" r:id="rId3"/>
    <p:sldId id="309" r:id="rId4"/>
    <p:sldId id="311" r:id="rId5"/>
    <p:sldId id="313" r:id="rId6"/>
    <p:sldId id="314" r:id="rId7"/>
    <p:sldId id="339" r:id="rId8"/>
    <p:sldId id="340" r:id="rId9"/>
    <p:sldId id="341" r:id="rId10"/>
    <p:sldId id="342" r:id="rId11"/>
    <p:sldId id="279" r:id="rId12"/>
    <p:sldId id="280" r:id="rId13"/>
    <p:sldId id="281" r:id="rId14"/>
    <p:sldId id="283" r:id="rId15"/>
    <p:sldId id="284" r:id="rId16"/>
    <p:sldId id="285" r:id="rId17"/>
    <p:sldId id="286" r:id="rId18"/>
    <p:sldId id="365" r:id="rId19"/>
    <p:sldId id="259" r:id="rId20"/>
    <p:sldId id="264" r:id="rId21"/>
    <p:sldId id="265" r:id="rId22"/>
    <p:sldId id="360" r:id="rId23"/>
    <p:sldId id="266" r:id="rId24"/>
    <p:sldId id="296" r:id="rId25"/>
    <p:sldId id="295" r:id="rId26"/>
    <p:sldId id="297" r:id="rId27"/>
    <p:sldId id="298" r:id="rId28"/>
    <p:sldId id="357" r:id="rId29"/>
    <p:sldId id="358" r:id="rId30"/>
    <p:sldId id="319" r:id="rId31"/>
    <p:sldId id="320" r:id="rId32"/>
    <p:sldId id="322" r:id="rId33"/>
    <p:sldId id="323" r:id="rId34"/>
    <p:sldId id="324" r:id="rId35"/>
    <p:sldId id="363" r:id="rId36"/>
    <p:sldId id="325" r:id="rId37"/>
    <p:sldId id="335" r:id="rId38"/>
    <p:sldId id="362" r:id="rId39"/>
    <p:sldId id="359" r:id="rId40"/>
    <p:sldId id="332" r:id="rId41"/>
    <p:sldId id="334" r:id="rId42"/>
    <p:sldId id="331" r:id="rId43"/>
    <p:sldId id="330" r:id="rId44"/>
    <p:sldId id="329" r:id="rId45"/>
    <p:sldId id="333" r:id="rId46"/>
    <p:sldId id="304" r:id="rId47"/>
    <p:sldId id="308" r:id="rId48"/>
    <p:sldId id="306" r:id="rId49"/>
    <p:sldId id="305" r:id="rId50"/>
    <p:sldId id="347" r:id="rId51"/>
    <p:sldId id="349" r:id="rId52"/>
    <p:sldId id="350" r:id="rId53"/>
    <p:sldId id="351" r:id="rId54"/>
    <p:sldId id="352" r:id="rId55"/>
    <p:sldId id="353" r:id="rId56"/>
  </p:sldIdLst>
  <p:sldSz cx="12192000" cy="6858000"/>
  <p:notesSz cx="6858000" cy="91440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er" initials="S" lastIdx="2" clrIdx="0">
    <p:extLst>
      <p:ext uri="{19B8F6BF-5375-455C-9EA6-DF929625EA0E}">
        <p15:presenceInfo xmlns:p15="http://schemas.microsoft.com/office/powerpoint/2012/main" userId="San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C9523"/>
    <a:srgbClr val="D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179" autoAdjust="0"/>
  </p:normalViewPr>
  <p:slideViewPr>
    <p:cSldViewPr snapToGrid="0" snapToObjects="1">
      <p:cViewPr varScale="1">
        <p:scale>
          <a:sx n="79" d="100"/>
          <a:sy n="79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3F2EC4-0091-4DEE-A5AC-36583877A164}" type="datetimeFigureOut">
              <a:rPr lang="nl-BE"/>
              <a:pPr>
                <a:defRPr/>
              </a:pPr>
              <a:t>12/01/2021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1C264A-A7B1-428B-BDA1-2CD759055ACA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512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A9E685-B4D2-4EAA-9E79-F2CBC272393C}" type="slidenum">
              <a:rPr lang="nl-BE" altLang="nl-B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nl-BE" altLang="nl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Google Shape;92;g7e1c7782a2_0_1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Google Shape;93;g7e1c7782a2_0_1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Google Shape;92;g7e1c7782a2_0_1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Google Shape;93;g7e1c7782a2_0_1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Google Shape;103;p2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72707" name="Google Shape;104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30723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32771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34819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38915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40963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43011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1C264A-A7B1-428B-BDA1-2CD759055ACA}" type="slidenum">
              <a:rPr lang="nl-BE" altLang="nl-BE" smtClean="0"/>
              <a:pPr>
                <a:defRPr/>
              </a:pPr>
              <a:t>35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56266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512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A9E685-B4D2-4EAA-9E79-F2CBC272393C}" type="slidenum">
              <a:rPr lang="nl-BE" altLang="nl-B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924197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45059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103;p2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53251" name="Google Shape;104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1C264A-A7B1-428B-BDA1-2CD759055ACA}" type="slidenum">
              <a:rPr lang="nl-BE" altLang="nl-BE" smtClean="0"/>
              <a:pPr>
                <a:defRPr/>
              </a:pPr>
              <a:t>38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334663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103;p2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64515" name="Google Shape;104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Google Shape;103;p2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66563" name="Google Shape;104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103;p2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60419" name="Google Shape;104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103;p2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62467" name="Google Shape;104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103;p2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58371" name="Google Shape;104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Google Shape;103;p2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68611" name="Google Shape;104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9830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F47A68-23F5-4877-9D35-022F636D5669}" type="slidenum">
              <a:rPr lang="nl-BE" altLang="nl-BE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nl-BE" altLang="nl-B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26627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01379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10547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40D550-5672-4E40-9BC4-76AF73FA5BA1}" type="slidenum">
              <a:rPr lang="nl-BE" altLang="nl-BE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nl-BE" altLang="nl-B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1075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EAA8D6-87A7-4037-96FC-E934F6BED8BF}" type="slidenum">
              <a:rPr lang="nl-BE" altLang="nl-BE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nl-BE" altLang="nl-B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1095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AC346D-1CBC-419A-AEA7-45EA7039DDBF}" type="slidenum">
              <a:rPr lang="nl-BE" altLang="nl-BE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nl-BE" altLang="nl-B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1116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9EE2F9-00C3-45E8-9A7F-64FF24D50F02}" type="slidenum">
              <a:rPr lang="nl-BE" altLang="nl-BE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nl-BE" altLang="nl-BE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Google Shape;112;p4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13667" name="Google Shape;113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Google Shape;80;g7e1c7782a2_0_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Google Shape;81;g7e1c7782a2_0_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" altLang="nl-BE"/>
              <a:t>antwoorden en kleurtjes</a:t>
            </a:r>
            <a:endParaRPr lang="nl-BE" alt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86;g7e1c7782a2_0_1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Google Shape;87;g7e1c7782a2_0_10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86;g7e1c7782a2_0_1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Google Shape;87;g7e1c7782a2_0_10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811016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Google Shape;92;g7e1c7782a2_0_1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Google Shape;93;g7e1c7782a2_0_1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Google Shape;92;g7e1c7782a2_0_1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Google Shape;93;g7e1c7782a2_0_1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Google Shape;92;g7e1c7782a2_0_1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Google Shape;93;g7e1c7782a2_0_1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CBBAA-233C-497D-8712-2B48B78288F8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E3D59-B2BE-49D5-9B9B-B33E2AC14DFE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80817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FE743-0AAC-47CE-AD4B-804D77B1EE9E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4A855-8168-40D6-9745-4752E2FD56DC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0354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3E496-B500-47BF-852F-857A06EE12F7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6AE3D-B13A-4255-B423-8512B07ECCE3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25447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20;p4"/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 algn="r">
              <a:defRPr/>
            </a:lvl1pPr>
          </a:lstStyle>
          <a:p>
            <a:pPr>
              <a:defRPr/>
            </a:pPr>
            <a:fld id="{6458ACA4-0ACE-4834-ACBC-7A5C88FACDD6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9362351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BE6BE-5695-428C-91B9-D9FAE13329B7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E975C-1741-4C70-8C5A-C029A30A17E8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20424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0F007-7065-4381-A1A0-CDB05E020F72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00D88-F827-40F8-9FF5-BA35D79C840A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84435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9A5A2-6D79-4C18-8B2D-7131AB17EA39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C0907-2575-4B4D-B1F6-B0ADE2F7CBE1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52715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E1C7B-421D-4E77-9597-6F44A5460A34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2ABAD-FE90-4C68-864A-1F4A946B6F3C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37574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9DAA-F260-4A4D-982A-280DC4631647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29556-7E27-4C35-957D-17941F5B9252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84890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824A8-900A-4129-98DC-71BB6FBA9429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78C10-57CB-4EAE-9B67-7E1E66D2F48E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46883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DB586-D9F1-47D8-97CF-4EAB9F58DBEC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F88C-1724-4C7A-AD72-CE97CF2DA744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92627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496B-099B-4D81-93CD-A0F92C4305AA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02597-5A93-424B-8F33-087E27D06E73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7441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stijl te bewerken</a:t>
            </a:r>
            <a:endParaRPr lang="nl-BE" altLang="nl-BE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Tekststijl van het model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3D1738-1EDA-4FD9-BC41-48E5AD0EC27C}" type="datetimeFigureOut">
              <a:rPr lang="en-US"/>
              <a:pPr>
                <a:defRPr/>
              </a:pPr>
              <a:t>1/12/2021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A6EEC3-60B7-476F-8C41-6CBFE4737DA3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138135" y="562291"/>
            <a:ext cx="95720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OUDE GRIEKEN – JONGE HELDEN</a:t>
            </a:r>
            <a:br>
              <a:rPr lang="en-US" sz="3200" b="1" dirty="0">
                <a:latin typeface="Gill Sans MT" panose="020B0502020104020203" pitchFamily="34" charset="0"/>
              </a:rPr>
            </a:br>
            <a:r>
              <a:rPr lang="en-US" sz="3200" b="1" dirty="0">
                <a:latin typeface="Gill Sans MT" panose="020B0502020104020203" pitchFamily="34" charset="0"/>
              </a:rPr>
              <a:t/>
            </a:r>
            <a:br>
              <a:rPr lang="en-US" sz="3200" b="1" dirty="0">
                <a:latin typeface="Gill Sans MT" panose="020B0502020104020203" pitchFamily="34" charset="0"/>
              </a:rPr>
            </a:br>
            <a:r>
              <a:rPr lang="en-US" sz="3200" b="1">
                <a:latin typeface="Gill Sans MT" panose="020B0502020104020203" pitchFamily="34" charset="0"/>
              </a:rPr>
              <a:t>LES </a:t>
            </a:r>
            <a:r>
              <a:rPr lang="en-US" sz="3200" b="1" smtClean="0">
                <a:latin typeface="Gill Sans MT" panose="020B0502020104020203" pitchFamily="34" charset="0"/>
              </a:rPr>
              <a:t>3: </a:t>
            </a:r>
            <a:r>
              <a:rPr lang="el-GR" sz="3200" b="1" dirty="0"/>
              <a:t>ὀλυμπια</a:t>
            </a:r>
            <a:endParaRPr lang="en-GB" sz="3200" dirty="0"/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r="22295"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Afbeeld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8707" r="46725" b="9599"/>
          <a:stretch>
            <a:fillRect/>
          </a:stretch>
        </p:blipFill>
        <p:spPr bwMode="auto">
          <a:xfrm>
            <a:off x="4367213" y="2678113"/>
            <a:ext cx="12747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Afbeelding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3571875"/>
            <a:ext cx="863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/>
          <p:cNvSpPr/>
          <p:nvPr/>
        </p:nvSpPr>
        <p:spPr>
          <a:xfrm>
            <a:off x="4713288" y="188913"/>
            <a:ext cx="6591300" cy="2489200"/>
          </a:xfrm>
          <a:prstGeom prst="wedgeEllipseCallout">
            <a:avLst>
              <a:gd name="adj1" fmla="val -7117"/>
              <a:gd name="adj2" fmla="val 795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14342" name="Tekstvak 6"/>
          <p:cNvSpPr txBox="1">
            <a:spLocks noChangeArrowheads="1"/>
          </p:cNvSpPr>
          <p:nvPr/>
        </p:nvSpPr>
        <p:spPr bwMode="auto">
          <a:xfrm>
            <a:off x="5232400" y="1146175"/>
            <a:ext cx="572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στεφανος            </a:t>
            </a:r>
            <a:r>
              <a:rPr lang="nl-BE" altLang="nl-BE" sz="3600" b="1"/>
              <a:t>onze </a:t>
            </a:r>
            <a:r>
              <a:rPr lang="el-GR" altLang="nl-BE" sz="3600" b="1"/>
              <a:t>πατηρ</a:t>
            </a:r>
            <a:endParaRPr lang="nl-NL" altLang="nl-BE" sz="3600" b="1"/>
          </a:p>
        </p:txBody>
      </p:sp>
      <p:sp>
        <p:nvSpPr>
          <p:cNvPr id="14343" name="Tekstvak 7"/>
          <p:cNvSpPr txBox="1">
            <a:spLocks noChangeArrowheads="1"/>
          </p:cNvSpPr>
          <p:nvPr/>
        </p:nvSpPr>
        <p:spPr bwMode="auto">
          <a:xfrm>
            <a:off x="7275513" y="1141413"/>
            <a:ext cx="1009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BE" sz="3600" b="1"/>
              <a:t>ἐ</a:t>
            </a:r>
            <a:r>
              <a:rPr lang="el-GR" altLang="nl-BE" sz="3600" b="1"/>
              <a:t>στι</a:t>
            </a:r>
            <a:endParaRPr lang="nl-NL" altLang="nl-BE" sz="3600" b="1"/>
          </a:p>
        </p:txBody>
      </p:sp>
      <p:pic>
        <p:nvPicPr>
          <p:cNvPr id="14344" name="Afbeelding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3563938"/>
            <a:ext cx="8636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Afbeelding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8" y="3571875"/>
            <a:ext cx="12636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kstvak 2"/>
          <p:cNvSpPr txBox="1">
            <a:spLocks noChangeArrowheads="1"/>
          </p:cNvSpPr>
          <p:nvPr/>
        </p:nvSpPr>
        <p:spPr bwMode="auto">
          <a:xfrm>
            <a:off x="842963" y="466725"/>
            <a:ext cx="10506075" cy="6132513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600" b="1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 b="1">
                <a:solidFill>
                  <a:srgbClr val="000000"/>
                </a:solidFill>
                <a:cs typeface="Times New Roman" panose="02020603050405020304" pitchFamily="18" charset="0"/>
              </a:rPr>
              <a:t>NAAM GOD(IN):…………………..……………..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Mijn attribuut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ἐστι 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wijn.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εἰμι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 god van de wijn, feesten en van verandering.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……………………….(ik ben)  ……………………..…….. van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ζευς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. 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Ik ben één van de jongste goden.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el-GR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Afbeelding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544513"/>
            <a:ext cx="247967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792538"/>
            <a:ext cx="14239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3851275"/>
            <a:ext cx="143986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625" y="1575356"/>
            <a:ext cx="2952244" cy="324746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kstvak 2"/>
          <p:cNvSpPr txBox="1">
            <a:spLocks noChangeArrowheads="1"/>
          </p:cNvSpPr>
          <p:nvPr/>
        </p:nvSpPr>
        <p:spPr bwMode="auto">
          <a:xfrm>
            <a:off x="1089025" y="581025"/>
            <a:ext cx="10364788" cy="6037263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NAAM GOD(IN):………………………………..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Mijn attribuut </a:t>
            </a:r>
            <a:r>
              <a:rPr lang="el-GR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ἐστι</a:t>
            </a: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een uil. 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εἰμι </a:t>
            </a: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godin van de wijsheid en van oorlogsplannen. 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………..……..……….(ik ben)  …………………………….. 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van </a:t>
            </a:r>
            <a:r>
              <a:rPr lang="el-GR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ζευς</a:t>
            </a: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want ik ben geboren uit zijn hoofd.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De stad Athene is naar mij vernoemd.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704850"/>
            <a:ext cx="1866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3895725"/>
            <a:ext cx="13970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3949700"/>
            <a:ext cx="21399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050" y="1456531"/>
            <a:ext cx="3429000" cy="42862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kstvak 2"/>
          <p:cNvSpPr txBox="1">
            <a:spLocks noChangeArrowheads="1"/>
          </p:cNvSpPr>
          <p:nvPr/>
        </p:nvSpPr>
        <p:spPr bwMode="auto">
          <a:xfrm>
            <a:off x="966788" y="487363"/>
            <a:ext cx="10410825" cy="613092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600" b="1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b="1">
                <a:solidFill>
                  <a:srgbClr val="000000"/>
                </a:solidFill>
                <a:cs typeface="Times New Roman" panose="02020603050405020304" pitchFamily="18" charset="0"/>
              </a:rPr>
              <a:t>NAAM GOD(IN):………………………………..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Mijn attribuut </a:t>
            </a:r>
            <a:r>
              <a:rPr lang="el-GR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ἐστι </a:t>
            </a: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een spiegel. 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εἰμι </a:t>
            </a: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godin van de liefde en schoonheid. 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……………..……. (ik ben) de ……………….………… van </a:t>
            </a:r>
            <a:r>
              <a:rPr lang="el-GR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ζευς</a:t>
            </a: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2400">
                <a:solidFill>
                  <a:srgbClr val="000000"/>
                </a:solidFill>
                <a:cs typeface="Times New Roman" panose="02020603050405020304" pitchFamily="18" charset="0"/>
              </a:rPr>
              <a:t>Ik help mensen die verliefd zijn. </a:t>
            </a:r>
            <a:endParaRPr lang="nl-BE" altLang="nl-BE" sz="18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Afbeelding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565150"/>
            <a:ext cx="292258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4306888"/>
            <a:ext cx="14922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4365625"/>
            <a:ext cx="21399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50" y="1343025"/>
            <a:ext cx="3238500" cy="441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kstvak 2"/>
          <p:cNvSpPr txBox="1">
            <a:spLocks noChangeArrowheads="1"/>
          </p:cNvSpPr>
          <p:nvPr/>
        </p:nvSpPr>
        <p:spPr bwMode="auto">
          <a:xfrm>
            <a:off x="933450" y="339725"/>
            <a:ext cx="10548938" cy="610870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NAAM GOD(IN):………………………………..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Mijn attribuut </a:t>
            </a:r>
            <a:r>
              <a:rPr lang="el-GR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ἐστι</a:t>
            </a: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een lier. 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εἰμι </a:t>
            </a: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god van de muziek, kunsten en de geneeskunde. 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……………………….(ik ben)  ……………….………….. van </a:t>
            </a:r>
            <a:r>
              <a:rPr lang="el-GR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ἀρτεμις</a:t>
            </a: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ζευς</a:t>
            </a:r>
            <a:r>
              <a:rPr lang="nl-BE" altLang="nl-BE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…………..……… (is) mijn ……………….………… </a:t>
            </a:r>
            <a:endParaRPr lang="nl-BE" altLang="nl-BE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el-GR" altLang="nl-BE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00063"/>
            <a:ext cx="24225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3821113"/>
            <a:ext cx="12636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830638"/>
            <a:ext cx="21351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4783138"/>
            <a:ext cx="14446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846638"/>
            <a:ext cx="16779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1555" y="1501775"/>
            <a:ext cx="4207183" cy="404941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kstvak 2"/>
          <p:cNvSpPr txBox="1">
            <a:spLocks noChangeArrowheads="1"/>
          </p:cNvSpPr>
          <p:nvPr/>
        </p:nvSpPr>
        <p:spPr bwMode="auto">
          <a:xfrm>
            <a:off x="876300" y="442913"/>
            <a:ext cx="10783888" cy="608012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600" b="1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 b="1">
                <a:solidFill>
                  <a:srgbClr val="000000"/>
                </a:solidFill>
                <a:cs typeface="Times New Roman" panose="02020603050405020304" pitchFamily="18" charset="0"/>
              </a:rPr>
              <a:t>NAAM GOD(IN):………………………………..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Mijn attribuut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ἐστι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 een pijl en boog.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εἰμι 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godin van de jacht.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…………..………….(ik ben)  …………….…………….. van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ἀπολλων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Ik ga vaak jagen met de nimfen van het bos.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el-GR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459" name="Afbeelding 5" descr="Greek Roman Pantheon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8" t="33353" r="32576" b="44716"/>
          <a:stretch>
            <a:fillRect/>
          </a:stretch>
        </p:blipFill>
        <p:spPr bwMode="auto">
          <a:xfrm>
            <a:off x="8258175" y="711200"/>
            <a:ext cx="27940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582613"/>
            <a:ext cx="21177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3792538"/>
            <a:ext cx="15017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3860800"/>
            <a:ext cx="20939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kstvak 2"/>
          <p:cNvSpPr txBox="1">
            <a:spLocks noChangeArrowheads="1"/>
          </p:cNvSpPr>
          <p:nvPr/>
        </p:nvSpPr>
        <p:spPr bwMode="auto">
          <a:xfrm>
            <a:off x="923925" y="461963"/>
            <a:ext cx="9955213" cy="6173787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600" b="1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 b="1">
                <a:solidFill>
                  <a:srgbClr val="000000"/>
                </a:solidFill>
                <a:cs typeface="Times New Roman" panose="02020603050405020304" pitchFamily="18" charset="0"/>
              </a:rPr>
              <a:t>NAAM GOD(IN):………………………………..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Mijn attribuut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ἐστι 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een schild, speer en zwaard.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εἰμι 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de god van de oorlog.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ἡρα ἐστι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 mijn ……………………….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en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ζευς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 …………….……… (is) mijn …………………..…………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Ik ben geliefd bij soldaten en zorg voor de overwinning.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el-GR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3" name="Afbeelding 5" descr="Greek Roman Pantheon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0" r="32359" b="70461"/>
          <a:stretch>
            <a:fillRect/>
          </a:stretch>
        </p:blipFill>
        <p:spPr bwMode="auto">
          <a:xfrm>
            <a:off x="7748588" y="787400"/>
            <a:ext cx="27178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61963"/>
            <a:ext cx="19685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3895725"/>
            <a:ext cx="16160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4443413"/>
            <a:ext cx="135731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475163"/>
            <a:ext cx="1676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kstvak 2"/>
          <p:cNvSpPr txBox="1">
            <a:spLocks noChangeArrowheads="1"/>
          </p:cNvSpPr>
          <p:nvPr/>
        </p:nvSpPr>
        <p:spPr bwMode="auto">
          <a:xfrm>
            <a:off x="971550" y="385763"/>
            <a:ext cx="10331450" cy="6249987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400" b="1">
                <a:solidFill>
                  <a:srgbClr val="000000"/>
                </a:solidFill>
                <a:cs typeface="Times New Roman" panose="02020603050405020304" pitchFamily="18" charset="0"/>
              </a:rPr>
              <a:t>NAAM GOD(IN):………………………………..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Mijn attribuut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ἐστι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 een hamer.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εἰμι 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god van de arbeid. 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………………..…….(ik ben)  ……………….…………..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van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ἡρα 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en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ζευς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Ik heb de bliksemschichten van </a:t>
            </a:r>
            <a:r>
              <a:rPr lang="el-GR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ζευς</a:t>
            </a: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 gemaakt.</a:t>
            </a: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2000">
                <a:solidFill>
                  <a:srgbClr val="000000"/>
                </a:solidFill>
                <a:cs typeface="Times New Roman" panose="02020603050405020304" pitchFamily="18" charset="0"/>
              </a:rPr>
              <a:t>Als kind werd ik van de Olymposberg gegooid, daarom kan ik niet goed meer stappen.  </a:t>
            </a:r>
            <a:endParaRPr lang="nl-BE" altLang="nl-BE" sz="16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Tx/>
              <a:buNone/>
            </a:pPr>
            <a:r>
              <a:rPr lang="nl-BE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el-GR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500"/>
              </a:spcBef>
              <a:buFontTx/>
              <a:buNone/>
            </a:pPr>
            <a:r>
              <a:rPr lang="nl-BE" altLang="nl-BE" sz="1400">
                <a:solidFill>
                  <a:srgbClr val="000000"/>
                </a:solidFill>
                <a:cs typeface="Times New Roman" panose="02020603050405020304" pitchFamily="18" charset="0"/>
              </a:rPr>
              <a:t> </a:t>
            </a:r>
            <a:endParaRPr lang="nl-BE" altLang="nl-BE" sz="11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1507" name="Afbeelding 5" descr="Greek Roman Pantheon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645" r="22452" b="18954"/>
          <a:stretch>
            <a:fillRect/>
          </a:stretch>
        </p:blipFill>
        <p:spPr bwMode="auto">
          <a:xfrm>
            <a:off x="7635875" y="698500"/>
            <a:ext cx="31400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385763"/>
            <a:ext cx="24558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3090863"/>
            <a:ext cx="13684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3108325"/>
            <a:ext cx="159067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225" y="303213"/>
            <a:ext cx="9144000" cy="2387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sport in </a:t>
            </a:r>
            <a:r>
              <a:rPr lang="el-G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ὀλυμπια</a:t>
            </a:r>
            <a:endParaRPr lang="nl-N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0788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749300"/>
            <a:ext cx="5864225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 descr="Ber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1616075"/>
            <a:ext cx="7604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864" flipV="1">
            <a:off x="4121150" y="2320925"/>
            <a:ext cx="9969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2" descr="Marker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197225"/>
            <a:ext cx="730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5"/>
          <p:cNvCxnSpPr/>
          <p:nvPr/>
        </p:nvCxnSpPr>
        <p:spPr>
          <a:xfrm>
            <a:off x="3981450" y="3952875"/>
            <a:ext cx="3651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hthoek 2"/>
          <p:cNvSpPr/>
          <p:nvPr/>
        </p:nvSpPr>
        <p:spPr>
          <a:xfrm>
            <a:off x="8915400" y="1028093"/>
            <a:ext cx="2910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el-GR" dirty="0"/>
              <a:t>ὀλυμπια  (</a:t>
            </a:r>
            <a:r>
              <a:rPr lang="en-GB" dirty="0"/>
              <a:t>Olympia)</a:t>
            </a:r>
          </a:p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endParaRPr lang="en-GB" dirty="0"/>
          </a:p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en-GB" dirty="0"/>
              <a:t>   </a:t>
            </a:r>
            <a:r>
              <a:rPr lang="en-GB" dirty="0">
                <a:sym typeface="Wingdings" pitchFamily="2" charset="2"/>
              </a:rPr>
              <a:t>   </a:t>
            </a:r>
            <a:r>
              <a:rPr lang="en-GB" dirty="0" err="1">
                <a:sym typeface="Wingdings" pitchFamily="2" charset="2"/>
              </a:rPr>
              <a:t>Olympische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Spelen</a:t>
            </a:r>
            <a:r>
              <a:rPr lang="en-GB" dirty="0"/>
              <a:t>      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/>
          <a:srcRect b="9028"/>
          <a:stretch/>
        </p:blipFill>
        <p:spPr>
          <a:xfrm>
            <a:off x="9348280" y="2262289"/>
            <a:ext cx="2477805" cy="169058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5" t="8707" r="14604" b="9599"/>
          <a:stretch>
            <a:fillRect/>
          </a:stretch>
        </p:blipFill>
        <p:spPr bwMode="auto">
          <a:xfrm>
            <a:off x="7896225" y="250825"/>
            <a:ext cx="11318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Afbeelding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12000" r="47852" b="10635"/>
          <a:stretch>
            <a:fillRect/>
          </a:stretch>
        </p:blipFill>
        <p:spPr bwMode="auto">
          <a:xfrm>
            <a:off x="5311775" y="252413"/>
            <a:ext cx="10588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Afbeelding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4276725"/>
            <a:ext cx="863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Afbeelding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276725"/>
            <a:ext cx="8636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Afbeelding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4270375"/>
            <a:ext cx="12636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Rechte verbindingslijn 20"/>
          <p:cNvCxnSpPr>
            <a:cxnSpLocks/>
          </p:cNvCxnSpPr>
          <p:nvPr/>
        </p:nvCxnSpPr>
        <p:spPr>
          <a:xfrm flipV="1">
            <a:off x="6316663" y="1719263"/>
            <a:ext cx="1635125" cy="1587"/>
          </a:xfrm>
          <a:prstGeom prst="line">
            <a:avLst/>
          </a:prstGeom>
          <a:ln w="22225">
            <a:solidFill>
              <a:srgbClr val="1FA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>
            <a:cxnSpLocks/>
          </p:cNvCxnSpPr>
          <p:nvPr/>
        </p:nvCxnSpPr>
        <p:spPr>
          <a:xfrm flipH="1">
            <a:off x="7104063" y="1719263"/>
            <a:ext cx="11112" cy="2320925"/>
          </a:xfrm>
          <a:prstGeom prst="line">
            <a:avLst/>
          </a:prstGeom>
          <a:ln w="22225">
            <a:solidFill>
              <a:srgbClr val="1FA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>
            <a:cxnSpLocks/>
          </p:cNvCxnSpPr>
          <p:nvPr/>
        </p:nvCxnSpPr>
        <p:spPr>
          <a:xfrm flipV="1">
            <a:off x="3675063" y="3908425"/>
            <a:ext cx="6869112" cy="6350"/>
          </a:xfrm>
          <a:prstGeom prst="line">
            <a:avLst/>
          </a:prstGeom>
          <a:ln w="22225">
            <a:solidFill>
              <a:srgbClr val="1FA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>
            <a:cxnSpLocks/>
          </p:cNvCxnSpPr>
          <p:nvPr/>
        </p:nvCxnSpPr>
        <p:spPr>
          <a:xfrm>
            <a:off x="3675063" y="3908425"/>
            <a:ext cx="0" cy="257175"/>
          </a:xfrm>
          <a:prstGeom prst="line">
            <a:avLst/>
          </a:prstGeom>
          <a:ln w="22225">
            <a:solidFill>
              <a:srgbClr val="1FA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>
            <a:cxnSpLocks/>
          </p:cNvCxnSpPr>
          <p:nvPr/>
        </p:nvCxnSpPr>
        <p:spPr>
          <a:xfrm>
            <a:off x="7104063" y="3908425"/>
            <a:ext cx="0" cy="263525"/>
          </a:xfrm>
          <a:prstGeom prst="line">
            <a:avLst/>
          </a:prstGeom>
          <a:ln w="22225">
            <a:solidFill>
              <a:srgbClr val="1FA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>
            <a:cxnSpLocks/>
          </p:cNvCxnSpPr>
          <p:nvPr/>
        </p:nvCxnSpPr>
        <p:spPr>
          <a:xfrm>
            <a:off x="10544175" y="3908425"/>
            <a:ext cx="0" cy="263525"/>
          </a:xfrm>
          <a:prstGeom prst="line">
            <a:avLst/>
          </a:prstGeom>
          <a:ln w="22225">
            <a:solidFill>
              <a:srgbClr val="1FA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/>
          <p:cNvCxnSpPr>
            <a:cxnSpLocks/>
          </p:cNvCxnSpPr>
          <p:nvPr/>
        </p:nvCxnSpPr>
        <p:spPr>
          <a:xfrm>
            <a:off x="4325938" y="5284788"/>
            <a:ext cx="219075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/>
          <p:cNvCxnSpPr>
            <a:cxnSpLocks/>
          </p:cNvCxnSpPr>
          <p:nvPr/>
        </p:nvCxnSpPr>
        <p:spPr>
          <a:xfrm>
            <a:off x="7859713" y="5089525"/>
            <a:ext cx="219075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>
            <a:cxnSpLocks/>
          </p:cNvCxnSpPr>
          <p:nvPr/>
        </p:nvCxnSpPr>
        <p:spPr>
          <a:xfrm flipH="1">
            <a:off x="7859713" y="5397500"/>
            <a:ext cx="219075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ingslijn: gekromd 266"/>
          <p:cNvCxnSpPr>
            <a:cxnSpLocks/>
          </p:cNvCxnSpPr>
          <p:nvPr/>
        </p:nvCxnSpPr>
        <p:spPr>
          <a:xfrm rot="5400000" flipH="1" flipV="1">
            <a:off x="3066256" y="1950244"/>
            <a:ext cx="2517775" cy="1912938"/>
          </a:xfrm>
          <a:prstGeom prst="curvedConnector2">
            <a:avLst/>
          </a:prstGeom>
          <a:ln w="50800">
            <a:solidFill>
              <a:srgbClr val="1FADE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Verbindingslijn: gekromd 266"/>
          <p:cNvCxnSpPr>
            <a:cxnSpLocks/>
            <a:endCxn id="0" idx="3"/>
          </p:cNvCxnSpPr>
          <p:nvPr/>
        </p:nvCxnSpPr>
        <p:spPr>
          <a:xfrm rot="16200000" flipV="1">
            <a:off x="8601075" y="2139951"/>
            <a:ext cx="2459037" cy="1604962"/>
          </a:xfrm>
          <a:prstGeom prst="curvedConnector2">
            <a:avLst/>
          </a:prstGeom>
          <a:ln w="50800">
            <a:solidFill>
              <a:srgbClr val="1FADE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Linkeraccolade 46"/>
          <p:cNvSpPr/>
          <p:nvPr/>
        </p:nvSpPr>
        <p:spPr>
          <a:xfrm>
            <a:off x="2505075" y="4171950"/>
            <a:ext cx="311150" cy="2128838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48" name="Rechthoek 47"/>
          <p:cNvSpPr/>
          <p:nvPr/>
        </p:nvSpPr>
        <p:spPr>
          <a:xfrm>
            <a:off x="457200" y="676275"/>
            <a:ext cx="731838" cy="1208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49" name="Tekstvak 48"/>
          <p:cNvSpPr txBox="1">
            <a:spLocks noChangeArrowheads="1"/>
          </p:cNvSpPr>
          <p:nvPr/>
        </p:nvSpPr>
        <p:spPr bwMode="auto">
          <a:xfrm>
            <a:off x="301625" y="4575175"/>
            <a:ext cx="1690688" cy="523875"/>
          </a:xfrm>
          <a:prstGeom prst="rect">
            <a:avLst/>
          </a:prstGeom>
          <a:noFill/>
          <a:ln w="9525">
            <a:solidFill>
              <a:srgbClr val="1FAD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b="1">
                <a:latin typeface="Arial" panose="020B0604020202020204" pitchFamily="34" charset="0"/>
                <a:cs typeface="Arial" panose="020B0604020202020204" pitchFamily="34" charset="0"/>
              </a:rPr>
              <a:t>πατηρ</a:t>
            </a:r>
            <a:endParaRPr lang="nl-NL" altLang="nl-B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kstvak 49"/>
          <p:cNvSpPr txBox="1">
            <a:spLocks noChangeArrowheads="1"/>
          </p:cNvSpPr>
          <p:nvPr/>
        </p:nvSpPr>
        <p:spPr bwMode="auto">
          <a:xfrm>
            <a:off x="301625" y="1808163"/>
            <a:ext cx="1690688" cy="522287"/>
          </a:xfrm>
          <a:prstGeom prst="rect">
            <a:avLst/>
          </a:prstGeom>
          <a:noFill/>
          <a:ln w="9525">
            <a:solidFill>
              <a:srgbClr val="1FAD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b="1">
                <a:latin typeface="Arial" panose="020B0604020202020204" pitchFamily="34" charset="0"/>
                <a:cs typeface="Arial" panose="020B0604020202020204" pitchFamily="34" charset="0"/>
              </a:rPr>
              <a:t>μητηρ</a:t>
            </a:r>
            <a:endParaRPr lang="nl-NL" altLang="nl-B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kstvak 50"/>
          <p:cNvSpPr txBox="1">
            <a:spLocks noChangeArrowheads="1"/>
          </p:cNvSpPr>
          <p:nvPr/>
        </p:nvSpPr>
        <p:spPr bwMode="auto">
          <a:xfrm>
            <a:off x="301625" y="436563"/>
            <a:ext cx="1690688" cy="522287"/>
          </a:xfrm>
          <a:prstGeom prst="rect">
            <a:avLst/>
          </a:prstGeom>
          <a:noFill/>
          <a:ln w="9525">
            <a:solidFill>
              <a:srgbClr val="1FAD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b="1">
                <a:latin typeface="Arial" panose="020B0604020202020204" pitchFamily="34" charset="0"/>
                <a:cs typeface="Arial" panose="020B0604020202020204" pitchFamily="34" charset="0"/>
              </a:rPr>
              <a:t>θυγατηρ</a:t>
            </a:r>
            <a:endParaRPr lang="nl-NL" altLang="nl-B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kstvak 51"/>
          <p:cNvSpPr txBox="1">
            <a:spLocks noChangeArrowheads="1"/>
          </p:cNvSpPr>
          <p:nvPr/>
        </p:nvSpPr>
        <p:spPr bwMode="auto">
          <a:xfrm>
            <a:off x="301625" y="2501900"/>
            <a:ext cx="1690688" cy="522288"/>
          </a:xfrm>
          <a:prstGeom prst="rect">
            <a:avLst/>
          </a:prstGeom>
          <a:noFill/>
          <a:ln w="9525">
            <a:solidFill>
              <a:srgbClr val="1FAD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b="1">
                <a:latin typeface="Arial" panose="020B0604020202020204" pitchFamily="34" charset="0"/>
                <a:cs typeface="Arial" panose="020B0604020202020204" pitchFamily="34" charset="0"/>
              </a:rPr>
              <a:t>υἱος</a:t>
            </a:r>
            <a:endParaRPr lang="nl-NL" altLang="nl-B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kstvak 52"/>
          <p:cNvSpPr txBox="1">
            <a:spLocks noChangeArrowheads="1"/>
          </p:cNvSpPr>
          <p:nvPr/>
        </p:nvSpPr>
        <p:spPr bwMode="auto">
          <a:xfrm>
            <a:off x="301625" y="1131888"/>
            <a:ext cx="1690688" cy="523875"/>
          </a:xfrm>
          <a:prstGeom prst="rect">
            <a:avLst/>
          </a:prstGeom>
          <a:noFill/>
          <a:ln w="9525">
            <a:solidFill>
              <a:srgbClr val="1FAD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b="1">
                <a:latin typeface="Arial" panose="020B0604020202020204" pitchFamily="34" charset="0"/>
                <a:cs typeface="Arial" panose="020B0604020202020204" pitchFamily="34" charset="0"/>
              </a:rPr>
              <a:t>ἀδελφος</a:t>
            </a:r>
            <a:endParaRPr lang="nl-NL" altLang="nl-B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kstvak 53"/>
          <p:cNvSpPr txBox="1">
            <a:spLocks noChangeArrowheads="1"/>
          </p:cNvSpPr>
          <p:nvPr/>
        </p:nvSpPr>
        <p:spPr bwMode="auto">
          <a:xfrm>
            <a:off x="303213" y="3887788"/>
            <a:ext cx="1690687" cy="522287"/>
          </a:xfrm>
          <a:prstGeom prst="rect">
            <a:avLst/>
          </a:prstGeom>
          <a:noFill/>
          <a:ln w="9525">
            <a:solidFill>
              <a:srgbClr val="1FAD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b="1">
                <a:latin typeface="Arial" panose="020B0604020202020204" pitchFamily="34" charset="0"/>
                <a:cs typeface="Arial" panose="020B0604020202020204" pitchFamily="34" charset="0"/>
              </a:rPr>
              <a:t>ἀδελφη</a:t>
            </a:r>
            <a:endParaRPr lang="nl-NL" altLang="nl-B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kstvak 54"/>
          <p:cNvSpPr txBox="1">
            <a:spLocks noChangeArrowheads="1"/>
          </p:cNvSpPr>
          <p:nvPr/>
        </p:nvSpPr>
        <p:spPr bwMode="auto">
          <a:xfrm>
            <a:off x="301625" y="3198813"/>
            <a:ext cx="1690688" cy="523875"/>
          </a:xfrm>
          <a:prstGeom prst="rect">
            <a:avLst/>
          </a:prstGeom>
          <a:noFill/>
          <a:ln w="9525">
            <a:solidFill>
              <a:srgbClr val="1FAD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b="1">
                <a:latin typeface="Arial" panose="020B0604020202020204" pitchFamily="34" charset="0"/>
                <a:cs typeface="Arial" panose="020B0604020202020204" pitchFamily="34" charset="0"/>
              </a:rPr>
              <a:t>παιδια</a:t>
            </a:r>
            <a:endParaRPr lang="nl-NL" altLang="nl-B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081 L 0.26081 -0.1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336 -0.53634 " pathEditMode="relative" ptsTypes="AA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13346 0.215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82266 -0.076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33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34675 0.2303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65143 0.6395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5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03672 0.2659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 rtlCol="0"/>
          <a:lstStyle/>
          <a:p>
            <a:pPr algn="ctr" eaLnBrk="1" fontAlgn="auto" hangingPunct="1">
              <a:defRPr/>
            </a:pPr>
            <a:r>
              <a:rPr lang="nl-BE" dirty="0">
                <a:solidFill>
                  <a:schemeClr val="tx2"/>
                </a:solidFill>
              </a:rPr>
              <a:t>Om de hoeveel jaar </a:t>
            </a:r>
            <a:r>
              <a:rPr lang="nl-BE" dirty="0" smtClean="0">
                <a:solidFill>
                  <a:schemeClr val="tx2"/>
                </a:solidFill>
              </a:rPr>
              <a:t/>
            </a:r>
            <a:br>
              <a:rPr lang="nl-BE" dirty="0" smtClean="0">
                <a:solidFill>
                  <a:schemeClr val="tx2"/>
                </a:solidFill>
              </a:rPr>
            </a:br>
            <a:r>
              <a:rPr lang="nl-BE" dirty="0" smtClean="0">
                <a:solidFill>
                  <a:schemeClr val="tx2"/>
                </a:solidFill>
              </a:rPr>
              <a:t>vinden </a:t>
            </a:r>
            <a:r>
              <a:rPr lang="nl-BE" dirty="0">
                <a:solidFill>
                  <a:schemeClr val="tx2"/>
                </a:solidFill>
              </a:rPr>
              <a:t>de Olympische spelen plaats?</a:t>
            </a:r>
            <a: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4" name="Google Shape;84;p17"/>
          <p:cNvSpPr>
            <a:spLocks noGrp="1"/>
          </p:cNvSpPr>
          <p:nvPr>
            <p:ph type="body" idx="1"/>
          </p:nvPr>
        </p:nvSpPr>
        <p:spPr>
          <a:xfrm>
            <a:off x="1000125" y="2371725"/>
            <a:ext cx="11360150" cy="3719513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DC9523"/>
            </a:solidFill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rgbClr val="FF0000"/>
                </a:solidFill>
              </a:rPr>
              <a:t>O</a:t>
            </a:r>
            <a:r>
              <a:rPr lang="nl" altLang="nl-BE" dirty="0">
                <a:solidFill>
                  <a:srgbClr val="FF0000"/>
                </a:solidFill>
              </a:rPr>
              <a:t>m de 4 jaar</a:t>
            </a:r>
            <a:endParaRPr lang="nl-BE" altLang="nl-BE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chemeClr val="accent6">
                    <a:lumMod val="50000"/>
                  </a:schemeClr>
                </a:solidFill>
              </a:rPr>
              <a:t>Om de 10 jaar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Elk jaar</a:t>
            </a:r>
            <a:endParaRPr lang="nl-BE" altLang="nl-BE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831850" y="788988"/>
            <a:ext cx="11360150" cy="1068387"/>
          </a:xfrm>
        </p:spPr>
        <p:txBody>
          <a:bodyPr lIns="121900" tIns="121900" rIns="121900" bIns="121900" rtlCol="0"/>
          <a:lstStyle/>
          <a:p>
            <a:pPr algn="ctr" eaLnBrk="1" fontAlgn="auto" hangingPunct="1">
              <a:defRPr/>
            </a:pPr>
            <a:r>
              <a:rPr lang="nl-BE" dirty="0">
                <a:solidFill>
                  <a:schemeClr val="tx2"/>
                </a:solidFill>
              </a:rPr>
              <a:t>Waar vinden de volgende Olympische spelen plaats?</a:t>
            </a:r>
            <a: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0" name="Google Shape;90;p18"/>
          <p:cNvSpPr>
            <a:spLocks noGrp="1"/>
          </p:cNvSpPr>
          <p:nvPr>
            <p:ph type="body" idx="1"/>
          </p:nvPr>
        </p:nvSpPr>
        <p:spPr>
          <a:xfrm>
            <a:off x="981075" y="194945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endParaRPr lang="nl-BE" altLang="nl-BE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rgbClr val="FF0000"/>
                </a:solidFill>
              </a:rPr>
              <a:t>Rio de Janeiro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chemeClr val="accent6">
                    <a:lumMod val="50000"/>
                  </a:schemeClr>
                </a:solidFill>
              </a:rPr>
              <a:t>Parijs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Tokyo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831850" y="788988"/>
            <a:ext cx="11360150" cy="1068387"/>
          </a:xfrm>
        </p:spPr>
        <p:txBody>
          <a:bodyPr lIns="121900" tIns="121900" rIns="121900" bIns="121900" rtlCol="0"/>
          <a:lstStyle/>
          <a:p>
            <a:pPr algn="ctr" eaLnBrk="1" fontAlgn="auto" hangingPunct="1">
              <a:defRPr/>
            </a:pPr>
            <a:r>
              <a:rPr lang="nl-BE" dirty="0">
                <a:solidFill>
                  <a:schemeClr val="tx2"/>
                </a:solidFill>
              </a:rPr>
              <a:t>Waar vinden de volgende Olympische spelen plaats?</a:t>
            </a:r>
            <a: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0" name="Google Shape;90;p18"/>
          <p:cNvSpPr>
            <a:spLocks noGrp="1"/>
          </p:cNvSpPr>
          <p:nvPr>
            <p:ph type="body" idx="1"/>
          </p:nvPr>
        </p:nvSpPr>
        <p:spPr>
          <a:xfrm>
            <a:off x="981075" y="194945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endParaRPr lang="nl-BE" altLang="nl-BE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rgbClr val="FF0000"/>
                </a:solidFill>
              </a:rPr>
              <a:t>Rio de Janeiro (2016)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chemeClr val="accent6">
                    <a:lumMod val="50000"/>
                  </a:schemeClr>
                </a:solidFill>
              </a:rPr>
              <a:t>Parijs (2024)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Tokyo (2021)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 dirty="0">
              <a:solidFill>
                <a:srgbClr val="0000F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765" y="2703681"/>
            <a:ext cx="4812354" cy="32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807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 rtlCol="0"/>
          <a:lstStyle/>
          <a:p>
            <a:pPr eaLnBrk="1" fontAlgn="auto" hangingPunct="1">
              <a:defRPr/>
            </a:pPr>
            <a:r>
              <a:rPr lang="nl-BE" dirty="0">
                <a:solidFill>
                  <a:schemeClr val="tx2"/>
                </a:solidFill>
              </a:rPr>
              <a:t>Welke sport is vandaag geen Olympische sport?</a:t>
            </a:r>
            <a: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6" name="Google Shape;96;p19"/>
          <p:cNvSpPr>
            <a:spLocks noGrp="1"/>
          </p:cNvSpPr>
          <p:nvPr>
            <p:ph type="body" idx="1"/>
          </p:nvPr>
        </p:nvSpPr>
        <p:spPr>
          <a:xfrm>
            <a:off x="1000125" y="196850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rgbClr val="FF0000"/>
                </a:solidFill>
              </a:rPr>
              <a:t>Rugby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chemeClr val="accent6">
                    <a:lumMod val="50000"/>
                  </a:schemeClr>
                </a:solidFill>
              </a:rPr>
              <a:t>Paardrijden</a:t>
            </a:r>
            <a:endParaRPr lang="nl-BE" altLang="nl-BE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Tennis</a:t>
            </a:r>
            <a:endParaRPr lang="nl-BE" altLang="nl-BE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 rtlCol="0"/>
          <a:lstStyle/>
          <a:p>
            <a:pPr algn="ctr" eaLnBrk="1" fontAlgn="auto" hangingPunct="1">
              <a:defRPr/>
            </a:pPr>
            <a:r>
              <a:rPr lang="nl-BE" dirty="0" smtClean="0">
                <a:solidFill>
                  <a:schemeClr val="tx2"/>
                </a:solidFill>
              </a:rPr>
              <a:t>Wat </a:t>
            </a:r>
            <a:r>
              <a:rPr lang="nl-BE" dirty="0">
                <a:solidFill>
                  <a:schemeClr val="tx2"/>
                </a:solidFill>
              </a:rPr>
              <a:t>zijn de kleuren van het logo van de Olympische Spelen?</a:t>
            </a:r>
          </a:p>
        </p:txBody>
      </p:sp>
      <p:sp>
        <p:nvSpPr>
          <p:cNvPr id="96" name="Google Shape;96;p19"/>
          <p:cNvSpPr>
            <a:spLocks noGrp="1"/>
          </p:cNvSpPr>
          <p:nvPr>
            <p:ph type="body" idx="1"/>
          </p:nvPr>
        </p:nvSpPr>
        <p:spPr>
          <a:xfrm>
            <a:off x="1000125" y="2371725"/>
            <a:ext cx="11360150" cy="4049713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FF0000"/>
                </a:solidFill>
              </a:rPr>
              <a:t>Blauw, oranje, rood, geel, grijs</a:t>
            </a:r>
            <a:endParaRPr lang="nl-BE" altLang="nl-BE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chemeClr val="accent6">
                    <a:lumMod val="50000"/>
                  </a:schemeClr>
                </a:solidFill>
              </a:rPr>
              <a:t>Groen, geel, rood, zwart, paars</a:t>
            </a:r>
            <a:endParaRPr lang="nl-BE" altLang="nl-BE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Blauw, zwart, rood, geel, groen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" altLang="nl-BE" dirty="0">
              <a:solidFill>
                <a:srgbClr val="0000FF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 dirty="0">
              <a:solidFill>
                <a:srgbClr val="0000FF"/>
              </a:solidFill>
            </a:endParaRPr>
          </a:p>
        </p:txBody>
      </p:sp>
      <p:pic>
        <p:nvPicPr>
          <p:cNvPr id="4" name="Picture 3" descr="Afbeeldingsresultaat voor logo olympische spel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00" b="74375" l="11417" r="86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21033" r="13235" b="22350"/>
          <a:stretch>
            <a:fillRect/>
          </a:stretch>
        </p:blipFill>
        <p:spPr bwMode="auto">
          <a:xfrm>
            <a:off x="6680200" y="3086100"/>
            <a:ext cx="42703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 rtlCol="0"/>
          <a:lstStyle/>
          <a:p>
            <a:pPr algn="ctr" eaLnBrk="1" fontAlgn="auto" hangingPunct="1">
              <a:defRPr/>
            </a:pPr>
            <a:r>
              <a:rPr lang="nl-BE" dirty="0">
                <a:solidFill>
                  <a:schemeClr val="tx2"/>
                </a:solidFill>
              </a:rPr>
              <a:t>Wanneer vonden de eerste Olympische spelen plaats? </a:t>
            </a:r>
          </a:p>
        </p:txBody>
      </p:sp>
      <p:sp>
        <p:nvSpPr>
          <p:cNvPr id="96" name="Google Shape;96;p19"/>
          <p:cNvSpPr>
            <a:spLocks noGrp="1"/>
          </p:cNvSpPr>
          <p:nvPr>
            <p:ph type="body" idx="1"/>
          </p:nvPr>
        </p:nvSpPr>
        <p:spPr>
          <a:xfrm>
            <a:off x="1000125" y="2263775"/>
            <a:ext cx="11360150" cy="4157663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rgbClr val="FF0000"/>
                </a:solidFill>
              </a:rPr>
              <a:t>500 jaar geleden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chemeClr val="accent6">
                    <a:lumMod val="50000"/>
                  </a:schemeClr>
                </a:solidFill>
              </a:rPr>
              <a:t>2800 jaar geleden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100 jaar geleden</a:t>
            </a:r>
            <a:endParaRPr lang="nl-BE" altLang="nl-BE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 rtlCol="0"/>
          <a:lstStyle/>
          <a:p>
            <a:pPr eaLnBrk="1" fontAlgn="auto" hangingPunct="1">
              <a:defRPr/>
            </a:pPr>
            <a:r>
              <a:rPr lang="nl-BE" dirty="0">
                <a:solidFill>
                  <a:schemeClr val="tx2"/>
                </a:solidFill>
              </a:rPr>
              <a:t>Welke sport was geen oude Olympische sport?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96" name="Google Shape;96;p19"/>
          <p:cNvSpPr>
            <a:spLocks noGrp="1"/>
          </p:cNvSpPr>
          <p:nvPr>
            <p:ph type="body" idx="1"/>
          </p:nvPr>
        </p:nvSpPr>
        <p:spPr>
          <a:xfrm>
            <a:off x="1000125" y="1968500"/>
            <a:ext cx="11360150" cy="4452938"/>
          </a:xfrm>
          <a:noFill/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FF0000"/>
                </a:solidFill>
              </a:rPr>
              <a:t>Worstelen</a:t>
            </a:r>
            <a:endParaRPr lang="nl-BE" altLang="nl-BE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chemeClr val="accent6">
                    <a:lumMod val="50000"/>
                  </a:schemeClr>
                </a:solidFill>
              </a:rPr>
              <a:t>Hoogspringen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Paardenrennen</a:t>
            </a:r>
            <a:endParaRPr lang="nl-BE" altLang="nl-BE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 rtlCol="0"/>
          <a:lstStyle/>
          <a:p>
            <a:pPr algn="ctr" eaLnBrk="1" fontAlgn="auto" hangingPunct="1">
              <a:defRPr/>
            </a:pPr>
            <a:r>
              <a:rPr lang="nl-BE" dirty="0">
                <a:solidFill>
                  <a:schemeClr val="tx2"/>
                </a:solidFill>
              </a:rPr>
              <a:t>Hoeveel medailles won belgië in totaal al?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96" name="Google Shape;96;p19"/>
          <p:cNvSpPr>
            <a:spLocks noGrp="1"/>
          </p:cNvSpPr>
          <p:nvPr>
            <p:ph type="body" idx="1"/>
          </p:nvPr>
        </p:nvSpPr>
        <p:spPr>
          <a:xfrm>
            <a:off x="1000125" y="196850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FF0000"/>
                </a:solidFill>
              </a:rPr>
              <a:t>7 medailles</a:t>
            </a:r>
            <a:endParaRPr lang="nl-BE" altLang="nl-BE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chemeClr val="accent6">
                    <a:lumMod val="50000"/>
                  </a:schemeClr>
                </a:solidFill>
              </a:rPr>
              <a:t>540 medailles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154 medailles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" altLang="nl-BE" dirty="0">
              <a:solidFill>
                <a:srgbClr val="0000FF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 dirty="0">
              <a:solidFill>
                <a:srgbClr val="0000FF"/>
              </a:solidFill>
            </a:endParaRPr>
          </a:p>
        </p:txBody>
      </p:sp>
      <p:pic>
        <p:nvPicPr>
          <p:cNvPr id="87044" name="Picture 3" descr="Afbeeldingsresultaat voor nafi thiam belgium olympische spel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2705100"/>
            <a:ext cx="44704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Google Shape;106;p2"/>
          <p:cNvSpPr>
            <a:spLocks noGrp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altLang="nl-BE" dirty="0">
                <a:solidFill>
                  <a:schemeClr val="tx2"/>
                </a:solidFill>
              </a:rPr>
              <a:t>Olympische spelen vroeger en nu</a:t>
            </a:r>
          </a:p>
        </p:txBody>
      </p:sp>
      <p:pic>
        <p:nvPicPr>
          <p:cNvPr id="7168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93" y="1998799"/>
            <a:ext cx="4740207" cy="341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5"/>
          <a:stretch>
            <a:fillRect/>
          </a:stretch>
        </p:blipFill>
        <p:spPr bwMode="auto">
          <a:xfrm>
            <a:off x="838200" y="1998799"/>
            <a:ext cx="4888815" cy="341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Afbeeld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/>
          <p:cNvSpPr/>
          <p:nvPr/>
        </p:nvSpPr>
        <p:spPr>
          <a:xfrm>
            <a:off x="2193925" y="454025"/>
            <a:ext cx="6589713" cy="1677988"/>
          </a:xfrm>
          <a:prstGeom prst="wedgeEllipseCallout">
            <a:avLst>
              <a:gd name="adj1" fmla="val -36959"/>
              <a:gd name="adj2" fmla="val 1300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4000" b="1" dirty="0">
                <a:solidFill>
                  <a:schemeClr val="tx1"/>
                </a:solidFill>
              </a:rPr>
              <a:t>Mijn naam is </a:t>
            </a:r>
            <a:r>
              <a:rPr lang="el-GR" sz="4000" b="1" dirty="0">
                <a:solidFill>
                  <a:schemeClr val="tx1"/>
                </a:solidFill>
              </a:rPr>
              <a:t>Μιλων</a:t>
            </a:r>
            <a:r>
              <a:rPr lang="nl-BE" sz="4000" b="1" dirty="0">
                <a:solidFill>
                  <a:schemeClr val="tx1"/>
                </a:solidFill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4000" b="1" dirty="0">
                <a:solidFill>
                  <a:schemeClr val="tx1"/>
                </a:solidFill>
              </a:rPr>
              <a:t>Welkom in Olympia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29700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5" t="9628" r="25000" b="17328"/>
          <a:stretch>
            <a:fillRect/>
          </a:stretch>
        </p:blipFill>
        <p:spPr bwMode="auto">
          <a:xfrm>
            <a:off x="0" y="2587625"/>
            <a:ext cx="328612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r="22295"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Afbeeld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8707" r="46725" b="9599"/>
          <a:stretch>
            <a:fillRect/>
          </a:stretch>
        </p:blipFill>
        <p:spPr bwMode="auto">
          <a:xfrm>
            <a:off x="4367213" y="2678113"/>
            <a:ext cx="12747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Afbeelding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3563938"/>
            <a:ext cx="863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/>
          <p:cNvSpPr/>
          <p:nvPr/>
        </p:nvSpPr>
        <p:spPr>
          <a:xfrm>
            <a:off x="4713288" y="188913"/>
            <a:ext cx="6591300" cy="2489200"/>
          </a:xfrm>
          <a:prstGeom prst="wedgeEllipseCallout">
            <a:avLst>
              <a:gd name="adj1" fmla="val -38776"/>
              <a:gd name="adj2" fmla="val 649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7174" name="Tekstvak 6"/>
          <p:cNvSpPr txBox="1">
            <a:spLocks noChangeArrowheads="1"/>
          </p:cNvSpPr>
          <p:nvPr/>
        </p:nvSpPr>
        <p:spPr bwMode="auto">
          <a:xfrm>
            <a:off x="5232400" y="1146175"/>
            <a:ext cx="572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μελισσα            </a:t>
            </a:r>
            <a:r>
              <a:rPr lang="nl-BE" altLang="nl-BE" sz="3600" b="1"/>
              <a:t>mijn </a:t>
            </a:r>
            <a:r>
              <a:rPr lang="el-GR" altLang="nl-BE" sz="3600" b="1"/>
              <a:t>θυγατηρ</a:t>
            </a:r>
            <a:endParaRPr lang="nl-NL" altLang="nl-BE" sz="3600" b="1"/>
          </a:p>
        </p:txBody>
      </p:sp>
      <p:sp>
        <p:nvSpPr>
          <p:cNvPr id="7175" name="Tekstvak 7"/>
          <p:cNvSpPr txBox="1">
            <a:spLocks noChangeArrowheads="1"/>
          </p:cNvSpPr>
          <p:nvPr/>
        </p:nvSpPr>
        <p:spPr bwMode="auto">
          <a:xfrm>
            <a:off x="7085013" y="869950"/>
            <a:ext cx="1009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εἰμι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BE" sz="3600" b="1"/>
              <a:t>ἐ</a:t>
            </a:r>
            <a:r>
              <a:rPr lang="el-GR" altLang="nl-BE" sz="3600" b="1"/>
              <a:t>στι</a:t>
            </a:r>
            <a:endParaRPr lang="nl-NL" altLang="nl-BE" sz="3600" b="1"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fbeeld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25400"/>
            <a:ext cx="12301538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al 1"/>
          <p:cNvSpPr/>
          <p:nvPr/>
        </p:nvSpPr>
        <p:spPr>
          <a:xfrm>
            <a:off x="4219575" y="2473325"/>
            <a:ext cx="1876425" cy="1689100"/>
          </a:xfrm>
          <a:prstGeom prst="ellipse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toelichting 7"/>
          <p:cNvSpPr/>
          <p:nvPr/>
        </p:nvSpPr>
        <p:spPr>
          <a:xfrm>
            <a:off x="1189038" y="101600"/>
            <a:ext cx="6589712" cy="1677988"/>
          </a:xfrm>
          <a:prstGeom prst="wedgeEllipseCallout">
            <a:avLst>
              <a:gd name="adj1" fmla="val -25551"/>
              <a:gd name="adj2" fmla="val 1478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4000" b="1" dirty="0">
                <a:solidFill>
                  <a:schemeClr val="tx1"/>
                </a:solidFill>
              </a:rPr>
              <a:t>Dit is de tempel van </a:t>
            </a:r>
            <a:r>
              <a:rPr lang="el-GR" sz="4000" b="1" dirty="0">
                <a:solidFill>
                  <a:schemeClr val="tx1"/>
                </a:solidFill>
              </a:rPr>
              <a:t>Ζευς </a:t>
            </a:r>
            <a:r>
              <a:rPr lang="nl-BE" sz="4000" b="1" dirty="0">
                <a:solidFill>
                  <a:schemeClr val="tx1"/>
                </a:solidFill>
              </a:rPr>
              <a:t>in Olympia.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33796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4450"/>
            <a:ext cx="32861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351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Afbeeld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25400"/>
            <a:ext cx="12301538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106;p2"/>
          <p:cNvSpPr>
            <a:spLocks noGrp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altLang="nl-BE" dirty="0">
                <a:solidFill>
                  <a:schemeClr val="tx2"/>
                </a:solidFill>
              </a:rPr>
              <a:t>een heilig feest voor Z</a:t>
            </a:r>
            <a:r>
              <a:rPr lang="nl-BE" altLang="nl-BE" dirty="0" smtClean="0">
                <a:solidFill>
                  <a:schemeClr val="tx2"/>
                </a:solidFill>
              </a:rPr>
              <a:t>eus</a:t>
            </a:r>
            <a:endParaRPr lang="nl-BE" altLang="nl-BE" dirty="0">
              <a:solidFill>
                <a:schemeClr val="tx2"/>
              </a:solidFill>
            </a:endParaRPr>
          </a:p>
        </p:txBody>
      </p:sp>
      <p:sp>
        <p:nvSpPr>
          <p:cNvPr id="6" name="Ovale toelichting 5"/>
          <p:cNvSpPr/>
          <p:nvPr/>
        </p:nvSpPr>
        <p:spPr>
          <a:xfrm>
            <a:off x="727075" y="2190750"/>
            <a:ext cx="4102100" cy="1349375"/>
          </a:xfrm>
          <a:prstGeom prst="wedgeEllipseCallout">
            <a:avLst>
              <a:gd name="adj1" fmla="val 38179"/>
              <a:gd name="adj2" fmla="val 715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3200" b="1" dirty="0">
                <a:solidFill>
                  <a:schemeClr val="tx2"/>
                </a:solidFill>
              </a:rPr>
              <a:t>Olympische </a:t>
            </a:r>
            <a:r>
              <a:rPr lang="nl-BE" sz="3200" b="1" dirty="0" smtClean="0">
                <a:solidFill>
                  <a:schemeClr val="tx2"/>
                </a:solidFill>
              </a:rPr>
              <a:t>Vrede</a:t>
            </a:r>
            <a:endParaRPr lang="nl-NL" sz="3200" b="1" dirty="0">
              <a:solidFill>
                <a:schemeClr val="tx2"/>
              </a:solidFill>
            </a:endParaRPr>
          </a:p>
        </p:txBody>
      </p:sp>
      <p:sp>
        <p:nvSpPr>
          <p:cNvPr id="7" name="Ovale toelichting 6"/>
          <p:cNvSpPr/>
          <p:nvPr/>
        </p:nvSpPr>
        <p:spPr>
          <a:xfrm>
            <a:off x="6911832" y="1490230"/>
            <a:ext cx="5145087" cy="1929678"/>
          </a:xfrm>
          <a:prstGeom prst="wedgeEllipseCallout">
            <a:avLst>
              <a:gd name="adj1" fmla="val -48621"/>
              <a:gd name="adj2" fmla="val 729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3200" b="1" dirty="0">
                <a:solidFill>
                  <a:schemeClr val="tx2"/>
                </a:solidFill>
              </a:rPr>
              <a:t>Geen vrouwen</a:t>
            </a:r>
            <a:r>
              <a:rPr lang="nl-BE" sz="3200" b="1" dirty="0" smtClean="0">
                <a:solidFill>
                  <a:schemeClr val="tx2"/>
                </a:solidFill>
              </a:rPr>
              <a:t>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3200" b="1" dirty="0" smtClean="0">
                <a:solidFill>
                  <a:schemeClr val="tx2"/>
                </a:solidFill>
              </a:rPr>
              <a:t>(wel </a:t>
            </a:r>
            <a:r>
              <a:rPr lang="nl-BE" sz="3200" b="1" dirty="0" err="1" smtClean="0">
                <a:solidFill>
                  <a:schemeClr val="tx2"/>
                </a:solidFill>
              </a:rPr>
              <a:t>Heraea</a:t>
            </a:r>
            <a:r>
              <a:rPr lang="nl-BE" sz="3200" b="1" dirty="0" smtClean="0">
                <a:solidFill>
                  <a:schemeClr val="tx2"/>
                </a:solidFill>
              </a:rPr>
              <a:t>)</a:t>
            </a:r>
            <a:r>
              <a:rPr lang="nl-BE" sz="4000" b="1" dirty="0" smtClean="0">
                <a:solidFill>
                  <a:schemeClr val="tx1"/>
                </a:solidFill>
              </a:rPr>
              <a:t> 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52229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219450"/>
            <a:ext cx="27971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al bijschrift 1"/>
          <p:cNvSpPr/>
          <p:nvPr/>
        </p:nvSpPr>
        <p:spPr>
          <a:xfrm flipV="1">
            <a:off x="7249392" y="4825567"/>
            <a:ext cx="3844636" cy="1787236"/>
          </a:xfrm>
          <a:prstGeom prst="wedgeEllipseCallout">
            <a:avLst>
              <a:gd name="adj1" fmla="val -52725"/>
              <a:gd name="adj2" fmla="val 485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7785100" y="5119575"/>
            <a:ext cx="3865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tx2"/>
                </a:solidFill>
              </a:rPr>
              <a:t>Mannen </a:t>
            </a:r>
            <a:r>
              <a:rPr lang="nl-BE" sz="3200" b="1" dirty="0" smtClean="0">
                <a:solidFill>
                  <a:schemeClr val="tx2"/>
                </a:solidFill>
              </a:rPr>
              <a:t>sporten naakt.</a:t>
            </a:r>
            <a:endParaRPr lang="nl-BE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775" y="728838"/>
            <a:ext cx="2489199" cy="291837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Olympische prijs</a:t>
            </a:r>
          </a:p>
        </p:txBody>
      </p:sp>
      <p:pic>
        <p:nvPicPr>
          <p:cNvPr id="54275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738" y="2187575"/>
            <a:ext cx="3286125" cy="4275138"/>
          </a:xfrm>
        </p:spPr>
      </p:pic>
      <p:sp>
        <p:nvSpPr>
          <p:cNvPr id="5" name="Tekstvak 4"/>
          <p:cNvSpPr txBox="1"/>
          <p:nvPr/>
        </p:nvSpPr>
        <p:spPr>
          <a:xfrm>
            <a:off x="2638425" y="2888237"/>
            <a:ext cx="691515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BE" sz="2400" dirty="0"/>
          </a:p>
          <a:p>
            <a:pPr>
              <a:defRPr/>
            </a:pPr>
            <a:endParaRPr lang="nl-BE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BE" dirty="0"/>
          </a:p>
        </p:txBody>
      </p:sp>
      <p:sp>
        <p:nvSpPr>
          <p:cNvPr id="4" name="Ovaal bijschrift 3"/>
          <p:cNvSpPr/>
          <p:nvPr/>
        </p:nvSpPr>
        <p:spPr>
          <a:xfrm rot="10800000" flipH="1">
            <a:off x="3939709" y="1863516"/>
            <a:ext cx="4023360" cy="1194098"/>
          </a:xfrm>
          <a:prstGeom prst="wedgeEllipseCallout">
            <a:avLst>
              <a:gd name="adj1" fmla="val -58716"/>
              <a:gd name="adj2" fmla="val -5463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4818529" y="1857285"/>
            <a:ext cx="3012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Wat kregen de winnaars als prijs denken jullie?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185" y="3295571"/>
            <a:ext cx="3810330" cy="270685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Ring 2"/>
          <p:cNvSpPr/>
          <p:nvPr/>
        </p:nvSpPr>
        <p:spPr>
          <a:xfrm>
            <a:off x="6806045" y="3169227"/>
            <a:ext cx="1328305" cy="955964"/>
          </a:xfrm>
          <a:prstGeom prst="donut">
            <a:avLst>
              <a:gd name="adj" fmla="val 6522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nl-BE" dirty="0">
                <a:solidFill>
                  <a:schemeClr val="tx2"/>
                </a:solidFill>
              </a:rPr>
              <a:t>Μιλων</a:t>
            </a:r>
            <a:r>
              <a:rPr lang="nl-BE" altLang="nl-BE" dirty="0">
                <a:solidFill>
                  <a:schemeClr val="tx2"/>
                </a:solidFill>
              </a:rPr>
              <a:t> van Croton</a:t>
            </a:r>
          </a:p>
        </p:txBody>
      </p:sp>
      <p:pic>
        <p:nvPicPr>
          <p:cNvPr id="54275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738" y="2187575"/>
            <a:ext cx="3286125" cy="4275138"/>
          </a:xfrm>
        </p:spPr>
      </p:pic>
      <p:sp>
        <p:nvSpPr>
          <p:cNvPr id="5" name="Tekstvak 4"/>
          <p:cNvSpPr txBox="1"/>
          <p:nvPr/>
        </p:nvSpPr>
        <p:spPr>
          <a:xfrm>
            <a:off x="4676775" y="2187575"/>
            <a:ext cx="6915150" cy="295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BE" sz="2400" dirty="0">
                <a:solidFill>
                  <a:schemeClr val="tx2"/>
                </a:solidFill>
              </a:rPr>
              <a:t>Geboren in Croton, Italië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BE" sz="2400" dirty="0">
                <a:solidFill>
                  <a:schemeClr val="tx2"/>
                </a:solidFill>
              </a:rPr>
              <a:t>Bekendste atleet van de Oude Grieken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BE" sz="2400" dirty="0">
                <a:solidFill>
                  <a:schemeClr val="tx2"/>
                </a:solidFill>
              </a:rPr>
              <a:t>Won 6 keer de Olympische spelen (discipline worstelen)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BE" sz="2400" dirty="0">
                <a:solidFill>
                  <a:schemeClr val="tx2"/>
                </a:solidFill>
              </a:rPr>
              <a:t>Zou elke dag een koe opgetild hebben als training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BE" sz="2400" dirty="0"/>
          </a:p>
          <a:p>
            <a:pPr>
              <a:defRPr/>
            </a:pPr>
            <a:endParaRPr lang="nl-BE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BE" dirty="0"/>
          </a:p>
        </p:txBody>
      </p:sp>
      <p:sp>
        <p:nvSpPr>
          <p:cNvPr id="4" name="Ovaal bijschrift 3"/>
          <p:cNvSpPr/>
          <p:nvPr/>
        </p:nvSpPr>
        <p:spPr>
          <a:xfrm rot="10800000" flipH="1">
            <a:off x="3775934" y="4886298"/>
            <a:ext cx="4023360" cy="1194098"/>
          </a:xfrm>
          <a:prstGeom prst="wedgeEllipseCallout">
            <a:avLst>
              <a:gd name="adj1" fmla="val -47611"/>
              <a:gd name="adj2" fmla="val 724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4503868" y="5067848"/>
            <a:ext cx="3012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Wie is jullie favoriete sportheld?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r="22295"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Afbeeld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8707" r="46725" b="9599"/>
          <a:stretch>
            <a:fillRect/>
          </a:stretch>
        </p:blipFill>
        <p:spPr bwMode="auto">
          <a:xfrm>
            <a:off x="4367213" y="2678113"/>
            <a:ext cx="12747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Afbeelding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3563938"/>
            <a:ext cx="863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/>
          <p:cNvSpPr/>
          <p:nvPr/>
        </p:nvSpPr>
        <p:spPr>
          <a:xfrm>
            <a:off x="4713288" y="188913"/>
            <a:ext cx="6591300" cy="2489200"/>
          </a:xfrm>
          <a:prstGeom prst="wedgeEllipseCallout">
            <a:avLst>
              <a:gd name="adj1" fmla="val -38776"/>
              <a:gd name="adj2" fmla="val 649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8198" name="Tekstvak 6"/>
          <p:cNvSpPr txBox="1">
            <a:spLocks noChangeArrowheads="1"/>
          </p:cNvSpPr>
          <p:nvPr/>
        </p:nvSpPr>
        <p:spPr bwMode="auto">
          <a:xfrm>
            <a:off x="5232400" y="1146175"/>
            <a:ext cx="572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μελισσα   ἐστι  </a:t>
            </a:r>
            <a:r>
              <a:rPr lang="nl-BE" altLang="nl-BE" sz="3600" b="1"/>
              <a:t>mijn </a:t>
            </a:r>
            <a:r>
              <a:rPr lang="el-GR" altLang="nl-BE" sz="3600" b="1"/>
              <a:t>θυγατηρ</a:t>
            </a:r>
            <a:endParaRPr lang="nl-NL" altLang="nl-BE" sz="3600" b="1"/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2971800"/>
            <a:ext cx="4089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Google Shape;106;p2"/>
          <p:cNvSpPr>
            <a:spLocks noGrp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altLang="nl-BE" dirty="0">
                <a:solidFill>
                  <a:schemeClr val="tx2"/>
                </a:solidFill>
              </a:rPr>
              <a:t>Olympische spelen vroeger en nu</a:t>
            </a:r>
          </a:p>
        </p:txBody>
      </p:sp>
      <p:sp>
        <p:nvSpPr>
          <p:cNvPr id="5" name="Google Shape;107;p2"/>
          <p:cNvSpPr txBox="1">
            <a:spLocks noGrp="1"/>
          </p:cNvSpPr>
          <p:nvPr>
            <p:ph idx="1"/>
          </p:nvPr>
        </p:nvSpPr>
        <p:spPr>
          <a:xfrm>
            <a:off x="4002089" y="3822699"/>
            <a:ext cx="3328987" cy="1177925"/>
          </a:xfrm>
        </p:spPr>
        <p:txBody>
          <a:bodyPr spcFirstLastPara="1" lIns="45700" tIns="45700" rIns="45700" bIns="45700" rtlCol="0">
            <a:normAutofit/>
          </a:bodyPr>
          <a:lstStyle/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b="1" dirty="0" err="1">
                <a:solidFill>
                  <a:schemeClr val="tx2"/>
                </a:solidFill>
              </a:rPr>
              <a:t>Nafi</a:t>
            </a:r>
            <a:r>
              <a:rPr lang="nl-BE" b="1" dirty="0">
                <a:solidFill>
                  <a:schemeClr val="tx2"/>
                </a:solidFill>
              </a:rPr>
              <a:t> </a:t>
            </a:r>
            <a:r>
              <a:rPr lang="nl-BE" b="1" dirty="0" err="1">
                <a:solidFill>
                  <a:schemeClr val="tx2"/>
                </a:solidFill>
              </a:rPr>
              <a:t>Thiam</a:t>
            </a:r>
            <a:r>
              <a:rPr lang="nl-BE" b="1" dirty="0">
                <a:solidFill>
                  <a:schemeClr val="tx2"/>
                </a:solidFill>
              </a:rPr>
              <a:t> </a:t>
            </a:r>
            <a:r>
              <a:rPr lang="el-GR" b="1" dirty="0">
                <a:solidFill>
                  <a:schemeClr val="tx2"/>
                </a:solidFill>
              </a:rPr>
              <a:t>θρῳσκει</a:t>
            </a:r>
            <a:r>
              <a:rPr lang="nl-BE" b="1" dirty="0">
                <a:solidFill>
                  <a:schemeClr val="tx2"/>
                </a:solidFill>
              </a:rPr>
              <a:t> </a:t>
            </a:r>
            <a:endParaRPr b="1" dirty="0">
              <a:solidFill>
                <a:schemeClr val="tx2"/>
              </a:solidFill>
            </a:endParaRPr>
          </a:p>
          <a:p>
            <a:pPr marL="0" indent="0" algn="ctr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63493" name="Afbeelding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Afbeeldin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Afbeelding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3038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Afbeelding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763" y="1862137"/>
            <a:ext cx="4949826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Google Shape;106;p2"/>
          <p:cNvSpPr>
            <a:spLocks noGrp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altLang="nl-BE" dirty="0">
                <a:solidFill>
                  <a:schemeClr val="tx2"/>
                </a:solidFill>
              </a:rPr>
              <a:t>Olympische spelen vroeger en nu</a:t>
            </a:r>
          </a:p>
        </p:txBody>
      </p:sp>
      <p:sp>
        <p:nvSpPr>
          <p:cNvPr id="5" name="Google Shape;107;p2"/>
          <p:cNvSpPr txBox="1">
            <a:spLocks noGrp="1"/>
          </p:cNvSpPr>
          <p:nvPr>
            <p:ph idx="1"/>
          </p:nvPr>
        </p:nvSpPr>
        <p:spPr>
          <a:xfrm>
            <a:off x="4329113" y="3994150"/>
            <a:ext cx="2843212" cy="963613"/>
          </a:xfrm>
        </p:spPr>
        <p:txBody>
          <a:bodyPr spcFirstLastPara="1" lIns="45700" tIns="45700" rIns="45700" bIns="45700" rtlCol="0">
            <a:normAutofit fontScale="92500" lnSpcReduction="10000"/>
          </a:bodyPr>
          <a:lstStyle/>
          <a:p>
            <a:pPr marL="0" indent="0" algn="ctr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r>
              <a:rPr lang="nl-BE" sz="3000" b="1" dirty="0">
                <a:solidFill>
                  <a:schemeClr val="tx2"/>
                </a:solidFill>
              </a:rPr>
              <a:t>Evelien van </a:t>
            </a:r>
            <a:r>
              <a:rPr lang="nl-BE" sz="3000" b="1" dirty="0" err="1">
                <a:solidFill>
                  <a:schemeClr val="tx2"/>
                </a:solidFill>
              </a:rPr>
              <a:t>Looveren</a:t>
            </a:r>
            <a:r>
              <a:rPr lang="nl-BE" sz="3000" b="1" dirty="0">
                <a:solidFill>
                  <a:schemeClr val="tx2"/>
                </a:solidFill>
              </a:rPr>
              <a:t> </a:t>
            </a:r>
            <a:r>
              <a:rPr lang="el-GR" sz="3000" b="1" dirty="0">
                <a:solidFill>
                  <a:schemeClr val="tx2"/>
                </a:solidFill>
              </a:rPr>
              <a:t>ἱππευει</a:t>
            </a:r>
            <a:endParaRPr sz="3000" b="1" dirty="0">
              <a:solidFill>
                <a:schemeClr val="tx2"/>
              </a:solidFill>
            </a:endParaRPr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65541" name="Afbeelding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Afbeelding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Afbeelding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3038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Afbeelding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843088"/>
            <a:ext cx="4949826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Afbeelding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1870075"/>
            <a:ext cx="4975226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Afbeelding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16862" r="18427" b="16679"/>
          <a:stretch>
            <a:fillRect/>
          </a:stretch>
        </p:blipFill>
        <p:spPr bwMode="auto">
          <a:xfrm>
            <a:off x="695325" y="2628900"/>
            <a:ext cx="33528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587" y="2850204"/>
            <a:ext cx="2986762" cy="334517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Google Shape;106;p2"/>
          <p:cNvSpPr>
            <a:spLocks noGrp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altLang="nl-BE" dirty="0">
                <a:solidFill>
                  <a:schemeClr val="tx2"/>
                </a:solidFill>
              </a:rPr>
              <a:t>Olympische spelen vroeger en nu</a:t>
            </a:r>
          </a:p>
        </p:txBody>
      </p:sp>
      <p:sp>
        <p:nvSpPr>
          <p:cNvPr id="5" name="Google Shape;107;p2"/>
          <p:cNvSpPr txBox="1">
            <a:spLocks noGrp="1"/>
          </p:cNvSpPr>
          <p:nvPr>
            <p:ph idx="1"/>
          </p:nvPr>
        </p:nvSpPr>
        <p:spPr>
          <a:xfrm>
            <a:off x="4076700" y="3994150"/>
            <a:ext cx="3395662" cy="711200"/>
          </a:xfrm>
        </p:spPr>
        <p:txBody>
          <a:bodyPr spcFirstLastPara="1" lIns="45700" tIns="45700" rIns="45700" bIns="45700" rtlCol="0">
            <a:normAutofit fontScale="77500" lnSpcReduction="20000"/>
          </a:bodyPr>
          <a:lstStyle/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800" b="1" dirty="0">
                <a:solidFill>
                  <a:schemeClr val="tx2"/>
                </a:solidFill>
              </a:rPr>
              <a:t>Hans Van Alphen </a:t>
            </a:r>
          </a:p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el-GR" sz="3800" b="1" dirty="0">
                <a:solidFill>
                  <a:schemeClr val="tx2"/>
                </a:solidFill>
              </a:rPr>
              <a:t>βαλλει</a:t>
            </a:r>
            <a:r>
              <a:rPr lang="nl-BE" sz="3800" b="1" dirty="0">
                <a:solidFill>
                  <a:schemeClr val="tx2"/>
                </a:solidFill>
              </a:rPr>
              <a:t> de discus</a:t>
            </a:r>
            <a:endParaRPr sz="3200" b="1" dirty="0">
              <a:solidFill>
                <a:schemeClr val="tx2"/>
              </a:solidFill>
            </a:endParaRPr>
          </a:p>
          <a:p>
            <a:pPr marL="0" indent="0" algn="ctr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59397" name="Afbeelding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Afbeelding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362" y="2753519"/>
            <a:ext cx="4100513" cy="272870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Google Shape;106;p2"/>
          <p:cNvSpPr>
            <a:spLocks noGrp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altLang="nl-BE" dirty="0">
                <a:solidFill>
                  <a:schemeClr val="tx2"/>
                </a:solidFill>
              </a:rPr>
              <a:t>Olympische spelen vroeger en nu</a:t>
            </a:r>
          </a:p>
        </p:txBody>
      </p:sp>
      <p:sp>
        <p:nvSpPr>
          <p:cNvPr id="5" name="Google Shape;107;p2"/>
          <p:cNvSpPr txBox="1">
            <a:spLocks noGrp="1"/>
          </p:cNvSpPr>
          <p:nvPr>
            <p:ph idx="1"/>
          </p:nvPr>
        </p:nvSpPr>
        <p:spPr>
          <a:xfrm>
            <a:off x="4329113" y="3500073"/>
            <a:ext cx="2657475" cy="585788"/>
          </a:xfrm>
        </p:spPr>
        <p:txBody>
          <a:bodyPr spcFirstLastPara="1" lIns="45700" tIns="45700" rIns="45700" bIns="45700" rtlCol="0">
            <a:normAutofit fontScale="25000" lnSpcReduction="20000"/>
          </a:bodyPr>
          <a:lstStyle/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11200" b="1" dirty="0" err="1">
                <a:solidFill>
                  <a:schemeClr val="tx2"/>
                </a:solidFill>
              </a:rPr>
              <a:t>Nafi</a:t>
            </a:r>
            <a:r>
              <a:rPr lang="nl-BE" sz="11200" b="1" dirty="0">
                <a:solidFill>
                  <a:schemeClr val="tx2"/>
                </a:solidFill>
              </a:rPr>
              <a:t> </a:t>
            </a:r>
            <a:r>
              <a:rPr lang="nl-BE" sz="11200" b="1" dirty="0" err="1">
                <a:solidFill>
                  <a:schemeClr val="tx2"/>
                </a:solidFill>
              </a:rPr>
              <a:t>thiam</a:t>
            </a:r>
            <a:r>
              <a:rPr lang="nl-BE" sz="11200" b="1" dirty="0">
                <a:solidFill>
                  <a:schemeClr val="tx2"/>
                </a:solidFill>
              </a:rPr>
              <a:t> en Hans Van Alphen </a:t>
            </a:r>
          </a:p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el-GR" sz="11200" b="1" dirty="0">
                <a:solidFill>
                  <a:schemeClr val="tx2"/>
                </a:solidFill>
              </a:rPr>
              <a:t>βαλλουσι</a:t>
            </a:r>
            <a:endParaRPr lang="nl-BE" sz="11200" b="1" dirty="0">
              <a:solidFill>
                <a:schemeClr val="tx2"/>
              </a:solidFill>
            </a:endParaRPr>
          </a:p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11200" b="1" dirty="0">
                <a:solidFill>
                  <a:schemeClr val="tx2"/>
                </a:solidFill>
              </a:rPr>
              <a:t>speren </a:t>
            </a:r>
            <a:endParaRPr sz="11200" b="1" dirty="0">
              <a:solidFill>
                <a:schemeClr val="tx2"/>
              </a:solidFill>
            </a:endParaRPr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61445" name="Afbeelding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Afbeelding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Afbeelding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3038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0237" y="1690688"/>
            <a:ext cx="3452930" cy="230346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236" y="4035061"/>
            <a:ext cx="3466476" cy="230737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106;p2"/>
          <p:cNvSpPr>
            <a:spLocks noGrp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altLang="nl-BE" dirty="0">
                <a:solidFill>
                  <a:schemeClr val="tx2"/>
                </a:solidFill>
              </a:rPr>
              <a:t>Olympische spelen vroeger en nu</a:t>
            </a:r>
          </a:p>
        </p:txBody>
      </p:sp>
      <p:sp>
        <p:nvSpPr>
          <p:cNvPr id="5" name="Google Shape;107;p2"/>
          <p:cNvSpPr txBox="1">
            <a:spLocks noGrp="1"/>
          </p:cNvSpPr>
          <p:nvPr>
            <p:ph idx="1"/>
          </p:nvPr>
        </p:nvSpPr>
        <p:spPr>
          <a:xfrm>
            <a:off x="3892928" y="3904085"/>
            <a:ext cx="3543300" cy="765918"/>
          </a:xfrm>
        </p:spPr>
        <p:txBody>
          <a:bodyPr spcFirstLastPara="1" lIns="45700" tIns="45700" rIns="45700" bIns="45700" rtlCol="0">
            <a:normAutofit fontScale="25000" lnSpcReduction="20000"/>
          </a:bodyPr>
          <a:lstStyle/>
          <a:p>
            <a:pPr marL="0" indent="0" algn="ctr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r>
              <a:rPr lang="nl-BE" sz="11200" b="1" dirty="0">
                <a:solidFill>
                  <a:schemeClr val="tx2"/>
                </a:solidFill>
              </a:rPr>
              <a:t>De broers </a:t>
            </a:r>
            <a:r>
              <a:rPr lang="nl-BE" sz="11200" b="1" dirty="0" err="1">
                <a:solidFill>
                  <a:schemeClr val="tx2"/>
                </a:solidFill>
              </a:rPr>
              <a:t>Borlée</a:t>
            </a:r>
            <a:r>
              <a:rPr lang="nl-BE" sz="11200" b="1" dirty="0">
                <a:solidFill>
                  <a:schemeClr val="tx2"/>
                </a:solidFill>
              </a:rPr>
              <a:t> </a:t>
            </a:r>
          </a:p>
          <a:p>
            <a:pPr marL="0" indent="0" algn="ctr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r>
              <a:rPr lang="nl-BE" sz="11200" b="1" dirty="0">
                <a:solidFill>
                  <a:schemeClr val="tx2"/>
                </a:solidFill>
              </a:rPr>
              <a:t> </a:t>
            </a:r>
            <a:r>
              <a:rPr lang="el-GR" sz="11200" b="1" dirty="0">
                <a:solidFill>
                  <a:schemeClr val="tx2"/>
                </a:solidFill>
              </a:rPr>
              <a:t>τρεχουσι</a:t>
            </a:r>
            <a:endParaRPr sz="11200" b="1" dirty="0">
              <a:solidFill>
                <a:schemeClr val="tx2"/>
              </a:solidFill>
            </a:endParaRPr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57348" name="Afbeelding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228" y="2831727"/>
            <a:ext cx="4122360" cy="308779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Google Shape;106;p2"/>
          <p:cNvSpPr>
            <a:spLocks noGrp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altLang="nl-BE" dirty="0">
                <a:solidFill>
                  <a:schemeClr val="tx2"/>
                </a:solidFill>
              </a:rPr>
              <a:t>Olympische spelen vroeger en nu</a:t>
            </a:r>
          </a:p>
        </p:txBody>
      </p:sp>
      <p:sp>
        <p:nvSpPr>
          <p:cNvPr id="5" name="Google Shape;107;p2"/>
          <p:cNvSpPr txBox="1">
            <a:spLocks noGrp="1"/>
          </p:cNvSpPr>
          <p:nvPr>
            <p:ph idx="1"/>
          </p:nvPr>
        </p:nvSpPr>
        <p:spPr>
          <a:xfrm>
            <a:off x="4618039" y="3151981"/>
            <a:ext cx="2657475" cy="963613"/>
          </a:xfrm>
        </p:spPr>
        <p:txBody>
          <a:bodyPr spcFirstLastPara="1" lIns="45700" tIns="45700" rIns="45700" bIns="45700" rtlCol="0">
            <a:normAutofit fontScale="25000" lnSpcReduction="20000"/>
          </a:bodyPr>
          <a:lstStyle/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11200" b="1" dirty="0" err="1">
                <a:solidFill>
                  <a:schemeClr val="tx2"/>
                </a:solidFill>
              </a:rPr>
              <a:t>Ismaïl</a:t>
            </a:r>
            <a:r>
              <a:rPr lang="nl-BE" sz="11200" b="1" dirty="0">
                <a:solidFill>
                  <a:schemeClr val="tx2"/>
                </a:solidFill>
              </a:rPr>
              <a:t> </a:t>
            </a:r>
            <a:r>
              <a:rPr lang="nl-BE" sz="11200" b="1" dirty="0" err="1">
                <a:solidFill>
                  <a:schemeClr val="tx2"/>
                </a:solidFill>
              </a:rPr>
              <a:t>Abdoul</a:t>
            </a:r>
            <a:r>
              <a:rPr lang="nl-BE" sz="11200" b="1" dirty="0">
                <a:solidFill>
                  <a:schemeClr val="tx2"/>
                </a:solidFill>
              </a:rPr>
              <a:t> </a:t>
            </a:r>
            <a:r>
              <a:rPr lang="el-GR" sz="11200" b="1" dirty="0">
                <a:solidFill>
                  <a:schemeClr val="tx2"/>
                </a:solidFill>
              </a:rPr>
              <a:t>πανκρατει</a:t>
            </a:r>
            <a:r>
              <a:rPr lang="nl-BE" sz="11200" b="1" dirty="0">
                <a:solidFill>
                  <a:schemeClr val="tx2"/>
                </a:solidFill>
              </a:rPr>
              <a:t> </a:t>
            </a:r>
          </a:p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11200" b="1" dirty="0">
                <a:solidFill>
                  <a:schemeClr val="tx2"/>
                </a:solidFill>
              </a:rPr>
              <a:t>(bij de oude Grieken: worstelen en boksen tegelijk) </a:t>
            </a:r>
          </a:p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endParaRPr lang="nl-BE" sz="11200" dirty="0"/>
          </a:p>
          <a:p>
            <a:pPr marL="91440" indent="-139700" algn="ctr" eaLnBrk="1" fontAlgn="auto" hangingPunct="1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endParaRPr lang="nl-BE" sz="11200" dirty="0"/>
          </a:p>
          <a:p>
            <a:pPr marL="0" indent="0" algn="ctr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 eaLnBrk="1" fontAlgn="auto" hangingPunct="1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67589" name="Afbeelding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Afbeelding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Afbeelding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3038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Afbeelding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843088"/>
            <a:ext cx="4949826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Afbeelding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1843088"/>
            <a:ext cx="4975226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1787" y="2822575"/>
            <a:ext cx="3523914" cy="23431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300"/>
            <a:ext cx="12192000" cy="41068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3187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417763" y="3529013"/>
            <a:ext cx="86375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3191" name="Titel 1"/>
          <p:cNvSpPr>
            <a:spLocks noGrp="1"/>
          </p:cNvSpPr>
          <p:nvPr>
            <p:ph type="title"/>
          </p:nvPr>
        </p:nvSpPr>
        <p:spPr>
          <a:xfrm>
            <a:off x="1452563" y="963613"/>
            <a:ext cx="4176712" cy="2379662"/>
          </a:xfrm>
        </p:spPr>
        <p:txBody>
          <a:bodyPr bIns="0" anchor="b"/>
          <a:lstStyle/>
          <a:p>
            <a:pPr eaLnBrk="1" hangingPunct="1"/>
            <a:r>
              <a:rPr lang="en-US" altLang="nl-BE" dirty="0">
                <a:solidFill>
                  <a:schemeClr val="tx2"/>
                </a:solidFill>
              </a:rPr>
              <a:t>Het </a:t>
            </a:r>
            <a:r>
              <a:rPr lang="en-US" altLang="nl-BE" dirty="0" err="1">
                <a:solidFill>
                  <a:schemeClr val="tx2"/>
                </a:solidFill>
              </a:rPr>
              <a:t>O</a:t>
            </a:r>
            <a:r>
              <a:rPr lang="en-US" altLang="nl-BE" dirty="0" err="1" smtClean="0">
                <a:solidFill>
                  <a:schemeClr val="tx2"/>
                </a:solidFill>
              </a:rPr>
              <a:t>udgriekse</a:t>
            </a:r>
            <a:r>
              <a:rPr lang="en-US" altLang="nl-BE" dirty="0" smtClean="0">
                <a:solidFill>
                  <a:schemeClr val="tx2"/>
                </a:solidFill>
              </a:rPr>
              <a:t> </a:t>
            </a:r>
            <a:r>
              <a:rPr lang="en-US" altLang="nl-BE" dirty="0" err="1">
                <a:solidFill>
                  <a:schemeClr val="tx2"/>
                </a:solidFill>
              </a:rPr>
              <a:t>werkwoord</a:t>
            </a:r>
            <a:endParaRPr lang="en-US" altLang="nl-BE" dirty="0">
              <a:solidFill>
                <a:schemeClr val="tx2"/>
              </a:solidFill>
            </a:endParaRPr>
          </a:p>
        </p:txBody>
      </p:sp>
      <p:cxnSp>
        <p:nvCxnSpPr>
          <p:cNvPr id="31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52563" y="3529013"/>
            <a:ext cx="41719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3193" name="Graphic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804863"/>
            <a:ext cx="46609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 altLang="nl-BE" dirty="0" smtClean="0">
                <a:solidFill>
                  <a:schemeClr val="tx2"/>
                </a:solidFill>
              </a:rPr>
              <a:t>Het werkwoord</a:t>
            </a:r>
            <a:endParaRPr lang="nl-BE" altLang="nl-BE" dirty="0">
              <a:solidFill>
                <a:schemeClr val="tx2"/>
              </a:solidFill>
            </a:endParaRPr>
          </a:p>
        </p:txBody>
      </p:sp>
      <p:sp>
        <p:nvSpPr>
          <p:cNvPr id="97283" name="Tijdelijke aanduiding voor inhoud 2"/>
          <p:cNvSpPr>
            <a:spLocks noGrp="1"/>
          </p:cNvSpPr>
          <p:nvPr>
            <p:ph idx="1"/>
          </p:nvPr>
        </p:nvSpPr>
        <p:spPr>
          <a:xfrm>
            <a:off x="1450975" y="1383828"/>
            <a:ext cx="9604375" cy="2906070"/>
          </a:xfrm>
        </p:spPr>
        <p:txBody>
          <a:bodyPr/>
          <a:lstStyle/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nl-BE" altLang="nl-BE" i="1" u="sng" dirty="0">
                <a:solidFill>
                  <a:schemeClr val="tx2"/>
                </a:solidFill>
                <a:cs typeface="Calibri" panose="020F0502020204030204" pitchFamily="34" charset="0"/>
              </a:rPr>
              <a:t>Helena gooit</a:t>
            </a:r>
            <a:r>
              <a:rPr lang="nl-BE" altLang="nl-BE" dirty="0">
                <a:solidFill>
                  <a:schemeClr val="tx2"/>
                </a:solidFill>
                <a:cs typeface="Calibri" panose="020F0502020204030204" pitchFamily="34" charset="0"/>
              </a:rPr>
              <a:t> de bal heel ver</a:t>
            </a:r>
          </a:p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el-GR" altLang="nl-BE" u="sng" dirty="0">
                <a:solidFill>
                  <a:schemeClr val="tx2"/>
                </a:solidFill>
                <a:cs typeface="Calibri" panose="020F0502020204030204" pitchFamily="34" charset="0"/>
              </a:rPr>
              <a:t>Ἑλενα βαλλ</a:t>
            </a:r>
            <a:r>
              <a:rPr lang="el-GR" altLang="nl-BE" u="sng" dirty="0">
                <a:solidFill>
                  <a:srgbClr val="C00000"/>
                </a:solidFill>
                <a:cs typeface="Calibri" panose="020F0502020204030204" pitchFamily="34" charset="0"/>
              </a:rPr>
              <a:t>ει</a:t>
            </a:r>
            <a:r>
              <a:rPr lang="el-GR" altLang="nl-BE" u="sng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nl-BE" altLang="nl-BE" dirty="0">
                <a:solidFill>
                  <a:schemeClr val="tx2"/>
                </a:solidFill>
                <a:cs typeface="Calibri" panose="020F0502020204030204" pitchFamily="34" charset="0"/>
              </a:rPr>
              <a:t>de bal heel ver</a:t>
            </a:r>
          </a:p>
          <a:p>
            <a:pPr marL="0" indent="0" eaLnBrk="1" hangingPunct="1">
              <a:buFont typeface="Tw Cen MT" panose="020B0602020104020603" pitchFamily="34" charset="0"/>
              <a:buNone/>
            </a:pPr>
            <a:endParaRPr lang="nl-BE" altLang="nl-BE" sz="900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nl-BE" altLang="nl-BE" i="1" u="sng" dirty="0">
                <a:solidFill>
                  <a:schemeClr val="tx2"/>
                </a:solidFill>
                <a:cs typeface="Calibri" panose="020F0502020204030204" pitchFamily="34" charset="0"/>
              </a:rPr>
              <a:t>Helena en Maria gooien</a:t>
            </a:r>
            <a:r>
              <a:rPr lang="nl-BE" altLang="nl-BE" dirty="0">
                <a:solidFill>
                  <a:schemeClr val="tx2"/>
                </a:solidFill>
                <a:cs typeface="Calibri" panose="020F0502020204030204" pitchFamily="34" charset="0"/>
              </a:rPr>
              <a:t> de bal heel ver</a:t>
            </a:r>
          </a:p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el-GR" altLang="nl-BE" u="sng" dirty="0">
                <a:solidFill>
                  <a:schemeClr val="tx2"/>
                </a:solidFill>
                <a:cs typeface="Calibri" panose="020F0502020204030204" pitchFamily="34" charset="0"/>
              </a:rPr>
              <a:t>Ἑλενα </a:t>
            </a:r>
            <a:r>
              <a:rPr lang="nl-BE" altLang="nl-BE" u="sng" dirty="0">
                <a:solidFill>
                  <a:schemeClr val="tx2"/>
                </a:solidFill>
                <a:cs typeface="Calibri" panose="020F0502020204030204" pitchFamily="34" charset="0"/>
              </a:rPr>
              <a:t>en </a:t>
            </a:r>
            <a:r>
              <a:rPr lang="el-GR" altLang="nl-BE" u="sng" dirty="0">
                <a:solidFill>
                  <a:schemeClr val="tx2"/>
                </a:solidFill>
                <a:cs typeface="Calibri" panose="020F0502020204030204" pitchFamily="34" charset="0"/>
              </a:rPr>
              <a:t>Μαρια βαλλ</a:t>
            </a:r>
            <a:r>
              <a:rPr lang="el-GR" altLang="nl-BE" u="sng" dirty="0">
                <a:solidFill>
                  <a:srgbClr val="C00000"/>
                </a:solidFill>
                <a:cs typeface="Calibri" panose="020F0502020204030204" pitchFamily="34" charset="0"/>
              </a:rPr>
              <a:t>ουσι</a:t>
            </a:r>
            <a:r>
              <a:rPr lang="nl-BE" altLang="nl-BE" dirty="0">
                <a:solidFill>
                  <a:schemeClr val="tx2"/>
                </a:solidFill>
                <a:cs typeface="Calibri" panose="020F0502020204030204" pitchFamily="34" charset="0"/>
              </a:rPr>
              <a:t> de bal heel </a:t>
            </a:r>
            <a:r>
              <a:rPr lang="nl-BE" altLang="nl-BE" dirty="0" smtClean="0">
                <a:solidFill>
                  <a:schemeClr val="tx2"/>
                </a:solidFill>
                <a:cs typeface="Calibri" panose="020F0502020204030204" pitchFamily="34" charset="0"/>
              </a:rPr>
              <a:t>ver</a:t>
            </a:r>
            <a:endParaRPr lang="nl-BE" altLang="nl-BE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marL="0" indent="0" eaLnBrk="1" hangingPunct="1">
              <a:buFont typeface="Tw Cen MT" panose="020B0602020104020603" pitchFamily="34" charset="0"/>
              <a:buNone/>
            </a:pPr>
            <a:endParaRPr lang="nl-BE" altLang="nl-BE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marL="0" indent="0" eaLnBrk="1" hangingPunct="1">
              <a:buFont typeface="Tw Cen MT" panose="020B0602020104020603" pitchFamily="34" charset="0"/>
              <a:buNone/>
            </a:pPr>
            <a:endParaRPr lang="nl-BE" altLang="nl-BE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1450975" y="4143982"/>
            <a:ext cx="9604375" cy="251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nl-BE" altLang="nl-BE" u="sng" dirty="0" err="1" smtClean="0">
                <a:solidFill>
                  <a:schemeClr val="tx2"/>
                </a:solidFill>
                <a:cs typeface="Calibri" panose="020F0502020204030204" pitchFamily="34" charset="0"/>
              </a:rPr>
              <a:t>Daphnis</a:t>
            </a:r>
            <a:r>
              <a:rPr lang="nl-BE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 rijdt paard </a:t>
            </a:r>
            <a:r>
              <a:rPr lang="nl-BE" altLang="nl-BE" dirty="0" smtClean="0">
                <a:solidFill>
                  <a:schemeClr val="tx2"/>
                </a:solidFill>
                <a:cs typeface="Calibri" panose="020F0502020204030204" pitchFamily="34" charset="0"/>
              </a:rPr>
              <a:t>in het bos.</a:t>
            </a:r>
          </a:p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el-GR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δαφνις</a:t>
            </a:r>
            <a:r>
              <a:rPr lang="nl-BE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el-GR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ἱππευει</a:t>
            </a:r>
            <a:r>
              <a:rPr lang="nl-NL" altLang="nl-BE" dirty="0" smtClean="0">
                <a:solidFill>
                  <a:schemeClr val="tx2"/>
                </a:solidFill>
                <a:cs typeface="Calibri" panose="020F0502020204030204" pitchFamily="34" charset="0"/>
              </a:rPr>
              <a:t> tijdens het lopen.</a:t>
            </a:r>
          </a:p>
          <a:p>
            <a:pPr marL="0" indent="0" eaLnBrk="1" hangingPunct="1">
              <a:buFont typeface="Tw Cen MT" panose="020B0602020104020603" pitchFamily="34" charset="0"/>
              <a:buNone/>
            </a:pPr>
            <a:endParaRPr lang="nl-BE" altLang="nl-BE" dirty="0" smtClean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nl-BE" altLang="nl-BE" u="sng" dirty="0" err="1" smtClean="0">
                <a:solidFill>
                  <a:schemeClr val="tx2"/>
                </a:solidFill>
                <a:cs typeface="Calibri" panose="020F0502020204030204" pitchFamily="34" charset="0"/>
              </a:rPr>
              <a:t>Daphnis</a:t>
            </a:r>
            <a:r>
              <a:rPr lang="nl-BE" altLang="nl-BE" i="1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nl-BE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en Chloe</a:t>
            </a:r>
            <a:r>
              <a:rPr lang="nl-BE" altLang="nl-BE" i="1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nl-BE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rijden paard in het bos</a:t>
            </a:r>
            <a:r>
              <a:rPr lang="nl-BE" altLang="nl-BE" dirty="0" smtClean="0">
                <a:solidFill>
                  <a:schemeClr val="tx2"/>
                </a:solidFill>
                <a:cs typeface="Calibri" panose="020F0502020204030204" pitchFamily="34" charset="0"/>
              </a:rPr>
              <a:t>.</a:t>
            </a:r>
          </a:p>
          <a:p>
            <a:pPr marL="0" indent="0" eaLnBrk="1" hangingPunct="1">
              <a:buFont typeface="Tw Cen MT" panose="020B0602020104020603" pitchFamily="34" charset="0"/>
              <a:buNone/>
            </a:pPr>
            <a:r>
              <a:rPr lang="el-GR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δαφνις</a:t>
            </a:r>
            <a:r>
              <a:rPr lang="nl-BE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 en </a:t>
            </a:r>
            <a:r>
              <a:rPr lang="el-GR" altLang="nl-BE" u="sng" dirty="0" smtClean="0">
                <a:solidFill>
                  <a:schemeClr val="tx2"/>
                </a:solidFill>
                <a:cs typeface="Calibri" panose="020F0502020204030204" pitchFamily="34" charset="0"/>
              </a:rPr>
              <a:t>χλοη ἱππευουσι</a:t>
            </a:r>
            <a:r>
              <a:rPr lang="nl-BE" altLang="nl-BE" dirty="0" smtClean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nl-NL" altLang="nl-BE" dirty="0" smtClean="0">
                <a:solidFill>
                  <a:schemeClr val="tx2"/>
                </a:solidFill>
                <a:cs typeface="Calibri" panose="020F0502020204030204" pitchFamily="34" charset="0"/>
              </a:rPr>
              <a:t>tijdens het lopen</a:t>
            </a:r>
          </a:p>
          <a:p>
            <a:pPr marL="0" indent="0" eaLnBrk="1" hangingPunct="1">
              <a:buFont typeface="Tw Cen MT" panose="020B0602020104020603" pitchFamily="34" charset="0"/>
              <a:buNone/>
            </a:pPr>
            <a:endParaRPr lang="nl-BE" altLang="nl-BE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altLang="nl-BE" dirty="0">
                <a:solidFill>
                  <a:schemeClr val="tx2"/>
                </a:solidFill>
              </a:rPr>
              <a:t>Het Oudgriekse werkwoord</a:t>
            </a:r>
            <a:endParaRPr lang="nl-BE" altLang="nl-BE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Tw Cen MT" panose="020B0602020104020603" pitchFamily="34" charset="0"/>
              <a:buNone/>
              <a:defRPr/>
            </a:pP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Voorbeeld 1: hij loopt = </a:t>
            </a:r>
            <a:r>
              <a:rPr lang="el-GR" dirty="0">
                <a:solidFill>
                  <a:schemeClr val="tx2"/>
                </a:solidFill>
                <a:cs typeface="Calibri" pitchFamily="34" charset="0"/>
              </a:rPr>
              <a:t>τρεχ</a:t>
            </a:r>
            <a:r>
              <a:rPr lang="el-GR" dirty="0">
                <a:solidFill>
                  <a:srgbClr val="C00000"/>
                </a:solidFill>
                <a:cs typeface="Calibri" pitchFamily="34" charset="0"/>
              </a:rPr>
              <a:t>ει</a:t>
            </a:r>
            <a:endParaRPr lang="nl-BE" dirty="0">
              <a:solidFill>
                <a:srgbClr val="C00000"/>
              </a:solidFill>
              <a:cs typeface="Calibri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Tw Cen MT" panose="020B0602020104020603" pitchFamily="34" charset="0"/>
              <a:buNone/>
              <a:defRPr/>
            </a:pP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Voorbeeld 2: zij gooit =</a:t>
            </a:r>
            <a:r>
              <a:rPr lang="el-GR" dirty="0">
                <a:solidFill>
                  <a:schemeClr val="tx2"/>
                </a:solidFill>
                <a:cs typeface="Calibri" pitchFamily="34" charset="0"/>
              </a:rPr>
              <a:t> βαλλ</a:t>
            </a:r>
            <a:r>
              <a:rPr lang="el-GR" dirty="0">
                <a:solidFill>
                  <a:srgbClr val="C00000"/>
                </a:solidFill>
                <a:cs typeface="Calibri" pitchFamily="34" charset="0"/>
              </a:rPr>
              <a:t>ει</a:t>
            </a:r>
            <a:endParaRPr lang="nl-BE" dirty="0">
              <a:solidFill>
                <a:srgbClr val="C00000"/>
              </a:solidFill>
              <a:cs typeface="Calibri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Tw Cen MT" panose="020B0602020104020603" pitchFamily="34" charset="0"/>
              <a:buNone/>
              <a:defRPr/>
            </a:pPr>
            <a:r>
              <a:rPr lang="nl-NL" dirty="0">
                <a:solidFill>
                  <a:schemeClr val="tx2"/>
                </a:solidFill>
                <a:cs typeface="Calibri" pitchFamily="34" charset="0"/>
              </a:rPr>
              <a:t>=&gt; Dus: </a:t>
            </a:r>
            <a:r>
              <a:rPr lang="nl-NL" b="1" dirty="0">
                <a:solidFill>
                  <a:srgbClr val="C00000"/>
                </a:solidFill>
                <a:cs typeface="Calibri" pitchFamily="34" charset="0"/>
              </a:rPr>
              <a:t>Hij/zij/het</a:t>
            </a:r>
            <a:r>
              <a:rPr lang="nl-NL" dirty="0">
                <a:solidFill>
                  <a:schemeClr val="tx2"/>
                </a:solidFill>
                <a:cs typeface="Calibri" pitchFamily="34" charset="0"/>
              </a:rPr>
              <a:t> (3</a:t>
            </a:r>
            <a:r>
              <a:rPr lang="nl-NL" baseline="30000" dirty="0">
                <a:solidFill>
                  <a:schemeClr val="tx2"/>
                </a:solidFill>
                <a:cs typeface="Calibri" pitchFamily="34" charset="0"/>
              </a:rPr>
              <a:t>e</a:t>
            </a:r>
            <a:r>
              <a:rPr lang="nl-NL" dirty="0">
                <a:solidFill>
                  <a:schemeClr val="tx2"/>
                </a:solidFill>
                <a:cs typeface="Calibri" pitchFamily="34" charset="0"/>
              </a:rPr>
              <a:t> persoon enkelvoud) </a:t>
            </a:r>
            <a:r>
              <a:rPr lang="nl-NL" u="sng" dirty="0">
                <a:solidFill>
                  <a:schemeClr val="tx2"/>
                </a:solidFill>
                <a:cs typeface="Calibri" pitchFamily="34" charset="0"/>
              </a:rPr>
              <a:t>spreekt</a:t>
            </a:r>
            <a:r>
              <a:rPr lang="nl-NL" dirty="0">
                <a:solidFill>
                  <a:schemeClr val="tx2"/>
                </a:solidFill>
                <a:cs typeface="Calibri" pitchFamily="34" charset="0"/>
              </a:rPr>
              <a:t> = </a:t>
            </a:r>
            <a:r>
              <a:rPr lang="el-GR" u="sng" dirty="0">
                <a:solidFill>
                  <a:schemeClr val="tx2"/>
                </a:solidFill>
                <a:cs typeface="Calibri" pitchFamily="34" charset="0"/>
              </a:rPr>
              <a:t>λεγ</a:t>
            </a:r>
            <a:r>
              <a:rPr lang="nl-NL" dirty="0">
                <a:solidFill>
                  <a:schemeClr val="tx2"/>
                </a:solidFill>
                <a:cs typeface="Calibri" pitchFamily="34" charset="0"/>
              </a:rPr>
              <a:t> +</a:t>
            </a:r>
            <a:r>
              <a:rPr lang="nl-NL" b="1" dirty="0">
                <a:solidFill>
                  <a:schemeClr val="tx2"/>
                </a:solidFill>
                <a:cs typeface="Calibri" pitchFamily="34" charset="0"/>
              </a:rPr>
              <a:t> </a:t>
            </a:r>
            <a:r>
              <a:rPr lang="el-GR" b="1" dirty="0">
                <a:solidFill>
                  <a:srgbClr val="C00000"/>
                </a:solidFill>
                <a:cs typeface="Calibri" pitchFamily="34" charset="0"/>
              </a:rPr>
              <a:t>ει</a:t>
            </a:r>
            <a:r>
              <a:rPr lang="el-GR" b="1" dirty="0">
                <a:solidFill>
                  <a:schemeClr val="tx2"/>
                </a:solidFill>
                <a:cs typeface="Calibri" pitchFamily="34" charset="0"/>
              </a:rPr>
              <a:t> </a:t>
            </a: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= </a:t>
            </a:r>
            <a:r>
              <a:rPr lang="el-GR" dirty="0">
                <a:solidFill>
                  <a:schemeClr val="tx2"/>
                </a:solidFill>
                <a:cs typeface="Calibri" pitchFamily="34" charset="0"/>
              </a:rPr>
              <a:t>λεγ</a:t>
            </a:r>
            <a:r>
              <a:rPr lang="el-GR" dirty="0">
                <a:solidFill>
                  <a:srgbClr val="C00000"/>
                </a:solidFill>
                <a:cs typeface="Calibri" pitchFamily="34" charset="0"/>
              </a:rPr>
              <a:t>ει</a:t>
            </a:r>
            <a:endParaRPr lang="nl-BE" dirty="0">
              <a:solidFill>
                <a:srgbClr val="C00000"/>
              </a:solidFill>
              <a:cs typeface="Calibri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Tw Cen MT" panose="020B0602020104020603" pitchFamily="34" charset="0"/>
              <a:buNone/>
              <a:defRPr/>
            </a:pPr>
            <a:endParaRPr lang="nl-BE" dirty="0">
              <a:solidFill>
                <a:schemeClr val="tx2"/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Tw Cen MT" panose="020B0602020104020603" pitchFamily="34" charset="0"/>
              <a:buNone/>
              <a:defRPr/>
            </a:pP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Voorbeeld 1: zij lopen = </a:t>
            </a:r>
            <a:r>
              <a:rPr lang="el-GR" dirty="0">
                <a:solidFill>
                  <a:schemeClr val="tx2"/>
                </a:solidFill>
                <a:cs typeface="Calibri" pitchFamily="34" charset="0"/>
              </a:rPr>
              <a:t>τρεχ</a:t>
            </a:r>
            <a:r>
              <a:rPr lang="el-GR" dirty="0">
                <a:solidFill>
                  <a:srgbClr val="C00000"/>
                </a:solidFill>
                <a:cs typeface="Calibri" pitchFamily="34" charset="0"/>
              </a:rPr>
              <a:t>ουσι</a:t>
            </a:r>
            <a:endParaRPr lang="nl-BE" dirty="0">
              <a:solidFill>
                <a:srgbClr val="C00000"/>
              </a:solidFill>
              <a:cs typeface="Calibri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Tw Cen MT" panose="020B0602020104020603" pitchFamily="34" charset="0"/>
              <a:buNone/>
              <a:defRPr/>
            </a:pP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Voorbeeld 2: zij boksen = </a:t>
            </a:r>
            <a:r>
              <a:rPr lang="el-GR" dirty="0">
                <a:solidFill>
                  <a:schemeClr val="tx2"/>
                </a:solidFill>
                <a:cs typeface="Calibri" pitchFamily="34" charset="0"/>
              </a:rPr>
              <a:t>πανκρατ</a:t>
            </a:r>
            <a:r>
              <a:rPr lang="el-GR" dirty="0">
                <a:solidFill>
                  <a:srgbClr val="C00000"/>
                </a:solidFill>
                <a:cs typeface="Calibri" pitchFamily="34" charset="0"/>
              </a:rPr>
              <a:t>ουσι</a:t>
            </a:r>
            <a:endParaRPr lang="nl-BE" dirty="0">
              <a:solidFill>
                <a:srgbClr val="C00000"/>
              </a:solidFill>
              <a:cs typeface="Calibri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Tw Cen MT" panose="020B0602020104020603" pitchFamily="34" charset="0"/>
              <a:buNone/>
              <a:defRPr/>
            </a:pP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=&gt; Dus: </a:t>
            </a:r>
            <a:r>
              <a:rPr lang="nl-BE" b="1" dirty="0">
                <a:solidFill>
                  <a:srgbClr val="C00000"/>
                </a:solidFill>
                <a:cs typeface="Calibri" pitchFamily="34" charset="0"/>
              </a:rPr>
              <a:t>Zij</a:t>
            </a: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 (3</a:t>
            </a:r>
            <a:r>
              <a:rPr lang="nl-BE" baseline="30000" dirty="0">
                <a:solidFill>
                  <a:schemeClr val="tx2"/>
                </a:solidFill>
                <a:cs typeface="Calibri" pitchFamily="34" charset="0"/>
              </a:rPr>
              <a:t>e</a:t>
            </a: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 persoon meervoud) </a:t>
            </a:r>
            <a:r>
              <a:rPr lang="nl-BE" u="sng" dirty="0">
                <a:solidFill>
                  <a:schemeClr val="tx2"/>
                </a:solidFill>
                <a:cs typeface="Calibri" pitchFamily="34" charset="0"/>
              </a:rPr>
              <a:t>zeggen</a:t>
            </a: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 = </a:t>
            </a:r>
            <a:r>
              <a:rPr lang="el-GR" u="sng" dirty="0">
                <a:solidFill>
                  <a:schemeClr val="tx2"/>
                </a:solidFill>
                <a:cs typeface="Calibri" pitchFamily="34" charset="0"/>
              </a:rPr>
              <a:t>λεγ</a:t>
            </a:r>
            <a:r>
              <a:rPr lang="el-GR" dirty="0">
                <a:solidFill>
                  <a:schemeClr val="tx2"/>
                </a:solidFill>
                <a:cs typeface="Calibri" pitchFamily="34" charset="0"/>
              </a:rPr>
              <a:t> + </a:t>
            </a:r>
            <a:r>
              <a:rPr lang="el-GR" b="1" dirty="0">
                <a:solidFill>
                  <a:srgbClr val="C00000"/>
                </a:solidFill>
                <a:cs typeface="Calibri" pitchFamily="34" charset="0"/>
              </a:rPr>
              <a:t>ουσι</a:t>
            </a:r>
            <a:r>
              <a:rPr lang="el-GR" dirty="0">
                <a:solidFill>
                  <a:schemeClr val="tx2"/>
                </a:solidFill>
                <a:cs typeface="Calibri" pitchFamily="34" charset="0"/>
              </a:rPr>
              <a:t> </a:t>
            </a:r>
            <a:r>
              <a:rPr lang="nl-BE" dirty="0">
                <a:solidFill>
                  <a:schemeClr val="tx2"/>
                </a:solidFill>
                <a:cs typeface="Calibri" pitchFamily="34" charset="0"/>
              </a:rPr>
              <a:t>= </a:t>
            </a:r>
            <a:r>
              <a:rPr lang="el-GR" dirty="0">
                <a:solidFill>
                  <a:schemeClr val="tx2"/>
                </a:solidFill>
                <a:cs typeface="Calibri" pitchFamily="34" charset="0"/>
              </a:rPr>
              <a:t>λεγ</a:t>
            </a:r>
            <a:r>
              <a:rPr lang="el-GR" dirty="0">
                <a:solidFill>
                  <a:srgbClr val="C00000"/>
                </a:solidFill>
                <a:cs typeface="Calibri" pitchFamily="34" charset="0"/>
              </a:rPr>
              <a:t>ουσι</a:t>
            </a:r>
            <a:endParaRPr lang="nl-BE" dirty="0">
              <a:solidFill>
                <a:srgbClr val="C00000"/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BE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3997325" y="769938"/>
            <a:ext cx="419735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dirty="0">
                <a:solidFill>
                  <a:schemeClr val="tx2"/>
                </a:solidFill>
                <a:latin typeface="+mj-lt"/>
                <a:cs typeface="Arial" charset="0"/>
              </a:rPr>
              <a:t>Μιλων </a:t>
            </a:r>
            <a:r>
              <a:rPr lang="el-GR" sz="44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λεγει</a:t>
            </a:r>
            <a:r>
              <a:rPr lang="nl-BE" sz="44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4214" name="Tekstvak 7"/>
          <p:cNvSpPr txBox="1">
            <a:spLocks noChangeArrowheads="1"/>
          </p:cNvSpPr>
          <p:nvPr/>
        </p:nvSpPr>
        <p:spPr bwMode="auto">
          <a:xfrm>
            <a:off x="3684689" y="2671797"/>
            <a:ext cx="563562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τρεχει</a:t>
            </a:r>
            <a:r>
              <a:rPr lang="nl-BE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 - </a:t>
            </a:r>
            <a:r>
              <a:rPr lang="el-GR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τρεχουσι</a:t>
            </a:r>
            <a:endParaRPr lang="nl-NL" altLang="nl-BE" sz="4000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βαλλει</a:t>
            </a:r>
            <a:r>
              <a:rPr lang="nl-BE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 - </a:t>
            </a:r>
            <a:r>
              <a:rPr lang="el-GR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βαλλουσι</a:t>
            </a:r>
            <a:endParaRPr lang="nl-BE" altLang="nl-BE" sz="4000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ἱππευει</a:t>
            </a:r>
            <a:r>
              <a:rPr lang="nl-BE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 - </a:t>
            </a:r>
            <a:r>
              <a:rPr lang="el-GR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ἱππευουσι</a:t>
            </a:r>
            <a:endParaRPr lang="nl-BE" altLang="nl-BE" sz="4000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πανκρατει</a:t>
            </a:r>
            <a:r>
              <a:rPr lang="nl-BE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 - </a:t>
            </a:r>
            <a:r>
              <a:rPr lang="el-GR" altLang="nl-BE" sz="4000" dirty="0">
                <a:solidFill>
                  <a:schemeClr val="tx2"/>
                </a:solidFill>
                <a:cs typeface="Calibri" panose="020F0502020204030204" pitchFamily="34" charset="0"/>
              </a:rPr>
              <a:t>πανκρατουσι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nl-BE" sz="4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4000" dirty="0"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40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r="22295"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/>
          <p:cNvSpPr/>
          <p:nvPr/>
        </p:nvSpPr>
        <p:spPr>
          <a:xfrm>
            <a:off x="4713288" y="188913"/>
            <a:ext cx="6591300" cy="2489200"/>
          </a:xfrm>
          <a:prstGeom prst="wedgeEllipseCallout">
            <a:avLst>
              <a:gd name="adj1" fmla="val -38776"/>
              <a:gd name="adj2" fmla="val 649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9220" name="Tekstvak 6"/>
          <p:cNvSpPr txBox="1">
            <a:spLocks noChangeArrowheads="1"/>
          </p:cNvSpPr>
          <p:nvPr/>
        </p:nvSpPr>
        <p:spPr bwMode="auto">
          <a:xfrm>
            <a:off x="6357938" y="1146175"/>
            <a:ext cx="4598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ματηρ </a:t>
            </a:r>
            <a:r>
              <a:rPr lang="nl-BE" altLang="nl-BE" sz="3600" b="1"/>
              <a:t>van </a:t>
            </a:r>
            <a:r>
              <a:rPr lang="el-GR" altLang="nl-BE" sz="3600" b="1"/>
              <a:t>ἀνδρεας </a:t>
            </a:r>
            <a:endParaRPr lang="nl-NL" altLang="nl-BE" sz="3600" b="1"/>
          </a:p>
        </p:txBody>
      </p:sp>
      <p:sp>
        <p:nvSpPr>
          <p:cNvPr id="9221" name="Tekstvak 7"/>
          <p:cNvSpPr txBox="1">
            <a:spLocks noChangeArrowheads="1"/>
          </p:cNvSpPr>
          <p:nvPr/>
        </p:nvSpPr>
        <p:spPr bwMode="auto">
          <a:xfrm>
            <a:off x="5348288" y="869950"/>
            <a:ext cx="1009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εἰμι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BE" sz="3600" b="1"/>
              <a:t>ἐ</a:t>
            </a:r>
            <a:r>
              <a:rPr lang="el-GR" altLang="nl-BE" sz="3600" b="1"/>
              <a:t>στι</a:t>
            </a:r>
            <a:endParaRPr lang="nl-NL" altLang="nl-BE" sz="3600" b="1"/>
          </a:p>
        </p:txBody>
      </p:sp>
      <p:pic>
        <p:nvPicPr>
          <p:cNvPr id="9222" name="Afbeelding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12000" r="47852" b="10635"/>
          <a:stretch>
            <a:fillRect/>
          </a:stretch>
        </p:blipFill>
        <p:spPr bwMode="auto">
          <a:xfrm>
            <a:off x="4506913" y="2678113"/>
            <a:ext cx="106045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Afbeelding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557588"/>
            <a:ext cx="8636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Afbeeld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/>
          <p:cNvSpPr/>
          <p:nvPr/>
        </p:nvSpPr>
        <p:spPr>
          <a:xfrm>
            <a:off x="2305628" y="327025"/>
            <a:ext cx="6589713" cy="1677988"/>
          </a:xfrm>
          <a:prstGeom prst="wedgeEllipseCallout">
            <a:avLst>
              <a:gd name="adj1" fmla="val -39167"/>
              <a:gd name="adj2" fmla="val 1219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3200" b="1" dirty="0">
                <a:solidFill>
                  <a:schemeClr val="tx2"/>
                </a:solidFill>
              </a:rPr>
              <a:t>De Olympische vlam is gestolen!</a:t>
            </a:r>
            <a:endParaRPr lang="nl-NL" sz="3200" b="1" dirty="0">
              <a:solidFill>
                <a:schemeClr val="tx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5" y="2584334"/>
            <a:ext cx="3286029" cy="4273666"/>
          </a:xfrm>
          <a:prstGeom prst="rect">
            <a:avLst/>
          </a:prstGeom>
        </p:spPr>
      </p:pic>
      <p:sp>
        <p:nvSpPr>
          <p:cNvPr id="4" name="Ovaal bijschrift 3"/>
          <p:cNvSpPr/>
          <p:nvPr/>
        </p:nvSpPr>
        <p:spPr>
          <a:xfrm flipV="1">
            <a:off x="3395614" y="4861660"/>
            <a:ext cx="4252095" cy="1392382"/>
          </a:xfrm>
          <a:prstGeom prst="wedgeEllipseCallout">
            <a:avLst>
              <a:gd name="adj1" fmla="val -58466"/>
              <a:gd name="adj2" fmla="val 840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4156363" y="5019242"/>
            <a:ext cx="3169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tx2"/>
                </a:solidFill>
              </a:rPr>
              <a:t>Helpen jullie met zoeken?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 altLang="nl-BE" dirty="0">
                <a:solidFill>
                  <a:schemeClr val="tx2"/>
                </a:solidFill>
              </a:rPr>
              <a:t>Wie heeft de vlam gestolen?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8874125" y="2073275"/>
            <a:ext cx="2501900" cy="3706813"/>
          </a:xfrm>
          <a:prstGeom prst="roundRect">
            <a:avLst/>
          </a:prstGeom>
          <a:solidFill>
            <a:srgbClr val="0D82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4452" name="Tekstvak 11"/>
          <p:cNvSpPr txBox="1">
            <a:spLocks noChangeArrowheads="1"/>
          </p:cNvSpPr>
          <p:nvPr/>
        </p:nvSpPr>
        <p:spPr bwMode="auto">
          <a:xfrm>
            <a:off x="9207500" y="5110163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διονυσος</a:t>
            </a:r>
            <a:endParaRPr lang="nl-BE" altLang="nl-BE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4845050" y="2084388"/>
            <a:ext cx="2501900" cy="3708400"/>
          </a:xfrm>
          <a:prstGeom prst="roundRect">
            <a:avLst/>
          </a:prstGeom>
          <a:solidFill>
            <a:srgbClr val="0D82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4454" name="Tekstvak 9"/>
          <p:cNvSpPr txBox="1">
            <a:spLocks noChangeArrowheads="1"/>
          </p:cNvSpPr>
          <p:nvPr/>
        </p:nvSpPr>
        <p:spPr bwMode="auto">
          <a:xfrm>
            <a:off x="5241925" y="509587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ἁδης</a:t>
            </a:r>
            <a:endParaRPr lang="nl-BE" altLang="nl-BE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fgeronde rechthoek 9"/>
          <p:cNvSpPr/>
          <p:nvPr/>
        </p:nvSpPr>
        <p:spPr>
          <a:xfrm>
            <a:off x="815975" y="2073275"/>
            <a:ext cx="2501900" cy="3706813"/>
          </a:xfrm>
          <a:prstGeom prst="roundRect">
            <a:avLst/>
          </a:prstGeom>
          <a:solidFill>
            <a:srgbClr val="0D82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04456" name="Afbeelding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387600"/>
            <a:ext cx="2462213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Afbeelding 11" descr="Greek Roman Pantheon Royalty Free Vecto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29681" r="63960" b="44032"/>
          <a:stretch>
            <a:fillRect/>
          </a:stretch>
        </p:blipFill>
        <p:spPr bwMode="auto">
          <a:xfrm>
            <a:off x="5083175" y="2362200"/>
            <a:ext cx="21717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Afbeelding 12" descr="Greek Roman Pantheon Royalty Free Vector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9" t="58163" r="-3288" b="19965"/>
          <a:stretch>
            <a:fillRect/>
          </a:stretch>
        </p:blipFill>
        <p:spPr bwMode="auto">
          <a:xfrm>
            <a:off x="9064625" y="2449513"/>
            <a:ext cx="23050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9" name="Tekstvak 3"/>
          <p:cNvSpPr txBox="1">
            <a:spLocks noChangeArrowheads="1"/>
          </p:cNvSpPr>
          <p:nvPr/>
        </p:nvSpPr>
        <p:spPr bwMode="auto">
          <a:xfrm>
            <a:off x="1284288" y="5080000"/>
            <a:ext cx="183673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ἡρα</a:t>
            </a:r>
            <a:endParaRPr lang="nl-BE" altLang="nl-BE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 altLang="nl-BE" dirty="0">
                <a:solidFill>
                  <a:schemeClr val="tx2"/>
                </a:solidFill>
              </a:rPr>
              <a:t>Waar is de vlam verstopt?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8874125" y="2073275"/>
            <a:ext cx="2501900" cy="3706813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6500" name="Tekstvak 11"/>
          <p:cNvSpPr txBox="1">
            <a:spLocks noChangeArrowheads="1"/>
          </p:cNvSpPr>
          <p:nvPr/>
        </p:nvSpPr>
        <p:spPr bwMode="auto">
          <a:xfrm>
            <a:off x="9236075" y="49657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ἀγορα</a:t>
            </a:r>
            <a:endParaRPr lang="nl-BE" altLang="nl-BE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4845050" y="2084388"/>
            <a:ext cx="2501900" cy="37084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6502" name="Tekstvak 9"/>
          <p:cNvSpPr txBox="1">
            <a:spLocks noChangeArrowheads="1"/>
          </p:cNvSpPr>
          <p:nvPr/>
        </p:nvSpPr>
        <p:spPr bwMode="auto">
          <a:xfrm>
            <a:off x="5178425" y="49657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stadion</a:t>
            </a:r>
            <a:endParaRPr lang="nl-BE" altLang="nl-BE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fgeronde rechthoek 9"/>
          <p:cNvSpPr/>
          <p:nvPr/>
        </p:nvSpPr>
        <p:spPr>
          <a:xfrm>
            <a:off x="815975" y="2073275"/>
            <a:ext cx="2501900" cy="3706813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6504" name="Tekstvak 3"/>
          <p:cNvSpPr txBox="1">
            <a:spLocks noChangeArrowheads="1"/>
          </p:cNvSpPr>
          <p:nvPr/>
        </p:nvSpPr>
        <p:spPr bwMode="auto">
          <a:xfrm>
            <a:off x="1149350" y="47752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tempel van Zeus</a:t>
            </a:r>
            <a:endParaRPr lang="nl-BE" altLang="nl-BE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6505" name="Afbeelding 14" descr="Afbeeldingsresultaat voor tempel van zeus olym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428875"/>
            <a:ext cx="209708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7" name="Afbeelding 16" descr="Afbeeldingsresultaat voor agora reconstr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2428875"/>
            <a:ext cx="202882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5"/>
          <a:srcRect l="11126" r="12617"/>
          <a:stretch/>
        </p:blipFill>
        <p:spPr>
          <a:xfrm>
            <a:off x="5110162" y="2741680"/>
            <a:ext cx="1971675" cy="171912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 altLang="nl-BE" dirty="0">
                <a:solidFill>
                  <a:schemeClr val="tx2"/>
                </a:solidFill>
              </a:rPr>
              <a:t>Wanneer is de vlam gestolen?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8874125" y="2073275"/>
            <a:ext cx="2501900" cy="37068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8548" name="Tekstvak 11"/>
          <p:cNvSpPr txBox="1">
            <a:spLocks noChangeArrowheads="1"/>
          </p:cNvSpPr>
          <p:nvPr/>
        </p:nvSpPr>
        <p:spPr bwMode="auto">
          <a:xfrm>
            <a:off x="9236075" y="49657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nacht</a:t>
            </a:r>
            <a:endParaRPr lang="nl-BE" altLang="nl-BE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4845050" y="2084388"/>
            <a:ext cx="2501900" cy="3708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8550" name="Tekstvak 9"/>
          <p:cNvSpPr txBox="1">
            <a:spLocks noChangeArrowheads="1"/>
          </p:cNvSpPr>
          <p:nvPr/>
        </p:nvSpPr>
        <p:spPr bwMode="auto">
          <a:xfrm>
            <a:off x="5229225" y="494982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middag</a:t>
            </a:r>
            <a:endParaRPr lang="nl-BE" altLang="nl-BE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fgeronde rechthoek 9"/>
          <p:cNvSpPr/>
          <p:nvPr/>
        </p:nvSpPr>
        <p:spPr>
          <a:xfrm>
            <a:off x="815975" y="2073275"/>
            <a:ext cx="2501900" cy="37068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8552" name="Tekstvak 3"/>
          <p:cNvSpPr txBox="1">
            <a:spLocks noChangeArrowheads="1"/>
          </p:cNvSpPr>
          <p:nvPr/>
        </p:nvSpPr>
        <p:spPr bwMode="auto">
          <a:xfrm>
            <a:off x="1120775" y="494982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ochtend</a:t>
            </a:r>
            <a:endParaRPr lang="nl-BE" altLang="nl-BE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r="66111" b="50481"/>
          <a:stretch/>
        </p:blipFill>
        <p:spPr>
          <a:xfrm>
            <a:off x="4951550" y="2534840"/>
            <a:ext cx="2320652" cy="235108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l="1256" t="50321" r="66222" b="960"/>
          <a:stretch/>
        </p:blipFill>
        <p:spPr>
          <a:xfrm>
            <a:off x="9021839" y="2510234"/>
            <a:ext cx="2263622" cy="235108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66222" t="50000" r="667" b="-321"/>
          <a:stretch/>
        </p:blipFill>
        <p:spPr>
          <a:xfrm>
            <a:off x="936226" y="2551113"/>
            <a:ext cx="2200401" cy="231854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fgeronde rechthoek 14"/>
          <p:cNvSpPr/>
          <p:nvPr/>
        </p:nvSpPr>
        <p:spPr>
          <a:xfrm>
            <a:off x="4845050" y="2084388"/>
            <a:ext cx="2501900" cy="37084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6" name="Tekstvak 11"/>
          <p:cNvSpPr txBox="1">
            <a:spLocks noChangeArrowheads="1"/>
          </p:cNvSpPr>
          <p:nvPr/>
        </p:nvSpPr>
        <p:spPr bwMode="auto">
          <a:xfrm>
            <a:off x="5207000" y="49784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ἀγορα</a:t>
            </a:r>
            <a:endParaRPr lang="nl-BE" altLang="nl-BE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Afbeelding 16" descr="Afbeeldingsresultaat voor agora re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439988"/>
            <a:ext cx="20288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BE" altLang="nl-BE" dirty="0" smtClean="0">
                <a:solidFill>
                  <a:schemeClr val="tx2"/>
                </a:solidFill>
              </a:rPr>
              <a:t>Oplossing</a:t>
            </a:r>
            <a:endParaRPr lang="nl-BE" altLang="nl-BE" dirty="0">
              <a:solidFill>
                <a:schemeClr val="tx2"/>
              </a:solidFill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8874125" y="2073275"/>
            <a:ext cx="2501900" cy="37068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9" name="Tekstvak 9"/>
          <p:cNvSpPr txBox="1">
            <a:spLocks noChangeArrowheads="1"/>
          </p:cNvSpPr>
          <p:nvPr/>
        </p:nvSpPr>
        <p:spPr bwMode="auto">
          <a:xfrm>
            <a:off x="9159875" y="494982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middag</a:t>
            </a:r>
            <a:endParaRPr lang="nl-BE" altLang="nl-BE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fgeronde rechthoek 18"/>
          <p:cNvSpPr/>
          <p:nvPr/>
        </p:nvSpPr>
        <p:spPr>
          <a:xfrm>
            <a:off x="881063" y="2084388"/>
            <a:ext cx="2503487" cy="3708400"/>
          </a:xfrm>
          <a:prstGeom prst="roundRect">
            <a:avLst/>
          </a:prstGeom>
          <a:solidFill>
            <a:srgbClr val="0D82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20" name="Tekstvak 9"/>
          <p:cNvSpPr txBox="1">
            <a:spLocks noChangeArrowheads="1"/>
          </p:cNvSpPr>
          <p:nvPr/>
        </p:nvSpPr>
        <p:spPr bwMode="auto">
          <a:xfrm>
            <a:off x="1279525" y="509587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2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ἁδης</a:t>
            </a:r>
            <a:endParaRPr lang="nl-BE" altLang="nl-BE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Afbeelding 20" descr="Greek Roman Pantheon Royalty Free Vecto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29681" r="63960" b="44032"/>
          <a:stretch>
            <a:fillRect/>
          </a:stretch>
        </p:blipFill>
        <p:spPr bwMode="auto">
          <a:xfrm>
            <a:off x="1120775" y="2362200"/>
            <a:ext cx="21701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686" y="2602662"/>
            <a:ext cx="2322777" cy="234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6" grpId="0" animBg="1"/>
      <p:bldP spid="9" grpId="0"/>
      <p:bldP spid="19" grpId="0" animBg="1"/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Afbeeld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/>
          <p:cNvSpPr/>
          <p:nvPr/>
        </p:nvSpPr>
        <p:spPr>
          <a:xfrm>
            <a:off x="2025073" y="181552"/>
            <a:ext cx="6589713" cy="1677988"/>
          </a:xfrm>
          <a:prstGeom prst="wedgeEllipseCallout">
            <a:avLst>
              <a:gd name="adj1" fmla="val -36959"/>
              <a:gd name="adj2" fmla="val 1300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4000" b="1" dirty="0">
                <a:solidFill>
                  <a:schemeClr val="tx1"/>
                </a:solidFill>
              </a:rPr>
              <a:t>Tot volgende week!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5167"/>
            <a:ext cx="3286029" cy="427366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r="22295"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/>
          <p:cNvSpPr/>
          <p:nvPr/>
        </p:nvSpPr>
        <p:spPr>
          <a:xfrm>
            <a:off x="4713288" y="188913"/>
            <a:ext cx="6591300" cy="2489200"/>
          </a:xfrm>
          <a:prstGeom prst="wedgeEllipseCallout">
            <a:avLst>
              <a:gd name="adj1" fmla="val -38776"/>
              <a:gd name="adj2" fmla="val 649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10244" name="Tekstvak 6"/>
          <p:cNvSpPr txBox="1">
            <a:spLocks noChangeArrowheads="1"/>
          </p:cNvSpPr>
          <p:nvPr/>
        </p:nvSpPr>
        <p:spPr bwMode="auto">
          <a:xfrm>
            <a:off x="6357938" y="1146175"/>
            <a:ext cx="4598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ματηρ </a:t>
            </a:r>
            <a:r>
              <a:rPr lang="nl-BE" altLang="nl-BE" sz="3600" b="1"/>
              <a:t>van </a:t>
            </a:r>
            <a:r>
              <a:rPr lang="el-GR" altLang="nl-BE" sz="3600" b="1"/>
              <a:t>ἀνδρεας </a:t>
            </a:r>
            <a:endParaRPr lang="nl-NL" altLang="nl-BE" sz="3600" b="1"/>
          </a:p>
        </p:txBody>
      </p:sp>
      <p:sp>
        <p:nvSpPr>
          <p:cNvPr id="10245" name="Tekstvak 7"/>
          <p:cNvSpPr txBox="1">
            <a:spLocks noChangeArrowheads="1"/>
          </p:cNvSpPr>
          <p:nvPr/>
        </p:nvSpPr>
        <p:spPr bwMode="auto">
          <a:xfrm>
            <a:off x="5384800" y="1146175"/>
            <a:ext cx="1008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εἰμι</a:t>
            </a:r>
          </a:p>
        </p:txBody>
      </p:sp>
      <p:pic>
        <p:nvPicPr>
          <p:cNvPr id="10246" name="Afbeelding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12000" r="47852" b="10635"/>
          <a:stretch>
            <a:fillRect/>
          </a:stretch>
        </p:blipFill>
        <p:spPr bwMode="auto">
          <a:xfrm>
            <a:off x="4506913" y="2678113"/>
            <a:ext cx="106045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Afbeelding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557588"/>
            <a:ext cx="8636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r="22295"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/>
          <p:cNvSpPr/>
          <p:nvPr/>
        </p:nvSpPr>
        <p:spPr>
          <a:xfrm>
            <a:off x="4713288" y="188913"/>
            <a:ext cx="6591300" cy="2489200"/>
          </a:xfrm>
          <a:prstGeom prst="wedgeEllipseCallout">
            <a:avLst>
              <a:gd name="adj1" fmla="val -16544"/>
              <a:gd name="adj2" fmla="val 818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11268" name="Tekstvak 6"/>
          <p:cNvSpPr txBox="1">
            <a:spLocks noChangeArrowheads="1"/>
          </p:cNvSpPr>
          <p:nvPr/>
        </p:nvSpPr>
        <p:spPr bwMode="auto">
          <a:xfrm>
            <a:off x="6357938" y="1146175"/>
            <a:ext cx="4598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υἱος </a:t>
            </a:r>
            <a:r>
              <a:rPr lang="nl-BE" altLang="nl-BE" sz="3600" b="1"/>
              <a:t>van </a:t>
            </a:r>
            <a:r>
              <a:rPr lang="el-GR" altLang="nl-BE" sz="3600" b="1"/>
              <a:t>ἑλενα </a:t>
            </a:r>
            <a:endParaRPr lang="nl-NL" altLang="nl-BE" sz="3600" b="1"/>
          </a:p>
        </p:txBody>
      </p:sp>
      <p:sp>
        <p:nvSpPr>
          <p:cNvPr id="11269" name="Tekstvak 7"/>
          <p:cNvSpPr txBox="1">
            <a:spLocks noChangeArrowheads="1"/>
          </p:cNvSpPr>
          <p:nvPr/>
        </p:nvSpPr>
        <p:spPr bwMode="auto">
          <a:xfrm>
            <a:off x="5348288" y="869950"/>
            <a:ext cx="1009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εἰμι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BE" sz="3600" b="1"/>
              <a:t>ἐ</a:t>
            </a:r>
            <a:r>
              <a:rPr lang="el-GR" altLang="nl-BE" sz="3600" b="1"/>
              <a:t>στι</a:t>
            </a:r>
            <a:endParaRPr lang="nl-NL" altLang="nl-BE" sz="3600" b="1"/>
          </a:p>
        </p:txBody>
      </p:sp>
      <p:pic>
        <p:nvPicPr>
          <p:cNvPr id="11270" name="Afbeelding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12000" r="47852" b="10635"/>
          <a:stretch>
            <a:fillRect/>
          </a:stretch>
        </p:blipFill>
        <p:spPr bwMode="auto">
          <a:xfrm>
            <a:off x="4506913" y="2678113"/>
            <a:ext cx="106045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Afbeelding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557588"/>
            <a:ext cx="8636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r="22295"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/>
          <p:cNvSpPr/>
          <p:nvPr/>
        </p:nvSpPr>
        <p:spPr>
          <a:xfrm>
            <a:off x="4713288" y="188913"/>
            <a:ext cx="6591300" cy="2489200"/>
          </a:xfrm>
          <a:prstGeom prst="wedgeEllipseCallout">
            <a:avLst>
              <a:gd name="adj1" fmla="val -17255"/>
              <a:gd name="adj2" fmla="val 790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12292" name="Tekstvak 6"/>
          <p:cNvSpPr txBox="1">
            <a:spLocks noChangeArrowheads="1"/>
          </p:cNvSpPr>
          <p:nvPr/>
        </p:nvSpPr>
        <p:spPr bwMode="auto">
          <a:xfrm>
            <a:off x="6357938" y="1146175"/>
            <a:ext cx="4598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υἱος </a:t>
            </a:r>
            <a:r>
              <a:rPr lang="nl-BE" altLang="nl-BE" sz="3600" b="1"/>
              <a:t>van </a:t>
            </a:r>
            <a:r>
              <a:rPr lang="el-GR" altLang="nl-BE" sz="3600" b="1"/>
              <a:t>ἑλενα </a:t>
            </a:r>
            <a:endParaRPr lang="nl-NL" altLang="nl-BE" sz="3600" b="1"/>
          </a:p>
        </p:txBody>
      </p:sp>
      <p:sp>
        <p:nvSpPr>
          <p:cNvPr id="12293" name="Tekstvak 7"/>
          <p:cNvSpPr txBox="1">
            <a:spLocks noChangeArrowheads="1"/>
          </p:cNvSpPr>
          <p:nvPr/>
        </p:nvSpPr>
        <p:spPr bwMode="auto">
          <a:xfrm>
            <a:off x="5384800" y="1146175"/>
            <a:ext cx="1008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εἰμι</a:t>
            </a:r>
          </a:p>
        </p:txBody>
      </p:sp>
      <p:pic>
        <p:nvPicPr>
          <p:cNvPr id="12294" name="Afbeelding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12000" r="47852" b="10635"/>
          <a:stretch>
            <a:fillRect/>
          </a:stretch>
        </p:blipFill>
        <p:spPr bwMode="auto">
          <a:xfrm>
            <a:off x="4506913" y="2678113"/>
            <a:ext cx="106045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Afbeelding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557588"/>
            <a:ext cx="8636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r="22295"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Afbeeld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8707" r="46725" b="9599"/>
          <a:stretch>
            <a:fillRect/>
          </a:stretch>
        </p:blipFill>
        <p:spPr bwMode="auto">
          <a:xfrm>
            <a:off x="4367213" y="2678113"/>
            <a:ext cx="12747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Afbeelding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3571875"/>
            <a:ext cx="863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/>
          <p:cNvSpPr/>
          <p:nvPr/>
        </p:nvSpPr>
        <p:spPr>
          <a:xfrm>
            <a:off x="4713288" y="188913"/>
            <a:ext cx="6591300" cy="2489200"/>
          </a:xfrm>
          <a:prstGeom prst="wedgeEllipseCallout">
            <a:avLst>
              <a:gd name="adj1" fmla="val -7117"/>
              <a:gd name="adj2" fmla="val 795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13318" name="Tekstvak 6"/>
          <p:cNvSpPr txBox="1">
            <a:spLocks noChangeArrowheads="1"/>
          </p:cNvSpPr>
          <p:nvPr/>
        </p:nvSpPr>
        <p:spPr bwMode="auto">
          <a:xfrm>
            <a:off x="5232400" y="1146175"/>
            <a:ext cx="572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στεφανος            </a:t>
            </a:r>
            <a:r>
              <a:rPr lang="nl-BE" altLang="nl-BE" sz="3600" b="1"/>
              <a:t>onze </a:t>
            </a:r>
            <a:r>
              <a:rPr lang="el-GR" altLang="nl-BE" sz="3600" b="1"/>
              <a:t>πατηρ</a:t>
            </a:r>
            <a:endParaRPr lang="nl-NL" altLang="nl-BE" sz="3600" b="1"/>
          </a:p>
        </p:txBody>
      </p:sp>
      <p:sp>
        <p:nvSpPr>
          <p:cNvPr id="13319" name="Tekstvak 7"/>
          <p:cNvSpPr txBox="1">
            <a:spLocks noChangeArrowheads="1"/>
          </p:cNvSpPr>
          <p:nvPr/>
        </p:nvSpPr>
        <p:spPr bwMode="auto">
          <a:xfrm>
            <a:off x="7275513" y="849313"/>
            <a:ext cx="1009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nl-BE" sz="3600" b="1"/>
              <a:t>εἰμι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BE" sz="3600" b="1"/>
              <a:t>ἐ</a:t>
            </a:r>
            <a:r>
              <a:rPr lang="el-GR" altLang="nl-BE" sz="3600" b="1"/>
              <a:t>στι</a:t>
            </a:r>
            <a:endParaRPr lang="nl-NL" altLang="nl-BE" sz="3600" b="1"/>
          </a:p>
        </p:txBody>
      </p:sp>
      <p:pic>
        <p:nvPicPr>
          <p:cNvPr id="13320" name="Afbeelding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3563938"/>
            <a:ext cx="8636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Afbeelding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8" y="3571875"/>
            <a:ext cx="12636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8899</TotalTime>
  <Words>907</Words>
  <Application>Microsoft Office PowerPoint</Application>
  <PresentationFormat>Breedbeeld</PresentationFormat>
  <Paragraphs>267</Paragraphs>
  <Slides>55</Slides>
  <Notes>35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Gill Sans MT</vt:lpstr>
      <vt:lpstr>Times New Roman</vt:lpstr>
      <vt:lpstr>Tw Cen MT</vt:lpstr>
      <vt:lpstr>Twentieth Century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sport in ὀλυμπια</vt:lpstr>
      <vt:lpstr>PowerPoint-presentatie</vt:lpstr>
      <vt:lpstr>Om de hoeveel jaar  vinden de Olympische spelen plaats? </vt:lpstr>
      <vt:lpstr>Waar vinden de volgende Olympische spelen plaats?  </vt:lpstr>
      <vt:lpstr>Waar vinden de volgende Olympische spelen plaats?  </vt:lpstr>
      <vt:lpstr>Welke sport is vandaag geen Olympische sport? </vt:lpstr>
      <vt:lpstr>Wat zijn de kleuren van het logo van de Olympische Spelen?</vt:lpstr>
      <vt:lpstr>Wanneer vonden de eerste Olympische spelen plaats? </vt:lpstr>
      <vt:lpstr>Welke sport was geen oude Olympische sport?</vt:lpstr>
      <vt:lpstr>Hoeveel medailles won belgië in totaal al?</vt:lpstr>
      <vt:lpstr>Olympische spelen vroeger en nu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een heilig feest voor Zeus</vt:lpstr>
      <vt:lpstr>Olympische prijs</vt:lpstr>
      <vt:lpstr>Μιλων van Croton</vt:lpstr>
      <vt:lpstr>Olympische spelen vroeger en nu</vt:lpstr>
      <vt:lpstr>Olympische spelen vroeger en nu</vt:lpstr>
      <vt:lpstr>Olympische spelen vroeger en nu</vt:lpstr>
      <vt:lpstr>Olympische spelen vroeger en nu</vt:lpstr>
      <vt:lpstr>Olympische spelen vroeger en nu</vt:lpstr>
      <vt:lpstr>Olympische spelen vroeger en nu</vt:lpstr>
      <vt:lpstr>Het Oudgriekse werkwoord</vt:lpstr>
      <vt:lpstr>Het werkwoord</vt:lpstr>
      <vt:lpstr>Het Oudgriekse werkwoord</vt:lpstr>
      <vt:lpstr>PowerPoint-presentatie</vt:lpstr>
      <vt:lpstr>PowerPoint-presentatie</vt:lpstr>
      <vt:lpstr>Wie heeft de vlam gestolen?</vt:lpstr>
      <vt:lpstr>Waar is de vlam verstopt?</vt:lpstr>
      <vt:lpstr>Wanneer is de vlam gestolen?</vt:lpstr>
      <vt:lpstr>Oplossing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Arno Van Den Brulle</dc:creator>
  <cp:lastModifiedBy>Evelien Bracke</cp:lastModifiedBy>
  <cp:revision>98</cp:revision>
  <dcterms:created xsi:type="dcterms:W3CDTF">2020-02-19T18:25:02Z</dcterms:created>
  <dcterms:modified xsi:type="dcterms:W3CDTF">2021-01-12T17:23:01Z</dcterms:modified>
</cp:coreProperties>
</file>