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3" r:id="rId1"/>
  </p:sldMasterIdLst>
  <p:notesMasterIdLst>
    <p:notesMasterId r:id="rId23"/>
  </p:notesMasterIdLst>
  <p:sldIdLst>
    <p:sldId id="256" r:id="rId2"/>
    <p:sldId id="257" r:id="rId3"/>
    <p:sldId id="302" r:id="rId4"/>
    <p:sldId id="301" r:id="rId5"/>
    <p:sldId id="281" r:id="rId6"/>
    <p:sldId id="282" r:id="rId7"/>
    <p:sldId id="283" r:id="rId8"/>
    <p:sldId id="284" r:id="rId9"/>
    <p:sldId id="285" r:id="rId10"/>
    <p:sldId id="287" r:id="rId11"/>
    <p:sldId id="286" r:id="rId12"/>
    <p:sldId id="288" r:id="rId13"/>
    <p:sldId id="289" r:id="rId14"/>
    <p:sldId id="290" r:id="rId15"/>
    <p:sldId id="303" r:id="rId16"/>
    <p:sldId id="293" r:id="rId17"/>
    <p:sldId id="294" r:id="rId18"/>
    <p:sldId id="297" r:id="rId19"/>
    <p:sldId id="304" r:id="rId20"/>
    <p:sldId id="295" r:id="rId21"/>
    <p:sldId id="296" r:id="rId22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hGoF+oV4MOJJfqnawDwUIANmK3v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95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>
                <a:solidFill>
                  <a:schemeClr val="tx2"/>
                </a:solidFill>
              </a:rPr>
              <a:t>Welke kleine Griekse woordjes kwamen in jullie opdracht terug?</a:t>
            </a:r>
          </a:p>
          <a:p>
            <a:endParaRPr lang="nl-BE" dirty="0" smtClean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r>
              <a:rPr lang="el-GR" dirty="0" smtClean="0">
                <a:solidFill>
                  <a:schemeClr val="tx2"/>
                </a:solidFill>
              </a:rPr>
              <a:t>ὁ</a:t>
            </a:r>
            <a:r>
              <a:rPr lang="nl-BE" dirty="0" smtClean="0">
                <a:solidFill>
                  <a:schemeClr val="tx2"/>
                </a:solidFill>
              </a:rPr>
              <a:t>, </a:t>
            </a:r>
            <a:r>
              <a:rPr lang="el-GR" dirty="0" smtClean="0">
                <a:solidFill>
                  <a:schemeClr val="tx2"/>
                </a:solidFill>
              </a:rPr>
              <a:t>ἡ</a:t>
            </a:r>
            <a:r>
              <a:rPr lang="nl-BE" dirty="0" smtClean="0">
                <a:solidFill>
                  <a:schemeClr val="tx2"/>
                </a:solidFill>
              </a:rPr>
              <a:t> en </a:t>
            </a:r>
            <a:r>
              <a:rPr lang="el-GR" dirty="0" smtClean="0">
                <a:solidFill>
                  <a:schemeClr val="tx2"/>
                </a:solidFill>
              </a:rPr>
              <a:t>το</a:t>
            </a:r>
            <a:endParaRPr lang="nl-BE" dirty="0" smtClean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endParaRPr lang="nl-BE" dirty="0" smtClean="0">
              <a:solidFill>
                <a:schemeClr val="tx2"/>
              </a:solidFill>
            </a:endParaRPr>
          </a:p>
          <a:p>
            <a:r>
              <a:rPr lang="nl-BE" dirty="0" smtClean="0">
                <a:solidFill>
                  <a:schemeClr val="tx2"/>
                </a:solidFill>
              </a:rPr>
              <a:t>Wat betekenen deze woorden denken jullie? </a:t>
            </a:r>
          </a:p>
          <a:p>
            <a:endParaRPr lang="nl-BE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nl-BE" dirty="0" smtClean="0">
                <a:solidFill>
                  <a:schemeClr val="tx2"/>
                </a:solidFill>
              </a:rPr>
              <a:t>- De of het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nl-B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44053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nl-B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30444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nl-B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82338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nl-B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11863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nl-B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06301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nl-B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46886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nl-B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74748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nl-B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0435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14" name="Google Shape;11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nl-B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23866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nl-B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308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nl-B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62086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nl-B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39319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nl-B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63901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nl-B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11661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nl-B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9671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65354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7918885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68210411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65902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92878441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25620045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1440325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4815251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69341374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1357457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7282639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77426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35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38.png"/><Relationship Id="rId4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1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2198450" y="4708586"/>
            <a:ext cx="76653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Gill Sans MT" panose="020B0502020104020203" pitchFamily="34" charset="0"/>
              </a:rPr>
              <a:t>OUDE GRIEKEN – JONGE HELDEN</a:t>
            </a:r>
            <a:br>
              <a:rPr lang="en-US" sz="3200" b="1" dirty="0">
                <a:latin typeface="Gill Sans MT" panose="020B0502020104020203" pitchFamily="34" charset="0"/>
              </a:rPr>
            </a:br>
            <a:r>
              <a:rPr lang="en-US" sz="3200" b="1" dirty="0">
                <a:latin typeface="Gill Sans MT" panose="020B0502020104020203" pitchFamily="34" charset="0"/>
              </a:rPr>
              <a:t/>
            </a:r>
            <a:br>
              <a:rPr lang="en-US" sz="3200" b="1" dirty="0">
                <a:latin typeface="Gill Sans MT" panose="020B0502020104020203" pitchFamily="34" charset="0"/>
              </a:rPr>
            </a:br>
            <a:r>
              <a:rPr lang="en-US" sz="3200" b="1" dirty="0">
                <a:latin typeface="Gill Sans MT" panose="020B0502020104020203" pitchFamily="34" charset="0"/>
              </a:rPr>
              <a:t>LES </a:t>
            </a:r>
            <a:r>
              <a:rPr lang="nl-BE" sz="3200" b="1" dirty="0">
                <a:latin typeface="Gill Sans MT" panose="020B0502020104020203" pitchFamily="34" charset="0"/>
              </a:rPr>
              <a:t>6</a:t>
            </a:r>
            <a:r>
              <a:rPr lang="nl-BE" sz="3200" b="1" smtClean="0">
                <a:latin typeface="Gill Sans MT" panose="020B0502020104020203" pitchFamily="34" charset="0"/>
              </a:rPr>
              <a:t>: </a:t>
            </a:r>
            <a:r>
              <a:rPr lang="nl-BE" sz="3200" b="1" dirty="0" smtClean="0">
                <a:latin typeface="Gill Sans MT" panose="020B0502020104020203" pitchFamily="34" charset="0"/>
              </a:rPr>
              <a:t>naar het oosten met </a:t>
            </a:r>
            <a:r>
              <a:rPr lang="el-GR" sz="3200" b="1" dirty="0"/>
              <a:t>Ἀλεξανδρος</a:t>
            </a:r>
            <a:endParaRPr lang="en-GB" sz="3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>
                <a:solidFill>
                  <a:schemeClr val="tx2"/>
                </a:solidFill>
              </a:rPr>
              <a:t>De knoop in </a:t>
            </a:r>
            <a:r>
              <a:rPr lang="el-GR" dirty="0">
                <a:solidFill>
                  <a:schemeClr val="tx2"/>
                </a:solidFill>
              </a:rPr>
              <a:t>γορδιον </a:t>
            </a:r>
            <a:endParaRPr lang="nl-BE" dirty="0">
              <a:solidFill>
                <a:schemeClr val="tx2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3339" y="2005432"/>
            <a:ext cx="5474682" cy="3505504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240218">
            <a:off x="7534097" y="1970472"/>
            <a:ext cx="2257059" cy="427749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7962" y="2977583"/>
            <a:ext cx="536494" cy="151881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7661812" y="2922718"/>
            <a:ext cx="13167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050" b="1" dirty="0" err="1"/>
              <a:t>Gordion</a:t>
            </a:r>
            <a:endParaRPr lang="nl-BE" sz="1050" b="1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3506" y="3053523"/>
            <a:ext cx="4476750" cy="2876550"/>
          </a:xfrm>
          <a:prstGeom prst="rect">
            <a:avLst/>
          </a:prstGeom>
        </p:spPr>
      </p:pic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nl-BE" dirty="0" smtClean="0">
                <a:solidFill>
                  <a:schemeClr val="tx2"/>
                </a:solidFill>
              </a:rPr>
              <a:t>Verhalen </a:t>
            </a:r>
            <a:endParaRPr lang="nl-BE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2012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>
                <a:solidFill>
                  <a:schemeClr val="tx2"/>
                </a:solidFill>
              </a:rPr>
              <a:t>De priester van  </a:t>
            </a:r>
            <a:r>
              <a:rPr lang="el-GR" dirty="0">
                <a:solidFill>
                  <a:schemeClr val="tx2"/>
                </a:solidFill>
              </a:rPr>
              <a:t>ἀμμων </a:t>
            </a:r>
            <a:endParaRPr lang="nl-BE" dirty="0">
              <a:solidFill>
                <a:schemeClr val="tx2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3339" y="2005432"/>
            <a:ext cx="5474682" cy="3505504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456466">
            <a:off x="6794717" y="4822616"/>
            <a:ext cx="2257059" cy="427749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6402" y="4239455"/>
            <a:ext cx="536494" cy="151881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9331" y="2984330"/>
            <a:ext cx="2403855" cy="3379538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6409" y="2843424"/>
            <a:ext cx="5035772" cy="3333539"/>
          </a:xfrm>
          <a:prstGeom prst="rect">
            <a:avLst/>
          </a:prstGeom>
        </p:spPr>
      </p:pic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nl-BE" dirty="0" smtClean="0">
                <a:solidFill>
                  <a:schemeClr val="tx2"/>
                </a:solidFill>
              </a:rPr>
              <a:t>Verhalen </a:t>
            </a:r>
            <a:endParaRPr lang="nl-BE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06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>
                <a:solidFill>
                  <a:schemeClr val="tx2"/>
                </a:solidFill>
              </a:rPr>
              <a:t>Het paleis in </a:t>
            </a:r>
            <a:r>
              <a:rPr lang="el-GR" dirty="0">
                <a:solidFill>
                  <a:schemeClr val="tx2"/>
                </a:solidFill>
              </a:rPr>
              <a:t>περσεπολις </a:t>
            </a:r>
            <a:endParaRPr lang="nl-BE" dirty="0">
              <a:solidFill>
                <a:schemeClr val="tx2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3339" y="2005432"/>
            <a:ext cx="5474682" cy="3505504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697920">
            <a:off x="8444232" y="4909333"/>
            <a:ext cx="2257059" cy="427749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3246" y="4095533"/>
            <a:ext cx="536494" cy="151881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6"/>
          <a:srcRect t="307"/>
          <a:stretch/>
        </p:blipFill>
        <p:spPr>
          <a:xfrm>
            <a:off x="838200" y="2587752"/>
            <a:ext cx="4876800" cy="3465955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131" y="2993065"/>
            <a:ext cx="6369558" cy="2751127"/>
          </a:xfrm>
          <a:prstGeom prst="rect">
            <a:avLst/>
          </a:prstGeom>
        </p:spPr>
      </p:pic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nl-BE" dirty="0" smtClean="0">
                <a:solidFill>
                  <a:schemeClr val="tx2"/>
                </a:solidFill>
              </a:rPr>
              <a:t>Verhalen </a:t>
            </a:r>
            <a:endParaRPr lang="nl-BE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3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>
                <a:solidFill>
                  <a:schemeClr val="tx2"/>
                </a:solidFill>
              </a:rPr>
              <a:t>De ruzie met </a:t>
            </a:r>
            <a:r>
              <a:rPr lang="el-GR" dirty="0">
                <a:solidFill>
                  <a:schemeClr val="tx2"/>
                </a:solidFill>
              </a:rPr>
              <a:t>κλειτος </a:t>
            </a:r>
            <a:endParaRPr lang="nl-BE" dirty="0">
              <a:solidFill>
                <a:schemeClr val="tx2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3339" y="2005432"/>
            <a:ext cx="5474682" cy="3505504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594098">
            <a:off x="10398841" y="729347"/>
            <a:ext cx="1347333" cy="2237426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0293" y="2668016"/>
            <a:ext cx="2635743" cy="3643884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nl-BE" dirty="0" smtClean="0">
                <a:solidFill>
                  <a:schemeClr val="tx2"/>
                </a:solidFill>
              </a:rPr>
              <a:t>Verhalen </a:t>
            </a:r>
            <a:endParaRPr lang="nl-BE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9483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>
                <a:solidFill>
                  <a:schemeClr val="tx2"/>
                </a:solidFill>
              </a:rPr>
              <a:t>De </a:t>
            </a:r>
            <a:r>
              <a:rPr lang="nl-BE" dirty="0" err="1">
                <a:solidFill>
                  <a:schemeClr val="tx2"/>
                </a:solidFill>
              </a:rPr>
              <a:t>γυμνοσοφιστ</a:t>
            </a:r>
            <a:r>
              <a:rPr lang="nl-BE" dirty="0">
                <a:solidFill>
                  <a:schemeClr val="tx2"/>
                </a:solidFill>
              </a:rPr>
              <a:t>αί 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3339" y="2005432"/>
            <a:ext cx="5474682" cy="3505504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874681">
            <a:off x="11084746" y="3973005"/>
            <a:ext cx="1347333" cy="2237426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2842945"/>
            <a:ext cx="5029762" cy="2768575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nl-BE" dirty="0" smtClean="0">
                <a:solidFill>
                  <a:schemeClr val="tx2"/>
                </a:solidFill>
              </a:rPr>
              <a:t>Verhalen </a:t>
            </a:r>
            <a:endParaRPr lang="nl-BE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3263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dirty="0">
                <a:solidFill>
                  <a:schemeClr val="tx2"/>
                </a:solidFill>
              </a:rPr>
              <a:t>Het Griekse lidwoord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>
                <a:solidFill>
                  <a:srgbClr val="C00000"/>
                </a:solidFill>
              </a:rPr>
              <a:t>ὁ</a:t>
            </a:r>
            <a:r>
              <a:rPr lang="nl-BE" dirty="0">
                <a:solidFill>
                  <a:schemeClr val="tx2"/>
                </a:solidFill>
              </a:rPr>
              <a:t> =&gt; mannelijk woord</a:t>
            </a:r>
          </a:p>
          <a:p>
            <a:pPr marL="0" indent="0">
              <a:buNone/>
            </a:pPr>
            <a:r>
              <a:rPr lang="nl-BE" dirty="0">
                <a:solidFill>
                  <a:schemeClr val="tx2"/>
                </a:solidFill>
              </a:rPr>
              <a:t>Vb. </a:t>
            </a:r>
            <a:r>
              <a:rPr lang="el-GR" dirty="0">
                <a:solidFill>
                  <a:srgbClr val="C00000"/>
                </a:solidFill>
              </a:rPr>
              <a:t>ὁ</a:t>
            </a:r>
            <a:r>
              <a:rPr lang="el-GR" dirty="0">
                <a:solidFill>
                  <a:schemeClr val="tx2"/>
                </a:solidFill>
              </a:rPr>
              <a:t> πατηρ</a:t>
            </a:r>
            <a:r>
              <a:rPr lang="nl-BE" dirty="0">
                <a:solidFill>
                  <a:schemeClr val="tx2"/>
                </a:solidFill>
              </a:rPr>
              <a:t>, </a:t>
            </a:r>
            <a:r>
              <a:rPr lang="el-GR" dirty="0">
                <a:solidFill>
                  <a:srgbClr val="C00000"/>
                </a:solidFill>
              </a:rPr>
              <a:t>ὁ</a:t>
            </a:r>
            <a:r>
              <a:rPr lang="el-GR" dirty="0">
                <a:solidFill>
                  <a:schemeClr val="tx2"/>
                </a:solidFill>
              </a:rPr>
              <a:t> ἡλιος</a:t>
            </a:r>
            <a:r>
              <a:rPr lang="nl-BE" dirty="0">
                <a:solidFill>
                  <a:schemeClr val="tx2"/>
                </a:solidFill>
              </a:rPr>
              <a:t> (de zon)</a:t>
            </a:r>
          </a:p>
          <a:p>
            <a:pPr marL="0" indent="0">
              <a:buNone/>
            </a:pPr>
            <a:endParaRPr lang="nl-BE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l-GR" dirty="0">
                <a:solidFill>
                  <a:srgbClr val="C00000"/>
                </a:solidFill>
              </a:rPr>
              <a:t>ἡ</a:t>
            </a:r>
            <a:r>
              <a:rPr lang="nl-BE" dirty="0">
                <a:solidFill>
                  <a:schemeClr val="tx2"/>
                </a:solidFill>
              </a:rPr>
              <a:t> =&gt; vrouwelijk woord </a:t>
            </a:r>
          </a:p>
          <a:p>
            <a:pPr marL="0" indent="0">
              <a:buNone/>
            </a:pPr>
            <a:r>
              <a:rPr lang="nl-BE" dirty="0">
                <a:solidFill>
                  <a:schemeClr val="tx2"/>
                </a:solidFill>
              </a:rPr>
              <a:t>Vb. </a:t>
            </a:r>
            <a:r>
              <a:rPr lang="el-GR" dirty="0">
                <a:solidFill>
                  <a:srgbClr val="C00000"/>
                </a:solidFill>
              </a:rPr>
              <a:t>ἡ</a:t>
            </a:r>
            <a:r>
              <a:rPr lang="el-GR" dirty="0">
                <a:solidFill>
                  <a:schemeClr val="tx2"/>
                </a:solidFill>
              </a:rPr>
              <a:t> μητηρ</a:t>
            </a:r>
            <a:r>
              <a:rPr lang="nl-BE" dirty="0">
                <a:solidFill>
                  <a:schemeClr val="tx2"/>
                </a:solidFill>
              </a:rPr>
              <a:t>, </a:t>
            </a:r>
            <a:r>
              <a:rPr lang="el-GR" dirty="0">
                <a:solidFill>
                  <a:srgbClr val="C00000"/>
                </a:solidFill>
              </a:rPr>
              <a:t>ἡ</a:t>
            </a:r>
            <a:r>
              <a:rPr lang="el-GR" dirty="0">
                <a:solidFill>
                  <a:schemeClr val="tx2"/>
                </a:solidFill>
              </a:rPr>
              <a:t> μαχαιρα</a:t>
            </a:r>
            <a:r>
              <a:rPr lang="nl-BE" dirty="0">
                <a:solidFill>
                  <a:schemeClr val="tx2"/>
                </a:solidFill>
              </a:rPr>
              <a:t> (het zwaard)</a:t>
            </a:r>
          </a:p>
          <a:p>
            <a:pPr marL="0" indent="0">
              <a:buNone/>
            </a:pPr>
            <a:endParaRPr lang="nl-BE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l-GR" dirty="0">
                <a:solidFill>
                  <a:srgbClr val="C00000"/>
                </a:solidFill>
              </a:rPr>
              <a:t>το</a:t>
            </a:r>
            <a:r>
              <a:rPr lang="el-GR" dirty="0">
                <a:solidFill>
                  <a:schemeClr val="tx2"/>
                </a:solidFill>
              </a:rPr>
              <a:t> </a:t>
            </a:r>
            <a:r>
              <a:rPr lang="nl-BE" dirty="0">
                <a:solidFill>
                  <a:schemeClr val="tx2"/>
                </a:solidFill>
              </a:rPr>
              <a:t>=&gt; onzijdig woord</a:t>
            </a:r>
          </a:p>
          <a:p>
            <a:pPr marL="0" indent="0">
              <a:buNone/>
            </a:pPr>
            <a:r>
              <a:rPr lang="nl-BE" dirty="0">
                <a:solidFill>
                  <a:schemeClr val="tx2"/>
                </a:solidFill>
              </a:rPr>
              <a:t>Vb. </a:t>
            </a:r>
            <a:r>
              <a:rPr lang="el-GR" dirty="0">
                <a:solidFill>
                  <a:srgbClr val="C00000"/>
                </a:solidFill>
              </a:rPr>
              <a:t>το</a:t>
            </a:r>
            <a:r>
              <a:rPr lang="el-GR" dirty="0">
                <a:solidFill>
                  <a:schemeClr val="tx2"/>
                </a:solidFill>
              </a:rPr>
              <a:t> παιδιον</a:t>
            </a:r>
            <a:r>
              <a:rPr lang="nl-BE" dirty="0">
                <a:solidFill>
                  <a:schemeClr val="tx2"/>
                </a:solidFill>
              </a:rPr>
              <a:t> (het kind), </a:t>
            </a:r>
            <a:r>
              <a:rPr lang="el-GR" dirty="0">
                <a:solidFill>
                  <a:srgbClr val="C00000"/>
                </a:solidFill>
              </a:rPr>
              <a:t>το</a:t>
            </a:r>
            <a:r>
              <a:rPr lang="el-GR" dirty="0">
                <a:solidFill>
                  <a:schemeClr val="tx2"/>
                </a:solidFill>
              </a:rPr>
              <a:t> βασιλειον</a:t>
            </a:r>
            <a:r>
              <a:rPr lang="nl-BE" dirty="0">
                <a:solidFill>
                  <a:schemeClr val="tx2"/>
                </a:solidFill>
              </a:rPr>
              <a:t> (het paleis)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6986016" y="1825625"/>
            <a:ext cx="40599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 smtClean="0">
                <a:solidFill>
                  <a:schemeClr val="tx2"/>
                </a:solidFill>
              </a:rPr>
              <a:t>Bij </a:t>
            </a:r>
            <a:r>
              <a:rPr lang="nl-BE" sz="2800" dirty="0">
                <a:solidFill>
                  <a:schemeClr val="tx2"/>
                </a:solidFill>
              </a:rPr>
              <a:t>“een” gebruikt het Grieks geen lidwoord:</a:t>
            </a:r>
          </a:p>
          <a:p>
            <a:r>
              <a:rPr lang="el-GR" sz="2800" dirty="0">
                <a:solidFill>
                  <a:srgbClr val="C00000"/>
                </a:solidFill>
              </a:rPr>
              <a:t>το</a:t>
            </a:r>
            <a:r>
              <a:rPr lang="el-GR" sz="2800" dirty="0">
                <a:solidFill>
                  <a:schemeClr val="tx2"/>
                </a:solidFill>
              </a:rPr>
              <a:t> παιδιον</a:t>
            </a:r>
            <a:r>
              <a:rPr lang="nl-BE" sz="2800" dirty="0">
                <a:solidFill>
                  <a:schemeClr val="tx2"/>
                </a:solidFill>
              </a:rPr>
              <a:t>: het kind</a:t>
            </a:r>
          </a:p>
          <a:p>
            <a:r>
              <a:rPr lang="el-GR" sz="2800" u="sng" dirty="0">
                <a:solidFill>
                  <a:schemeClr val="tx2"/>
                </a:solidFill>
              </a:rPr>
              <a:t> </a:t>
            </a:r>
            <a:r>
              <a:rPr lang="nl-BE" sz="2800" u="sng" dirty="0">
                <a:solidFill>
                  <a:schemeClr val="tx2"/>
                </a:solidFill>
              </a:rPr>
              <a:t> </a:t>
            </a:r>
            <a:r>
              <a:rPr lang="nl-BE" sz="2800" dirty="0">
                <a:solidFill>
                  <a:schemeClr val="tx2"/>
                </a:solidFill>
              </a:rPr>
              <a:t> </a:t>
            </a:r>
            <a:r>
              <a:rPr lang="el-GR" sz="2800" dirty="0">
                <a:solidFill>
                  <a:schemeClr val="tx2"/>
                </a:solidFill>
              </a:rPr>
              <a:t>παιδιον</a:t>
            </a:r>
            <a:r>
              <a:rPr lang="nl-BE" sz="2800" dirty="0">
                <a:solidFill>
                  <a:schemeClr val="tx2"/>
                </a:solidFill>
              </a:rPr>
              <a:t>: een kind</a:t>
            </a:r>
          </a:p>
        </p:txBody>
      </p:sp>
    </p:spTree>
    <p:extLst>
      <p:ext uri="{BB962C8B-B14F-4D97-AF65-F5344CB8AC3E}">
        <p14:creationId xmlns:p14="http://schemas.microsoft.com/office/powerpoint/2010/main" val="373691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dirty="0">
                <a:solidFill>
                  <a:schemeClr val="tx2"/>
                </a:solidFill>
              </a:rPr>
              <a:t>Alexander: nalatenschap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>
                <a:solidFill>
                  <a:schemeClr val="tx2"/>
                </a:solidFill>
              </a:rPr>
              <a:t>Het verhaal van Alexander bleef doorleven in </a:t>
            </a:r>
          </a:p>
          <a:p>
            <a:pPr marL="0" indent="0">
              <a:buNone/>
            </a:pPr>
            <a:r>
              <a:rPr lang="nl-BE" dirty="0">
                <a:solidFill>
                  <a:schemeClr val="tx2"/>
                </a:solidFill>
              </a:rPr>
              <a:t>   verschillende culturen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864" y="3385436"/>
            <a:ext cx="3450336" cy="3178621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4767" y="2103120"/>
            <a:ext cx="2389033" cy="4460937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1041" y="3385436"/>
            <a:ext cx="4309994" cy="317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81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chemeClr val="tx2"/>
                </a:solidFill>
              </a:rPr>
              <a:t>De </a:t>
            </a:r>
            <a:r>
              <a:rPr lang="nl-BE" dirty="0" err="1">
                <a:solidFill>
                  <a:schemeClr val="tx2"/>
                </a:solidFill>
              </a:rPr>
              <a:t>diadochen</a:t>
            </a:r>
            <a:r>
              <a:rPr lang="nl-BE" dirty="0">
                <a:solidFill>
                  <a:schemeClr val="tx2"/>
                </a:solidFill>
              </a:rPr>
              <a:t> (“opvolgers”)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247" y="1854808"/>
            <a:ext cx="5480779" cy="350550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9375" y="2171575"/>
            <a:ext cx="5656082" cy="2595599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77123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De </a:t>
            </a:r>
            <a:r>
              <a:rPr lang="nl-BE" dirty="0" err="1"/>
              <a:t>diadochen</a:t>
            </a:r>
            <a:endParaRPr lang="nl-BE" dirty="0"/>
          </a:p>
        </p:txBody>
      </p:sp>
      <p:sp>
        <p:nvSpPr>
          <p:cNvPr id="10" name="Tijdelijke aanduiding voor inhoud 9"/>
          <p:cNvSpPr>
            <a:spLocks noGrp="1"/>
          </p:cNvSpPr>
          <p:nvPr>
            <p:ph idx="1"/>
          </p:nvPr>
        </p:nvSpPr>
        <p:spPr>
          <a:xfrm>
            <a:off x="838200" y="151145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nl-BE" dirty="0"/>
              <a:t>Ptolemaeus I (generaal van Alexander </a:t>
            </a:r>
          </a:p>
          <a:p>
            <a:pPr marL="0" indent="0">
              <a:buNone/>
            </a:pPr>
            <a:r>
              <a:rPr lang="nl-BE" dirty="0"/>
              <a:t>en koning van Egypte) als Egyptische farao</a:t>
            </a:r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dirty="0"/>
              <a:t>			</a:t>
            </a:r>
          </a:p>
          <a:p>
            <a:pPr marL="0" indent="0">
              <a:buNone/>
            </a:pPr>
            <a:r>
              <a:rPr lang="nl-BE" dirty="0"/>
              <a:t>				</a:t>
            </a:r>
          </a:p>
          <a:p>
            <a:pPr marL="0" indent="0">
              <a:buNone/>
            </a:pPr>
            <a:r>
              <a:rPr lang="nl-BE" dirty="0"/>
              <a:t>				</a:t>
            </a:r>
          </a:p>
          <a:p>
            <a:pPr marL="0" indent="0">
              <a:buNone/>
            </a:pPr>
            <a:r>
              <a:rPr lang="nl-BE" dirty="0"/>
              <a:t>					</a:t>
            </a:r>
            <a:r>
              <a:rPr lang="nl-BE" dirty="0" err="1"/>
              <a:t>Serapis</a:t>
            </a:r>
            <a:r>
              <a:rPr lang="nl-BE" dirty="0"/>
              <a:t>, een Grieks-Egyptische god</a:t>
            </a:r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0" b="98460" l="0" r="9887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52760" y="769675"/>
            <a:ext cx="2567616" cy="2917453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536" y="3687128"/>
            <a:ext cx="48768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750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dirty="0" smtClean="0"/>
              <a:t>Moderne munten</a:t>
            </a:r>
            <a:endParaRPr lang="nl-BE" dirty="0"/>
          </a:p>
        </p:txBody>
      </p:sp>
      <p:sp>
        <p:nvSpPr>
          <p:cNvPr id="9" name="Tekstvak 8"/>
          <p:cNvSpPr txBox="1"/>
          <p:nvPr/>
        </p:nvSpPr>
        <p:spPr>
          <a:xfrm>
            <a:off x="6748272" y="5323763"/>
            <a:ext cx="1152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 </a:t>
            </a: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55" b="100000" l="1455" r="99636">
                        <a14:foregroundMark x1="38182" y1="12545" x2="38182" y2="12545"/>
                        <a14:foregroundMark x1="36182" y1="6727" x2="36182" y2="6727"/>
                        <a14:foregroundMark x1="66545" y1="6364" x2="66545" y2="6364"/>
                        <a14:foregroundMark x1="71818" y1="7273" x2="71818" y2="7273"/>
                        <a14:foregroundMark x1="74545" y1="10182" x2="74545" y2="10182"/>
                        <a14:foregroundMark x1="82182" y1="15818" x2="82182" y2="15818"/>
                        <a14:foregroundMark x1="23091" y1="20545" x2="23091" y2="20545"/>
                        <a14:foregroundMark x1="19636" y1="14909" x2="19636" y2="14909"/>
                        <a14:foregroundMark x1="27818" y1="9636" x2="27818" y2="9636"/>
                        <a14:foregroundMark x1="31091" y1="8182" x2="31091" y2="8182"/>
                        <a14:foregroundMark x1="43455" y1="4364" x2="43455" y2="43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5437" y="2584637"/>
            <a:ext cx="2326480" cy="2326480"/>
          </a:xfrm>
          <a:prstGeom prst="rect">
            <a:avLst/>
          </a:prstGeom>
        </p:spPr>
      </p:pic>
      <p:sp>
        <p:nvSpPr>
          <p:cNvPr id="19" name="Tekstvak 18"/>
          <p:cNvSpPr txBox="1"/>
          <p:nvPr/>
        </p:nvSpPr>
        <p:spPr>
          <a:xfrm>
            <a:off x="8998085" y="3346784"/>
            <a:ext cx="2269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Achterkant: Speciale gebeurtenis </a:t>
            </a:r>
            <a:r>
              <a:rPr lang="nl-BE" dirty="0"/>
              <a:t>(vb. Olympische spelen)</a:t>
            </a: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4" b="99455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5887" y="2516333"/>
            <a:ext cx="2307235" cy="2307235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3048000" y="306978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BE" dirty="0"/>
              <a:t>Voorkant:</a:t>
            </a:r>
          </a:p>
          <a:p>
            <a:r>
              <a:rPr lang="nl-BE" dirty="0"/>
              <a:t> waarde munt (2 euro)</a:t>
            </a:r>
          </a:p>
          <a:p>
            <a:r>
              <a:rPr lang="nl-BE" dirty="0"/>
              <a:t>+</a:t>
            </a:r>
          </a:p>
          <a:p>
            <a:r>
              <a:rPr lang="nl-BE" dirty="0"/>
              <a:t> herkomst (kaart van Europa)</a:t>
            </a: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018" b="96930" l="3448" r="95259">
                        <a14:foregroundMark x1="83190" y1="66228" x2="83190" y2="66228"/>
                        <a14:foregroundMark x1="75000" y1="75877" x2="75000" y2="75877"/>
                        <a14:foregroundMark x1="61638" y1="84649" x2="61638" y2="84649"/>
                        <a14:foregroundMark x1="44828" y1="92982" x2="44828" y2="92982"/>
                      </a14:backgroundRemoval>
                    </a14:imgEffect>
                  </a14:imgLayer>
                </a14:imgProps>
              </a:ext>
            </a:extLst>
          </a:blip>
          <a:srcRect t="3430" r="2779"/>
          <a:stretch/>
        </p:blipFill>
        <p:spPr>
          <a:xfrm>
            <a:off x="7394642" y="4229852"/>
            <a:ext cx="2544458" cy="248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321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"/>
          <p:cNvSpPr txBox="1">
            <a:spLocks noGrp="1"/>
          </p:cNvSpPr>
          <p:nvPr>
            <p:ph type="title"/>
          </p:nvPr>
        </p:nvSpPr>
        <p:spPr>
          <a:xfrm>
            <a:off x="1024128" y="253401"/>
            <a:ext cx="9720072" cy="1131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Twentieth Century"/>
              <a:buNone/>
            </a:pPr>
            <a:r>
              <a:rPr lang="nl-BE" sz="4000" dirty="0">
                <a:solidFill>
                  <a:schemeClr val="tx2"/>
                </a:solidFill>
              </a:rPr>
              <a:t>HERHALING: HET OUDGRIEKSE WERKWOORD </a:t>
            </a:r>
            <a:endParaRPr sz="4000" dirty="0">
              <a:solidFill>
                <a:schemeClr val="tx2"/>
              </a:solidFill>
            </a:endParaRPr>
          </a:p>
        </p:txBody>
      </p:sp>
      <p:sp>
        <p:nvSpPr>
          <p:cNvPr id="117" name="Google Shape;117;p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9144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 dirty="0"/>
          </a:p>
          <a:p>
            <a:pPr marL="9144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 dirty="0"/>
          </a:p>
          <a:p>
            <a:pPr marL="9144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 dirty="0"/>
          </a:p>
        </p:txBody>
      </p:sp>
      <p:sp>
        <p:nvSpPr>
          <p:cNvPr id="119" name="Google Shape;119;p2"/>
          <p:cNvSpPr txBox="1"/>
          <p:nvPr/>
        </p:nvSpPr>
        <p:spPr>
          <a:xfrm>
            <a:off x="5832446" y="1605877"/>
            <a:ext cx="1407695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0" i="0" u="none" strike="noStrike" cap="none" dirty="0" err="1">
                <a:solidFill>
                  <a:schemeClr val="tx2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τρεχει</a:t>
            </a:r>
            <a:endParaRPr sz="1800" dirty="0">
              <a:solidFill>
                <a:schemeClr val="tx2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dirty="0">
                <a:solidFill>
                  <a:schemeClr val="tx2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endParaRPr dirty="0">
              <a:solidFill>
                <a:schemeClr val="tx2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dirty="0" err="1">
                <a:solidFill>
                  <a:schemeClr val="tx2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τρεχουσιν</a:t>
            </a:r>
            <a:endParaRPr sz="1800" dirty="0">
              <a:solidFill>
                <a:schemeClr val="tx2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tx2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dirty="0">
                <a:solidFill>
                  <a:schemeClr val="tx2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βα</a:t>
            </a:r>
            <a:r>
              <a:rPr lang="nl-BE" sz="1800" dirty="0" err="1">
                <a:solidFill>
                  <a:schemeClr val="tx2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λλει</a:t>
            </a:r>
            <a:endParaRPr sz="1800" dirty="0">
              <a:solidFill>
                <a:schemeClr val="tx2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tx2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lvl="0"/>
            <a:r>
              <a:rPr lang="el-GR" dirty="0">
                <a:solidFill>
                  <a:schemeClr val="tx2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πανκρατει</a:t>
            </a:r>
            <a:endParaRPr lang="nl-BE" sz="1800" dirty="0">
              <a:solidFill>
                <a:schemeClr val="tx2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-BE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120" name="Google Shape;120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68573" y="4205896"/>
            <a:ext cx="3747258" cy="244130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"/>
          <p:cNvSpPr txBox="1"/>
          <p:nvPr/>
        </p:nvSpPr>
        <p:spPr>
          <a:xfrm>
            <a:off x="2788856" y="1631561"/>
            <a:ext cx="1800902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nl-BE" dirty="0">
                <a:solidFill>
                  <a:schemeClr val="tx2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Ismail </a:t>
            </a:r>
            <a:r>
              <a:rPr lang="nl-BE" dirty="0" err="1">
                <a:solidFill>
                  <a:schemeClr val="tx2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Abdoul</a:t>
            </a:r>
            <a:endParaRPr dirty="0">
              <a:solidFill>
                <a:schemeClr val="tx2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tx2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lvl="0"/>
            <a:r>
              <a:rPr lang="nl-BE" sz="1800" dirty="0" err="1">
                <a:solidFill>
                  <a:schemeClr val="tx2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Romulu</a:t>
            </a:r>
            <a:r>
              <a:rPr lang="nl-BE" sz="1800" dirty="0">
                <a:solidFill>
                  <a:schemeClr val="tx2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nl-BE" sz="1800" dirty="0" err="1">
                <a:solidFill>
                  <a:schemeClr val="tx2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Lukaku</a:t>
            </a:r>
            <a:endParaRPr sz="1800" dirty="0">
              <a:solidFill>
                <a:schemeClr val="tx2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tx2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dirty="0" err="1">
                <a:solidFill>
                  <a:schemeClr val="tx2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Nafi</a:t>
            </a:r>
            <a:r>
              <a:rPr lang="nl-BE" sz="1800" dirty="0">
                <a:solidFill>
                  <a:schemeClr val="tx2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nl-BE" sz="1800" dirty="0" err="1">
                <a:solidFill>
                  <a:schemeClr val="tx2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Thiam</a:t>
            </a:r>
            <a:endParaRPr dirty="0">
              <a:solidFill>
                <a:schemeClr val="tx2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tx2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dirty="0">
                <a:solidFill>
                  <a:schemeClr val="tx2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De broers </a:t>
            </a:r>
            <a:r>
              <a:rPr lang="nl-BE" sz="1800" dirty="0" err="1">
                <a:solidFill>
                  <a:schemeClr val="tx2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Borlée</a:t>
            </a:r>
            <a:endParaRPr dirty="0">
              <a:solidFill>
                <a:schemeClr val="tx2"/>
              </a:solidFill>
            </a:endParaRPr>
          </a:p>
        </p:txBody>
      </p:sp>
      <p:cxnSp>
        <p:nvCxnSpPr>
          <p:cNvPr id="123" name="Google Shape;123;p2"/>
          <p:cNvCxnSpPr/>
          <p:nvPr/>
        </p:nvCxnSpPr>
        <p:spPr>
          <a:xfrm flipV="1">
            <a:off x="4489704" y="1878125"/>
            <a:ext cx="1285621" cy="527971"/>
          </a:xfrm>
          <a:prstGeom prst="straightConnector1">
            <a:avLst/>
          </a:prstGeom>
          <a:noFill/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4" name="Google Shape;124;p2"/>
          <p:cNvCxnSpPr/>
          <p:nvPr/>
        </p:nvCxnSpPr>
        <p:spPr>
          <a:xfrm>
            <a:off x="4251960" y="1965960"/>
            <a:ext cx="1580485" cy="1483934"/>
          </a:xfrm>
          <a:prstGeom prst="straightConnector1">
            <a:avLst/>
          </a:prstGeom>
          <a:noFill/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5" name="Google Shape;125;p2"/>
          <p:cNvCxnSpPr/>
          <p:nvPr/>
        </p:nvCxnSpPr>
        <p:spPr>
          <a:xfrm flipV="1">
            <a:off x="3964550" y="2421836"/>
            <a:ext cx="1867895" cy="985479"/>
          </a:xfrm>
          <a:prstGeom prst="straightConnector1">
            <a:avLst/>
          </a:prstGeom>
          <a:noFill/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6" name="Google Shape;126;p2"/>
          <p:cNvCxnSpPr>
            <a:endCxn id="119" idx="1"/>
          </p:cNvCxnSpPr>
          <p:nvPr/>
        </p:nvCxnSpPr>
        <p:spPr>
          <a:xfrm flipV="1">
            <a:off x="4091233" y="2760019"/>
            <a:ext cx="1741213" cy="154556"/>
          </a:xfrm>
          <a:prstGeom prst="straightConnector1">
            <a:avLst/>
          </a:prstGeom>
          <a:noFill/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27" name="Google Shape;127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76173" y="1129555"/>
            <a:ext cx="3963575" cy="2232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5"/>
          <a:srcRect l="38539" r="23507"/>
          <a:stretch/>
        </p:blipFill>
        <p:spPr>
          <a:xfrm>
            <a:off x="430634" y="1769431"/>
            <a:ext cx="2176179" cy="3820314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4501" y="3813809"/>
            <a:ext cx="3455247" cy="24193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Antieke munten</a:t>
            </a:r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7600" y1="47345" x2="27600" y2="47345"/>
                        <a14:foregroundMark x1="41000" y1="20796" x2="41000" y2="20796"/>
                        <a14:foregroundMark x1="38200" y1="14602" x2="38200" y2="14602"/>
                        <a14:foregroundMark x1="36200" y1="8850" x2="36200" y2="8850"/>
                        <a14:foregroundMark x1="34800" y1="6195" x2="34800" y2="6195"/>
                        <a14:foregroundMark x1="44000" y1="27876" x2="44000" y2="27876"/>
                        <a14:foregroundMark x1="46000" y1="34956" x2="46000" y2="34956"/>
                        <a14:foregroundMark x1="46800" y1="42035" x2="46800" y2="42035"/>
                        <a14:foregroundMark x1="40600" y1="15487" x2="40600" y2="15487"/>
                        <a14:foregroundMark x1="38800" y1="11062" x2="38800" y2="11062"/>
                        <a14:foregroundMark x1="42800" y1="21239" x2="42800" y2="21239"/>
                        <a14:foregroundMark x1="15600" y1="6195" x2="15600" y2="6195"/>
                        <a14:foregroundMark x1="8800" y1="18584" x2="8800" y2="18584"/>
                        <a14:foregroundMark x1="10800" y1="10177" x2="10800" y2="10177"/>
                        <a14:foregroundMark x1="12400" y1="8407" x2="12400" y2="8407"/>
                        <a14:foregroundMark x1="27200" y1="6637" x2="27200" y2="6637"/>
                        <a14:foregroundMark x1="26200" y1="4867" x2="26200" y2="4867"/>
                        <a14:foregroundMark x1="70000" y1="33628" x2="70000" y2="33628"/>
                        <a14:foregroundMark x1="60600" y1="23009" x2="60600" y2="23009"/>
                        <a14:foregroundMark x1="59600" y1="23009" x2="59600" y2="23009"/>
                        <a14:foregroundMark x1="58200" y1="26549" x2="58200" y2="26549"/>
                        <a14:foregroundMark x1="55200" y1="40265" x2="55200" y2="40265"/>
                        <a14:foregroundMark x1="55000" y1="59292" x2="55000" y2="59292"/>
                        <a14:foregroundMark x1="64000" y1="13717" x2="64000" y2="13717"/>
                        <a14:foregroundMark x1="68400" y1="7522" x2="68400" y2="7522"/>
                        <a14:foregroundMark x1="54600" y1="43805" x2="54600" y2="43805"/>
                        <a14:foregroundMark x1="75200" y1="5752" x2="75200" y2="5752"/>
                        <a14:foregroundMark x1="76800" y1="3982" x2="76800" y2="3982"/>
                        <a14:foregroundMark x1="83000" y1="5310" x2="83000" y2="5310"/>
                        <a14:foregroundMark x1="93000" y1="15929" x2="93000" y2="15929"/>
                        <a14:foregroundMark x1="96000" y1="24336" x2="96000" y2="24336"/>
                        <a14:foregroundMark x1="95400" y1="20354" x2="95400" y2="20354"/>
                        <a14:foregroundMark x1="89800" y1="10619" x2="89800" y2="10619"/>
                        <a14:backgroundMark x1="7200" y1="8850" x2="7200" y2="8850"/>
                        <a14:backgroundMark x1="14200" y1="1770" x2="14200" y2="1770"/>
                        <a14:backgroundMark x1="31400" y1="1770" x2="31400" y2="1770"/>
                        <a14:backgroundMark x1="28600" y1="2212" x2="28600" y2="2212"/>
                        <a14:backgroundMark x1="17600" y1="1327" x2="17600" y2="1327"/>
                        <a14:backgroundMark x1="20600" y1="2212" x2="20600" y2="2212"/>
                        <a14:backgroundMark x1="24400" y1="1770" x2="24400" y2="1770"/>
                        <a14:backgroundMark x1="97200" y1="5752" x2="97200" y2="5752"/>
                        <a14:backgroundMark x1="89000" y1="4425" x2="89000" y2="4425"/>
                        <a14:backgroundMark x1="70400" y1="2655" x2="70400" y2="2655"/>
                        <a14:backgroundMark x1="79400" y1="1770" x2="79400" y2="1770"/>
                        <a14:backgroundMark x1="93400" y1="5310" x2="93400" y2="5310"/>
                        <a14:backgroundMark x1="73400" y1="1327" x2="73400" y2="1327"/>
                        <a14:backgroundMark x1="99200" y1="26991" x2="99200" y2="26991"/>
                        <a14:backgroundMark x1="99000" y1="29204" x2="99000" y2="292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1350" y="3374091"/>
            <a:ext cx="4086476" cy="1847087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838200" y="1605112"/>
            <a:ext cx="6784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Voorkant: koning of koningin (soms met naam) </a:t>
            </a:r>
          </a:p>
          <a:p>
            <a:r>
              <a:rPr lang="nl-BE" dirty="0"/>
              <a:t>Achterkant: symbool naar keuze (met naam koning/koningin of uitleg)</a:t>
            </a: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44" b="97468" l="0" r="100000">
                        <a14:foregroundMark x1="13800" y1="40084" x2="13800" y2="40084"/>
                        <a14:foregroundMark x1="23400" y1="34599" x2="23400" y2="34599"/>
                        <a14:foregroundMark x1="31000" y1="56118" x2="31000" y2="56118"/>
                        <a14:foregroundMark x1="26400" y1="65823" x2="25200" y2="66245"/>
                        <a14:foregroundMark x1="23200" y1="21519" x2="23200" y2="21519"/>
                        <a14:foregroundMark x1="20000" y1="5485" x2="20000" y2="5485"/>
                        <a14:foregroundMark x1="29400" y1="5063" x2="29400" y2="5063"/>
                        <a14:foregroundMark x1="32800" y1="5063" x2="32800" y2="5063"/>
                        <a14:foregroundMark x1="15800" y1="5485" x2="15800" y2="5485"/>
                        <a14:foregroundMark x1="24800" y1="94515" x2="24800" y2="94515"/>
                        <a14:foregroundMark x1="23600" y1="5485" x2="23600" y2="5485"/>
                        <a14:foregroundMark x1="26200" y1="3797" x2="26200" y2="3797"/>
                        <a14:backgroundMark x1="19600" y1="3376" x2="19600" y2="33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3271506"/>
            <a:ext cx="4329656" cy="2052257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1201660" y="5506071"/>
            <a:ext cx="3602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Cleopatra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3320768" y="5413738"/>
            <a:ext cx="18470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Hoorn, teken van voorspoed en overvloed 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2298940" y="2812199"/>
            <a:ext cx="4248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Egyptische munt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7623048" y="2910596"/>
            <a:ext cx="3730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/>
              <a:t>Bactrische</a:t>
            </a:r>
            <a:r>
              <a:rPr lang="nl-BE" dirty="0"/>
              <a:t> munt (nu: </a:t>
            </a:r>
            <a:r>
              <a:rPr lang="nl-BE" dirty="0" err="1"/>
              <a:t>pakistan</a:t>
            </a:r>
            <a:r>
              <a:rPr lang="nl-BE" dirty="0"/>
              <a:t>)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6748272" y="5323763"/>
            <a:ext cx="1152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 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6748272" y="5413738"/>
            <a:ext cx="1307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Voorkant: </a:t>
            </a:r>
          </a:p>
          <a:p>
            <a:r>
              <a:rPr lang="nl-BE" dirty="0"/>
              <a:t>Tekst in het Grieks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8988552" y="5413738"/>
            <a:ext cx="17007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Achterkant: </a:t>
            </a:r>
          </a:p>
          <a:p>
            <a:r>
              <a:rPr lang="nl-BE" dirty="0"/>
              <a:t>Zelfde tekst in het </a:t>
            </a:r>
            <a:r>
              <a:rPr lang="nl-BE" dirty="0" err="1"/>
              <a:t>Bactrisch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8820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dirty="0" smtClean="0">
                <a:solidFill>
                  <a:schemeClr val="tx2"/>
                </a:solidFill>
              </a:rPr>
              <a:t>Maak je eigen munt</a:t>
            </a:r>
            <a:endParaRPr lang="nl-BE" dirty="0">
              <a:solidFill>
                <a:schemeClr val="tx2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5343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dirty="0" smtClean="0">
                <a:solidFill>
                  <a:schemeClr val="tx2"/>
                </a:solidFill>
              </a:rPr>
              <a:t>Voorkant</a:t>
            </a:r>
            <a:r>
              <a:rPr lang="nl-BE" dirty="0">
                <a:solidFill>
                  <a:schemeClr val="tx2"/>
                </a:solidFill>
              </a:rPr>
              <a:t>:</a:t>
            </a:r>
          </a:p>
          <a:p>
            <a:pPr marL="0" indent="0">
              <a:buNone/>
            </a:pPr>
            <a:r>
              <a:rPr lang="el-GR" dirty="0">
                <a:solidFill>
                  <a:srgbClr val="C00000"/>
                </a:solidFill>
              </a:rPr>
              <a:t>ὁ</a:t>
            </a:r>
            <a:r>
              <a:rPr lang="nl-BE" dirty="0">
                <a:solidFill>
                  <a:schemeClr val="tx2"/>
                </a:solidFill>
              </a:rPr>
              <a:t> </a:t>
            </a:r>
            <a:r>
              <a:rPr lang="el-GR" dirty="0">
                <a:solidFill>
                  <a:schemeClr val="tx2"/>
                </a:solidFill>
              </a:rPr>
              <a:t>βασιλευς</a:t>
            </a:r>
            <a:r>
              <a:rPr lang="nl-BE" dirty="0">
                <a:solidFill>
                  <a:schemeClr val="tx2"/>
                </a:solidFill>
              </a:rPr>
              <a:t> (koning) of </a:t>
            </a:r>
            <a:r>
              <a:rPr lang="el-GR" dirty="0">
                <a:solidFill>
                  <a:srgbClr val="C00000"/>
                </a:solidFill>
              </a:rPr>
              <a:t>ἡ</a:t>
            </a:r>
            <a:r>
              <a:rPr lang="el-GR" dirty="0">
                <a:solidFill>
                  <a:schemeClr val="tx2"/>
                </a:solidFill>
              </a:rPr>
              <a:t> βασιλισσα</a:t>
            </a:r>
            <a:r>
              <a:rPr lang="nl-BE" dirty="0">
                <a:solidFill>
                  <a:schemeClr val="tx2"/>
                </a:solidFill>
              </a:rPr>
              <a:t> (koningin) + naam </a:t>
            </a:r>
          </a:p>
          <a:p>
            <a:pPr marL="0" indent="0">
              <a:buNone/>
            </a:pPr>
            <a:r>
              <a:rPr lang="nl-BE" dirty="0" smtClean="0">
                <a:solidFill>
                  <a:schemeClr val="tx2"/>
                </a:solidFill>
              </a:rPr>
              <a:t>Tekening </a:t>
            </a:r>
            <a:r>
              <a:rPr lang="nl-BE" dirty="0">
                <a:solidFill>
                  <a:schemeClr val="tx2"/>
                </a:solidFill>
              </a:rPr>
              <a:t>van jezelf </a:t>
            </a:r>
          </a:p>
          <a:p>
            <a:pPr marL="0" indent="0">
              <a:buNone/>
            </a:pPr>
            <a:endParaRPr lang="nl-BE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nl-BE" dirty="0">
                <a:solidFill>
                  <a:schemeClr val="tx2"/>
                </a:solidFill>
              </a:rPr>
              <a:t>Achterkant: </a:t>
            </a:r>
          </a:p>
          <a:p>
            <a:pPr marL="0" indent="0">
              <a:buNone/>
            </a:pPr>
            <a:r>
              <a:rPr lang="nl-BE" dirty="0">
                <a:solidFill>
                  <a:schemeClr val="tx2"/>
                </a:solidFill>
              </a:rPr>
              <a:t>Symbool en tekst naar keuze (bv.: lievelingsdier/sport, een gebouw, …)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781340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dirty="0">
                <a:solidFill>
                  <a:schemeClr val="tx2"/>
                </a:solidFill>
              </a:rPr>
              <a:t>Wie is Alexander de Grote?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0727" y="2669718"/>
            <a:ext cx="4366340" cy="2456066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901" y="2727636"/>
            <a:ext cx="3614613" cy="234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402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>
                <a:solidFill>
                  <a:schemeClr val="tx2"/>
                </a:solidFill>
              </a:rPr>
              <a:t>Ἀλεξανδρος</a:t>
            </a:r>
            <a:r>
              <a:rPr lang="nl-BE" dirty="0">
                <a:solidFill>
                  <a:schemeClr val="tx2"/>
                </a:solidFill>
              </a:rPr>
              <a:t>: koning van Macedonië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dirty="0">
                <a:solidFill>
                  <a:schemeClr val="tx2"/>
                </a:solidFill>
              </a:rPr>
              <a:t>- Geboren in Macedonië</a:t>
            </a:r>
          </a:p>
          <a:p>
            <a:pPr marL="0" indent="0">
              <a:buNone/>
            </a:pPr>
            <a:r>
              <a:rPr lang="nl-BE" dirty="0">
                <a:solidFill>
                  <a:schemeClr val="tx2"/>
                </a:solidFill>
              </a:rPr>
              <a:t>- Werd koning op 18 jaar!</a:t>
            </a:r>
          </a:p>
          <a:p>
            <a:pPr marL="0" indent="0">
              <a:buNone/>
            </a:pPr>
            <a:r>
              <a:rPr lang="nl-BE" dirty="0">
                <a:solidFill>
                  <a:schemeClr val="tx2"/>
                </a:solidFill>
              </a:rPr>
              <a:t>- 1 droom: de wereld veroveren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6315" y="1824042"/>
            <a:ext cx="4767485" cy="4352921"/>
          </a:xfrm>
          <a:prstGeom prst="rect">
            <a:avLst/>
          </a:prstGeom>
        </p:spPr>
      </p:pic>
      <p:sp>
        <p:nvSpPr>
          <p:cNvPr id="8" name="Ring 7"/>
          <p:cNvSpPr/>
          <p:nvPr/>
        </p:nvSpPr>
        <p:spPr>
          <a:xfrm>
            <a:off x="7104888" y="2286000"/>
            <a:ext cx="1572768" cy="420624"/>
          </a:xfrm>
          <a:prstGeom prst="donut">
            <a:avLst>
              <a:gd name="adj" fmla="val 570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cxnSp>
        <p:nvCxnSpPr>
          <p:cNvPr id="10" name="Rechte verbindingslijn met pijl 9"/>
          <p:cNvCxnSpPr/>
          <p:nvPr/>
        </p:nvCxnSpPr>
        <p:spPr>
          <a:xfrm flipV="1">
            <a:off x="5986021" y="2587753"/>
            <a:ext cx="1036571" cy="11887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4846" y="3723395"/>
            <a:ext cx="2109399" cy="299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012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dirty="0">
                <a:solidFill>
                  <a:schemeClr val="tx2"/>
                </a:solidFill>
              </a:rPr>
              <a:t>Rijk van </a:t>
            </a:r>
            <a:r>
              <a:rPr lang="el-GR" dirty="0">
                <a:solidFill>
                  <a:schemeClr val="tx2"/>
                </a:solidFill>
              </a:rPr>
              <a:t>Ἀλεξανδρος</a:t>
            </a:r>
            <a:endParaRPr lang="nl-BE" dirty="0">
              <a:solidFill>
                <a:schemeClr val="tx2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>
                <a:solidFill>
                  <a:schemeClr val="tx2"/>
                </a:solidFill>
              </a:rPr>
              <a:t>12 jaar oorlog en verovering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nl-BE" dirty="0">
                <a:solidFill>
                  <a:schemeClr val="tx2"/>
                </a:solidFill>
              </a:rPr>
              <a:t>veroverde een wereldrijk,</a:t>
            </a:r>
          </a:p>
          <a:p>
            <a:pPr marL="0" indent="0">
              <a:buNone/>
            </a:pPr>
            <a:r>
              <a:rPr lang="nl-BE" dirty="0">
                <a:solidFill>
                  <a:schemeClr val="tx2"/>
                </a:solidFill>
              </a:rPr>
              <a:t>van Griekenland tot de Indusrivier</a:t>
            </a:r>
          </a:p>
          <a:p>
            <a:r>
              <a:rPr lang="nl-BE" dirty="0">
                <a:solidFill>
                  <a:schemeClr val="tx2"/>
                </a:solidFill>
              </a:rPr>
              <a:t>Nooit een gevecht verloren!</a:t>
            </a:r>
          </a:p>
          <a:p>
            <a:r>
              <a:rPr lang="nl-BE" dirty="0">
                <a:solidFill>
                  <a:schemeClr val="tx2"/>
                </a:solidFill>
              </a:rPr>
              <a:t>Stierf uiteindelijk in Babylon </a:t>
            </a:r>
          </a:p>
          <a:p>
            <a:pPr marL="0" indent="0">
              <a:buNone/>
            </a:pPr>
            <a:r>
              <a:rPr lang="nl-BE" dirty="0">
                <a:solidFill>
                  <a:schemeClr val="tx2"/>
                </a:solidFill>
              </a:rPr>
              <a:t>op de leeftijd van 33 jaar</a:t>
            </a:r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7525" y="2556201"/>
            <a:ext cx="5450655" cy="3479360"/>
          </a:xfrm>
          <a:prstGeom prst="rect">
            <a:avLst/>
          </a:prstGeom>
          <a:solidFill>
            <a:srgbClr val="DC9522"/>
          </a:solidFill>
          <a:ln>
            <a:solidFill>
              <a:srgbClr val="DC9522"/>
            </a:solidFill>
          </a:ln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6958" y="4443777"/>
            <a:ext cx="655895" cy="21681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5429840" y="4155848"/>
            <a:ext cx="3027374" cy="57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8970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dirty="0">
                <a:solidFill>
                  <a:schemeClr val="tx2"/>
                </a:solidFill>
              </a:rPr>
              <a:t>Rijk van </a:t>
            </a:r>
            <a:r>
              <a:rPr lang="el-GR" dirty="0">
                <a:solidFill>
                  <a:schemeClr val="tx2"/>
                </a:solidFill>
              </a:rPr>
              <a:t>Ἀλεξανδρος</a:t>
            </a:r>
            <a:endParaRPr lang="nl-BE" dirty="0">
              <a:solidFill>
                <a:schemeClr val="tx2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>
                <a:solidFill>
                  <a:schemeClr val="tx2"/>
                </a:solidFill>
              </a:rPr>
              <a:t>Ruïnes van Babylon (nu gelegen in Irak)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713" y="4091233"/>
            <a:ext cx="10932573" cy="234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474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dirty="0">
                <a:solidFill>
                  <a:schemeClr val="tx2"/>
                </a:solidFill>
              </a:rPr>
              <a:t>Enkele verhalen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>
                <a:solidFill>
                  <a:schemeClr val="tx2"/>
                </a:solidFill>
              </a:rPr>
              <a:t>βουκεφαλας</a:t>
            </a:r>
            <a:r>
              <a:rPr lang="nl-BE" dirty="0">
                <a:solidFill>
                  <a:schemeClr val="tx2"/>
                </a:solidFill>
              </a:rPr>
              <a:t> (Macedonië)</a:t>
            </a:r>
          </a:p>
          <a:p>
            <a:r>
              <a:rPr lang="nl-BE" dirty="0">
                <a:solidFill>
                  <a:schemeClr val="tx2"/>
                </a:solidFill>
              </a:rPr>
              <a:t>Ontmoeting met </a:t>
            </a:r>
            <a:r>
              <a:rPr lang="el-GR" dirty="0">
                <a:solidFill>
                  <a:schemeClr val="tx2"/>
                </a:solidFill>
              </a:rPr>
              <a:t>διογενης</a:t>
            </a:r>
            <a:r>
              <a:rPr lang="nl-BE" dirty="0">
                <a:solidFill>
                  <a:schemeClr val="tx2"/>
                </a:solidFill>
              </a:rPr>
              <a:t> (Griekenland)</a:t>
            </a:r>
          </a:p>
          <a:p>
            <a:r>
              <a:rPr lang="nl-BE" dirty="0">
                <a:solidFill>
                  <a:schemeClr val="tx2"/>
                </a:solidFill>
              </a:rPr>
              <a:t>De knoop in </a:t>
            </a:r>
            <a:r>
              <a:rPr lang="nl-BE" dirty="0" err="1">
                <a:solidFill>
                  <a:schemeClr val="tx2"/>
                </a:solidFill>
              </a:rPr>
              <a:t>γορδιον</a:t>
            </a:r>
            <a:r>
              <a:rPr lang="nl-BE" dirty="0">
                <a:solidFill>
                  <a:schemeClr val="tx2"/>
                </a:solidFill>
              </a:rPr>
              <a:t> (Azië)</a:t>
            </a:r>
          </a:p>
          <a:p>
            <a:r>
              <a:rPr lang="nl-BE" dirty="0">
                <a:solidFill>
                  <a:schemeClr val="tx2"/>
                </a:solidFill>
              </a:rPr>
              <a:t>De priester van  </a:t>
            </a:r>
            <a:r>
              <a:rPr lang="el-GR" dirty="0">
                <a:solidFill>
                  <a:schemeClr val="tx2"/>
                </a:solidFill>
              </a:rPr>
              <a:t>ἀμμων</a:t>
            </a:r>
            <a:r>
              <a:rPr lang="nl-BE" dirty="0">
                <a:solidFill>
                  <a:schemeClr val="tx2"/>
                </a:solidFill>
              </a:rPr>
              <a:t> (Egypte)</a:t>
            </a:r>
          </a:p>
          <a:p>
            <a:r>
              <a:rPr lang="nl-BE" dirty="0">
                <a:solidFill>
                  <a:schemeClr val="tx2"/>
                </a:solidFill>
              </a:rPr>
              <a:t>Het paleis in </a:t>
            </a:r>
            <a:r>
              <a:rPr lang="el-GR" dirty="0">
                <a:solidFill>
                  <a:schemeClr val="tx2"/>
                </a:solidFill>
              </a:rPr>
              <a:t>περσεπολις</a:t>
            </a:r>
            <a:r>
              <a:rPr lang="nl-BE" dirty="0">
                <a:solidFill>
                  <a:schemeClr val="tx2"/>
                </a:solidFill>
              </a:rPr>
              <a:t> (</a:t>
            </a:r>
            <a:r>
              <a:rPr lang="nl-BE" dirty="0" err="1">
                <a:solidFill>
                  <a:schemeClr val="tx2"/>
                </a:solidFill>
              </a:rPr>
              <a:t>Persis</a:t>
            </a:r>
            <a:r>
              <a:rPr lang="nl-BE" dirty="0">
                <a:solidFill>
                  <a:schemeClr val="tx2"/>
                </a:solidFill>
              </a:rPr>
              <a:t>)</a:t>
            </a:r>
          </a:p>
          <a:p>
            <a:r>
              <a:rPr lang="nl-BE" dirty="0">
                <a:solidFill>
                  <a:schemeClr val="tx2"/>
                </a:solidFill>
              </a:rPr>
              <a:t>De ruzie met </a:t>
            </a:r>
            <a:r>
              <a:rPr lang="el-GR" dirty="0">
                <a:solidFill>
                  <a:schemeClr val="tx2"/>
                </a:solidFill>
              </a:rPr>
              <a:t>κλειτος</a:t>
            </a:r>
            <a:r>
              <a:rPr lang="nl-BE" dirty="0">
                <a:solidFill>
                  <a:schemeClr val="tx2"/>
                </a:solidFill>
              </a:rPr>
              <a:t> (</a:t>
            </a:r>
            <a:r>
              <a:rPr lang="nl-BE" dirty="0" err="1">
                <a:solidFill>
                  <a:schemeClr val="tx2"/>
                </a:solidFill>
              </a:rPr>
              <a:t>Bactrië</a:t>
            </a:r>
            <a:r>
              <a:rPr lang="nl-BE" dirty="0">
                <a:solidFill>
                  <a:schemeClr val="tx2"/>
                </a:solidFill>
              </a:rPr>
              <a:t>)</a:t>
            </a:r>
          </a:p>
          <a:p>
            <a:r>
              <a:rPr lang="nl-BE" dirty="0">
                <a:solidFill>
                  <a:schemeClr val="tx2"/>
                </a:solidFill>
              </a:rPr>
              <a:t>De </a:t>
            </a:r>
            <a:r>
              <a:rPr lang="nl-BE" dirty="0" err="1">
                <a:solidFill>
                  <a:schemeClr val="tx2"/>
                </a:solidFill>
              </a:rPr>
              <a:t>γυμνοσοφιστ</a:t>
            </a:r>
            <a:r>
              <a:rPr lang="nl-BE" dirty="0">
                <a:solidFill>
                  <a:schemeClr val="tx2"/>
                </a:solidFill>
              </a:rPr>
              <a:t>αί  (India)</a:t>
            </a:r>
          </a:p>
        </p:txBody>
      </p:sp>
    </p:spTree>
    <p:extLst>
      <p:ext uri="{BB962C8B-B14F-4D97-AF65-F5344CB8AC3E}">
        <p14:creationId xmlns:p14="http://schemas.microsoft.com/office/powerpoint/2010/main" val="30844782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dirty="0" smtClean="0">
                <a:solidFill>
                  <a:schemeClr val="tx2"/>
                </a:solidFill>
              </a:rPr>
              <a:t>Verhalen </a:t>
            </a:r>
            <a:endParaRPr lang="nl-BE" dirty="0">
              <a:solidFill>
                <a:schemeClr val="tx2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>
                <a:solidFill>
                  <a:schemeClr val="tx2"/>
                </a:solidFill>
              </a:rPr>
              <a:t>βουκεφαλας </a:t>
            </a:r>
            <a:endParaRPr lang="nl-BE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71" b="94839" l="3477" r="9801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4924" y="2271363"/>
            <a:ext cx="5753100" cy="442912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5051" y="2005432"/>
            <a:ext cx="5474682" cy="3505504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82558">
            <a:off x="4967470" y="2330428"/>
            <a:ext cx="2257059" cy="42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8604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>
                <a:solidFill>
                  <a:schemeClr val="tx2"/>
                </a:solidFill>
              </a:rPr>
              <a:t>Ontmoeting met </a:t>
            </a:r>
            <a:r>
              <a:rPr lang="el-GR" dirty="0">
                <a:solidFill>
                  <a:schemeClr val="tx2"/>
                </a:solidFill>
              </a:rPr>
              <a:t>διογενης </a:t>
            </a:r>
            <a:endParaRPr lang="nl-BE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5051" y="2005432"/>
            <a:ext cx="5474682" cy="3505504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240218">
            <a:off x="6503661" y="2057488"/>
            <a:ext cx="2257059" cy="427749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5546" y="3114743"/>
            <a:ext cx="536494" cy="176799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9050" y="3114743"/>
            <a:ext cx="3964637" cy="2849583"/>
          </a:xfrm>
          <a:prstGeom prst="rect">
            <a:avLst/>
          </a:prstGeom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nl-BE" dirty="0" smtClean="0">
                <a:solidFill>
                  <a:schemeClr val="tx2"/>
                </a:solidFill>
              </a:rPr>
              <a:t>Verhalen </a:t>
            </a:r>
            <a:endParaRPr lang="nl-BE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15537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845</TotalTime>
  <Words>472</Words>
  <Application>Microsoft Office PowerPoint</Application>
  <PresentationFormat>Breedbeeld</PresentationFormat>
  <Paragraphs>127</Paragraphs>
  <Slides>21</Slides>
  <Notes>17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Gill Sans MT</vt:lpstr>
      <vt:lpstr>Symbol</vt:lpstr>
      <vt:lpstr>Twentieth Century</vt:lpstr>
      <vt:lpstr>Kantoorthema</vt:lpstr>
      <vt:lpstr>PowerPoint-presentatie</vt:lpstr>
      <vt:lpstr>HERHALING: HET OUDGRIEKSE WERKWOORD </vt:lpstr>
      <vt:lpstr>Wie is Alexander de Grote?</vt:lpstr>
      <vt:lpstr>Ἀλεξανδρος: koning van Macedonië</vt:lpstr>
      <vt:lpstr>Rijk van Ἀλεξανδρος</vt:lpstr>
      <vt:lpstr>Rijk van Ἀλεξανδρος</vt:lpstr>
      <vt:lpstr>Enkele verhalen </vt:lpstr>
      <vt:lpstr>Verhalen </vt:lpstr>
      <vt:lpstr>Verhalen </vt:lpstr>
      <vt:lpstr>Verhalen </vt:lpstr>
      <vt:lpstr>Verhalen </vt:lpstr>
      <vt:lpstr>Verhalen </vt:lpstr>
      <vt:lpstr>Verhalen </vt:lpstr>
      <vt:lpstr>Verhalen </vt:lpstr>
      <vt:lpstr>Het Griekse lidwoord</vt:lpstr>
      <vt:lpstr>Alexander: nalatenschap</vt:lpstr>
      <vt:lpstr>De diadochen (“opvolgers”)</vt:lpstr>
      <vt:lpstr>De diadochen</vt:lpstr>
      <vt:lpstr>Moderne munten</vt:lpstr>
      <vt:lpstr>Antieke munten</vt:lpstr>
      <vt:lpstr>Maak je eigen munt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OUDE GRIEKEN - JONGE HELDEN</dc:title>
  <dc:creator>Els Van de Velde</dc:creator>
  <cp:lastModifiedBy>Evelien Bracke</cp:lastModifiedBy>
  <cp:revision>105</cp:revision>
  <dcterms:created xsi:type="dcterms:W3CDTF">2020-03-15T15:23:31Z</dcterms:created>
  <dcterms:modified xsi:type="dcterms:W3CDTF">2021-01-12T18:36:53Z</dcterms:modified>
</cp:coreProperties>
</file>