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notesMasterIdLst>
    <p:notesMasterId r:id="rId29"/>
  </p:notesMasterIdLst>
  <p:sldIdLst>
    <p:sldId id="296" r:id="rId2"/>
    <p:sldId id="298" r:id="rId3"/>
    <p:sldId id="299" r:id="rId4"/>
    <p:sldId id="262" r:id="rId5"/>
    <p:sldId id="305" r:id="rId6"/>
    <p:sldId id="304" r:id="rId7"/>
    <p:sldId id="303" r:id="rId8"/>
    <p:sldId id="297" r:id="rId9"/>
    <p:sldId id="302" r:id="rId10"/>
    <p:sldId id="301" r:id="rId11"/>
    <p:sldId id="307" r:id="rId12"/>
    <p:sldId id="270" r:id="rId13"/>
    <p:sldId id="312" r:id="rId14"/>
    <p:sldId id="321" r:id="rId15"/>
    <p:sldId id="313" r:id="rId16"/>
    <p:sldId id="315" r:id="rId17"/>
    <p:sldId id="272" r:id="rId18"/>
    <p:sldId id="320" r:id="rId19"/>
    <p:sldId id="317" r:id="rId20"/>
    <p:sldId id="319" r:id="rId21"/>
    <p:sldId id="325" r:id="rId22"/>
    <p:sldId id="326" r:id="rId23"/>
    <p:sldId id="327" r:id="rId24"/>
    <p:sldId id="322" r:id="rId25"/>
    <p:sldId id="279" r:id="rId26"/>
    <p:sldId id="294" r:id="rId27"/>
    <p:sldId id="311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er" initials="S" lastIdx="2" clrIdx="0">
    <p:extLst>
      <p:ext uri="{19B8F6BF-5375-455C-9EA6-DF929625EA0E}">
        <p15:presenceInfo xmlns:p15="http://schemas.microsoft.com/office/powerpoint/2012/main" userId="San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9522"/>
    <a:srgbClr val="F4E49E"/>
    <a:srgbClr val="F3E85F"/>
    <a:srgbClr val="FAD758"/>
    <a:srgbClr val="F8CA20"/>
    <a:srgbClr val="BB8C5A"/>
    <a:srgbClr val="268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9AEFB-BB43-44D4-B69D-5482CC438DB7}" v="518" dt="2020-02-27T09:08:59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032" autoAdjust="0"/>
  </p:normalViewPr>
  <p:slideViewPr>
    <p:cSldViewPr snapToGrid="0" snapToObjects="1">
      <p:cViewPr varScale="1">
        <p:scale>
          <a:sx n="79" d="100"/>
          <a:sy n="79" d="100"/>
        </p:scale>
        <p:origin x="101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0B791-9217-4C39-9691-D7BEF410CBF8}" type="datetimeFigureOut">
              <a:rPr lang="nl-BE" smtClean="0"/>
              <a:t>12/01/2021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D1DB0-61A2-4616-8EAD-A988B3C033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7358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1DB0-61A2-4616-8EAD-A988B3C033F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6338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9198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561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1DB0-61A2-4616-8EAD-A988B3C033F8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670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7e1c7782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7e1c7782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84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e1c7782a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e1c7782a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waar ligt belgie? waar ligt jouw (thuis)land?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262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1c7782a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1c7782a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e1c7782a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e1c7782a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antwoorden en kleurtjes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1521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e1c7782a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e1c7782a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239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e1c7782a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e1c7782a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759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e1c7782a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e1c7782a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809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1DB0-61A2-4616-8EAD-A988B3C033F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544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0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32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nl-BE" smtClean="0"/>
              <a:pPr algn="r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630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5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5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0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9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2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78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1/12/2021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E567C9-CCCF-0E43-9694-49A0830B0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821" y="544028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Gill Sans MT" panose="020B0502020104020203" pitchFamily="34" charset="0"/>
              </a:rPr>
              <a:t>OUDE GRIEKEN – JONGE HELDEN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/>
            </a:r>
            <a:b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/>
            </a:r>
            <a:br>
              <a:rPr lang="en-US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/>
            </a:r>
            <a:b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4400" b="1" dirty="0">
                <a:solidFill>
                  <a:schemeClr val="tx2"/>
                </a:solidFill>
                <a:latin typeface="Gill Sans MT" panose="020B0502020104020203" pitchFamily="34" charset="0"/>
              </a:rPr>
              <a:t>LES </a:t>
            </a:r>
            <a:r>
              <a:rPr lang="en-US" sz="4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1: ATHENE</a:t>
            </a:r>
            <a:endParaRPr lang="nl-BE" sz="4000" b="1" dirty="0"/>
          </a:p>
        </p:txBody>
      </p:sp>
    </p:spTree>
    <p:extLst>
      <p:ext uri="{BB962C8B-B14F-4D97-AF65-F5344CB8AC3E}">
        <p14:creationId xmlns:p14="http://schemas.microsoft.com/office/powerpoint/2010/main" val="414045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3" b="75230" l="3854" r="35208"/>
                    </a14:imgEffect>
                  </a14:imgLayer>
                </a14:imgProps>
              </a:ext>
            </a:extLst>
          </a:blip>
          <a:srcRect r="60808" b="35343"/>
          <a:stretch/>
        </p:blipFill>
        <p:spPr>
          <a:xfrm flipH="1">
            <a:off x="-468094" y="3907747"/>
            <a:ext cx="2902822" cy="381507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5" b="89945" l="4219" r="38073"/>
                    </a14:imgEffect>
                  </a14:imgLayer>
                </a14:imgProps>
              </a:ext>
            </a:extLst>
          </a:blip>
          <a:srcRect r="57692" b="32605"/>
          <a:stretch/>
        </p:blipFill>
        <p:spPr>
          <a:xfrm>
            <a:off x="628072" y="3907747"/>
            <a:ext cx="3188839" cy="3815078"/>
          </a:xfrm>
          <a:prstGeom prst="rect">
            <a:avLst/>
          </a:prstGeom>
        </p:spPr>
      </p:pic>
      <p:sp>
        <p:nvSpPr>
          <p:cNvPr id="17" name="Bijschrift met afgeronde rechthoek 16"/>
          <p:cNvSpPr/>
          <p:nvPr/>
        </p:nvSpPr>
        <p:spPr>
          <a:xfrm>
            <a:off x="459847" y="716097"/>
            <a:ext cx="3525287" cy="2082188"/>
          </a:xfrm>
          <a:prstGeom prst="wedgeRoundRectCallout">
            <a:avLst>
              <a:gd name="adj1" fmla="val -18958"/>
              <a:gd name="adj2" fmla="val 1039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/>
          <p:cNvSpPr txBox="1"/>
          <p:nvPr/>
        </p:nvSpPr>
        <p:spPr>
          <a:xfrm>
            <a:off x="628072" y="912780"/>
            <a:ext cx="31888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Dit is het Parthenon, </a:t>
            </a:r>
          </a:p>
          <a:p>
            <a:r>
              <a:rPr lang="nl-BE" sz="2800" dirty="0"/>
              <a:t>De belangrijkste tempel in </a:t>
            </a:r>
            <a:r>
              <a:rPr lang="nl-BE" sz="2800" dirty="0" smtClean="0"/>
              <a:t>Athene.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7690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C9C96-ED6F-4EF2-BFE2-E607D7DA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1F0BBE-F7E9-4DE4-BCF5-2AB7AE828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AutoShape 2" descr="Stadsbeeld van Athene — Stockfoto">
            <a:extLst>
              <a:ext uri="{FF2B5EF4-FFF2-40B4-BE49-F238E27FC236}">
                <a16:creationId xmlns:a16="http://schemas.microsoft.com/office/drawing/2014/main" id="{513F7B7C-D028-450B-9D22-7CF80328B6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Afbeeldingsresultaat voor ancient greek agora athens">
            <a:extLst>
              <a:ext uri="{FF2B5EF4-FFF2-40B4-BE49-F238E27FC236}">
                <a16:creationId xmlns:a16="http://schemas.microsoft.com/office/drawing/2014/main" id="{8E11AC82-090C-493A-9234-BF5D482531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Afbeeldingsresultaat voor ancient greek agora athens">
            <a:extLst>
              <a:ext uri="{FF2B5EF4-FFF2-40B4-BE49-F238E27FC236}">
                <a16:creationId xmlns:a16="http://schemas.microsoft.com/office/drawing/2014/main" id="{1D80648F-7358-460C-A089-155BE46084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r="713" b="2359"/>
          <a:stretch/>
        </p:blipFill>
        <p:spPr>
          <a:xfrm>
            <a:off x="-227619" y="0"/>
            <a:ext cx="12342438" cy="6858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258" y="3041573"/>
            <a:ext cx="3188484" cy="381642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058" y="3079916"/>
            <a:ext cx="2901948" cy="381642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41441" y="99496"/>
            <a:ext cx="2906586" cy="3237257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6807752" y="380896"/>
            <a:ext cx="3073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Welkom op de agora,</a:t>
            </a:r>
          </a:p>
          <a:p>
            <a:r>
              <a:rPr lang="nl-BE" sz="2400" dirty="0"/>
              <a:t>Het centrale </a:t>
            </a:r>
            <a:r>
              <a:rPr lang="nl-BE" sz="2400" dirty="0" smtClean="0"/>
              <a:t>marktplein</a:t>
            </a:r>
            <a:r>
              <a:rPr lang="nl-BE" sz="2400" dirty="0"/>
              <a:t>.</a:t>
            </a:r>
          </a:p>
          <a:p>
            <a:r>
              <a:rPr lang="nl-BE" sz="2400" dirty="0"/>
              <a:t>Het hart van de stad!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53" y="4796146"/>
            <a:ext cx="2239154" cy="2239154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838200" y="5216434"/>
            <a:ext cx="161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ἀγορα</a:t>
            </a:r>
            <a:endParaRPr lang="nl-BE" sz="3600" b="1" dirty="0"/>
          </a:p>
        </p:txBody>
      </p:sp>
    </p:spTree>
    <p:extLst>
      <p:ext uri="{BB962C8B-B14F-4D97-AF65-F5344CB8AC3E}">
        <p14:creationId xmlns:p14="http://schemas.microsoft.com/office/powerpoint/2010/main" val="36585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allon: rechthoek met afgeronde hoeken 3">
            <a:extLst>
              <a:ext uri="{FF2B5EF4-FFF2-40B4-BE49-F238E27FC236}">
                <a16:creationId xmlns:a16="http://schemas.microsoft.com/office/drawing/2014/main" id="{F4CCF63B-DC7C-4654-9C63-A7241B99C023}"/>
              </a:ext>
            </a:extLst>
          </p:cNvPr>
          <p:cNvSpPr/>
          <p:nvPr/>
        </p:nvSpPr>
        <p:spPr>
          <a:xfrm>
            <a:off x="2963565" y="742122"/>
            <a:ext cx="5950226" cy="2315817"/>
          </a:xfrm>
          <a:prstGeom prst="wedgeRoundRectCallout">
            <a:avLst>
              <a:gd name="adj1" fmla="val -41663"/>
              <a:gd name="adj2" fmla="val 939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huis noemen wij</a:t>
            </a:r>
          </a:p>
          <a:p>
            <a:pPr algn="ctr"/>
            <a:r>
              <a:rPr lang="el-GR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οἰκος</a:t>
            </a:r>
            <a:endParaRPr lang="nl-BE" sz="6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3" b="100000" l="9904" r="89959">
                        <a14:foregroundMark x1="68363" y1="22985" x2="68776" y2="23433"/>
                        <a14:foregroundMark x1="69464" y1="24030" x2="70014" y2="26119"/>
                        <a14:foregroundMark x1="71252" y1="28955" x2="71252" y2="28955"/>
                        <a14:foregroundMark x1="71252" y1="33433" x2="71252" y2="33433"/>
                        <a14:foregroundMark x1="71252" y1="39403" x2="71252" y2="39403"/>
                        <a14:foregroundMark x1="70977" y1="47164" x2="70977" y2="47164"/>
                        <a14:foregroundMark x1="70839" y1="54328" x2="70839" y2="54328"/>
                        <a14:foregroundMark x1="70977" y1="51343" x2="70977" y2="51343"/>
                        <a14:foregroundMark x1="71527" y1="44478" x2="71527" y2="44478"/>
                        <a14:foregroundMark x1="73453" y1="59701" x2="73453" y2="59701"/>
                        <a14:foregroundMark x1="75241" y1="54328" x2="75241" y2="54328"/>
                        <a14:foregroundMark x1="73728" y1="47761" x2="73728" y2="47761"/>
                        <a14:foregroundMark x1="73865" y1="43284" x2="73865" y2="43284"/>
                        <a14:foregroundMark x1="46905" y1="98209" x2="46905" y2="98209"/>
                        <a14:foregroundMark x1="70426" y1="43582" x2="70426" y2="43582"/>
                        <a14:foregroundMark x1="68638" y1="49254" x2="68638" y2="49254"/>
                        <a14:backgroundMark x1="74691" y1="48507" x2="74691" y2="48507"/>
                        <a14:backgroundMark x1="73315" y1="45821" x2="73315" y2="45821"/>
                        <a14:backgroundMark x1="75378" y1="56866" x2="75378" y2="56866"/>
                        <a14:backgroundMark x1="74966" y1="53881" x2="74966" y2="53881"/>
                        <a14:backgroundMark x1="75378" y1="50746" x2="75378" y2="507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60" y="3300549"/>
            <a:ext cx="3860100" cy="35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79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allon: rechthoek met afgeronde hoeken 3">
            <a:extLst>
              <a:ext uri="{FF2B5EF4-FFF2-40B4-BE49-F238E27FC236}">
                <a16:creationId xmlns:a16="http://schemas.microsoft.com/office/drawing/2014/main" id="{F4CCF63B-DC7C-4654-9C63-A7241B99C023}"/>
              </a:ext>
            </a:extLst>
          </p:cNvPr>
          <p:cNvSpPr/>
          <p:nvPr/>
        </p:nvSpPr>
        <p:spPr>
          <a:xfrm>
            <a:off x="2963565" y="742122"/>
            <a:ext cx="5950226" cy="2315817"/>
          </a:xfrm>
          <a:prstGeom prst="wedgeRoundRectCallout">
            <a:avLst>
              <a:gd name="adj1" fmla="val -41663"/>
              <a:gd name="adj2" fmla="val 939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</a:t>
            </a:r>
            <a:r>
              <a:rPr lang="nl-BE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toneelstuk </a:t>
            </a:r>
            <a:r>
              <a:rPr lang="nl-B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noemen wij</a:t>
            </a:r>
          </a:p>
          <a:p>
            <a:pPr algn="ctr"/>
            <a:r>
              <a:rPr lang="el-GR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δραμα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3" b="100000" l="9904" r="89959">
                        <a14:foregroundMark x1="68363" y1="22985" x2="68776" y2="23433"/>
                        <a14:foregroundMark x1="69464" y1="24030" x2="70014" y2="26119"/>
                        <a14:foregroundMark x1="71252" y1="28955" x2="71252" y2="28955"/>
                        <a14:foregroundMark x1="71252" y1="33433" x2="71252" y2="33433"/>
                        <a14:foregroundMark x1="71252" y1="39403" x2="71252" y2="39403"/>
                        <a14:foregroundMark x1="70977" y1="47164" x2="70977" y2="47164"/>
                        <a14:foregroundMark x1="70839" y1="54328" x2="70839" y2="54328"/>
                        <a14:foregroundMark x1="70977" y1="51343" x2="70977" y2="51343"/>
                        <a14:foregroundMark x1="71527" y1="44478" x2="71527" y2="44478"/>
                        <a14:foregroundMark x1="73453" y1="59701" x2="73453" y2="59701"/>
                        <a14:foregroundMark x1="75241" y1="54328" x2="75241" y2="54328"/>
                        <a14:foregroundMark x1="73728" y1="47761" x2="73728" y2="47761"/>
                        <a14:foregroundMark x1="73865" y1="43284" x2="73865" y2="43284"/>
                        <a14:foregroundMark x1="46905" y1="98209" x2="46905" y2="98209"/>
                        <a14:foregroundMark x1="70426" y1="43582" x2="70426" y2="43582"/>
                        <a14:foregroundMark x1="68638" y1="49254" x2="68638" y2="49254"/>
                        <a14:backgroundMark x1="74691" y1="48507" x2="74691" y2="48507"/>
                        <a14:backgroundMark x1="73315" y1="45821" x2="73315" y2="45821"/>
                        <a14:backgroundMark x1="75378" y1="56866" x2="75378" y2="56866"/>
                        <a14:backgroundMark x1="74966" y1="53881" x2="74966" y2="53881"/>
                        <a14:backgroundMark x1="75378" y1="50746" x2="75378" y2="507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60" y="3300549"/>
            <a:ext cx="3860100" cy="35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2213D-F61A-43D4-87A2-C58E216E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Een paar Griekse </a:t>
            </a:r>
            <a:r>
              <a:rPr lang="nl-BE" dirty="0" smtClean="0">
                <a:solidFill>
                  <a:schemeClr val="tx2"/>
                </a:solidFill>
              </a:rPr>
              <a:t>letters</a:t>
            </a:r>
            <a:endParaRPr lang="nl-BE" dirty="0">
              <a:solidFill>
                <a:schemeClr val="tx2"/>
              </a:solidFill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57D631D9-9A0C-48AD-9B4F-2A7DF3DE057C}"/>
              </a:ext>
            </a:extLst>
          </p:cNvPr>
          <p:cNvGrpSpPr/>
          <p:nvPr/>
        </p:nvGrpSpPr>
        <p:grpSpPr>
          <a:xfrm>
            <a:off x="318052" y="2438400"/>
            <a:ext cx="11741426" cy="1305338"/>
            <a:chOff x="1192696" y="2438400"/>
            <a:chExt cx="9962984" cy="1305338"/>
          </a:xfrm>
        </p:grpSpPr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EA67272C-8A0F-4284-8449-58CFE4BA6E94}"/>
                </a:ext>
              </a:extLst>
            </p:cNvPr>
            <p:cNvCxnSpPr/>
            <p:nvPr/>
          </p:nvCxnSpPr>
          <p:spPr>
            <a:xfrm>
              <a:off x="1192696" y="2438400"/>
              <a:ext cx="99629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98EBE591-DA99-409C-8273-3FEBCB145CEB}"/>
                </a:ext>
              </a:extLst>
            </p:cNvPr>
            <p:cNvCxnSpPr/>
            <p:nvPr/>
          </p:nvCxnSpPr>
          <p:spPr>
            <a:xfrm>
              <a:off x="1192696" y="2895600"/>
              <a:ext cx="99629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839EF29F-9F4E-4FB5-A522-FDBB210097B8}"/>
                </a:ext>
              </a:extLst>
            </p:cNvPr>
            <p:cNvCxnSpPr/>
            <p:nvPr/>
          </p:nvCxnSpPr>
          <p:spPr>
            <a:xfrm>
              <a:off x="1192696" y="3326295"/>
              <a:ext cx="99629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83B90A62-ED0D-457B-8DAD-144A519CE19A}"/>
                </a:ext>
              </a:extLst>
            </p:cNvPr>
            <p:cNvCxnSpPr/>
            <p:nvPr/>
          </p:nvCxnSpPr>
          <p:spPr>
            <a:xfrm>
              <a:off x="1192696" y="3743738"/>
              <a:ext cx="99629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C10B7C63-CF32-4E9B-A85E-AD852F0D4152}"/>
              </a:ext>
            </a:extLst>
          </p:cNvPr>
          <p:cNvSpPr txBox="1"/>
          <p:nvPr/>
        </p:nvSpPr>
        <p:spPr>
          <a:xfrm>
            <a:off x="318052" y="2421679"/>
            <a:ext cx="106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α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C5D4F02-10A4-4D8F-BA5D-BAB1DD310868}"/>
              </a:ext>
            </a:extLst>
          </p:cNvPr>
          <p:cNvSpPr txBox="1"/>
          <p:nvPr/>
        </p:nvSpPr>
        <p:spPr>
          <a:xfrm>
            <a:off x="1261118" y="2437390"/>
            <a:ext cx="106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β</a:t>
            </a:r>
            <a:endParaRPr lang="nl-BE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6354A68-3951-4F09-BA35-120D34CF24D9}"/>
              </a:ext>
            </a:extLst>
          </p:cNvPr>
          <p:cNvSpPr txBox="1"/>
          <p:nvPr/>
        </p:nvSpPr>
        <p:spPr>
          <a:xfrm>
            <a:off x="2145238" y="2421679"/>
            <a:ext cx="1272619" cy="121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δ</a:t>
            </a:r>
            <a:endParaRPr lang="nl-BE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0A75E14-B6F8-40CB-862D-703D023262CF}"/>
              </a:ext>
            </a:extLst>
          </p:cNvPr>
          <p:cNvSpPr txBox="1"/>
          <p:nvPr/>
        </p:nvSpPr>
        <p:spPr>
          <a:xfrm>
            <a:off x="2950361" y="2429536"/>
            <a:ext cx="603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ε</a:t>
            </a:r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4745335-4F42-4EF1-AC62-6D530B9BA6CE}"/>
              </a:ext>
            </a:extLst>
          </p:cNvPr>
          <p:cNvSpPr txBox="1"/>
          <p:nvPr/>
        </p:nvSpPr>
        <p:spPr>
          <a:xfrm>
            <a:off x="3782426" y="2411247"/>
            <a:ext cx="791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ι</a:t>
            </a:r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E8300B4-441E-42B9-8CE3-C7AB3258AAAF}"/>
              </a:ext>
            </a:extLst>
          </p:cNvPr>
          <p:cNvSpPr txBox="1"/>
          <p:nvPr/>
        </p:nvSpPr>
        <p:spPr>
          <a:xfrm>
            <a:off x="4523477" y="2417882"/>
            <a:ext cx="1095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κ</a:t>
            </a:r>
            <a:endParaRPr lang="nl-BE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B02531C-F144-462E-BB53-050B9FE56871}"/>
              </a:ext>
            </a:extLst>
          </p:cNvPr>
          <p:cNvSpPr txBox="1"/>
          <p:nvPr/>
        </p:nvSpPr>
        <p:spPr>
          <a:xfrm>
            <a:off x="5331950" y="2437899"/>
            <a:ext cx="127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λ</a:t>
            </a:r>
            <a:endParaRPr lang="nl-BE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8384BCC-C083-46F5-BD1E-D6D00400EC98}"/>
              </a:ext>
            </a:extLst>
          </p:cNvPr>
          <p:cNvSpPr txBox="1"/>
          <p:nvPr/>
        </p:nvSpPr>
        <p:spPr>
          <a:xfrm>
            <a:off x="6216719" y="2411246"/>
            <a:ext cx="127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μ</a:t>
            </a:r>
            <a:endParaRPr lang="nl-BE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1D6641B-6069-45F6-9C04-92E3E568CB92}"/>
              </a:ext>
            </a:extLst>
          </p:cNvPr>
          <p:cNvSpPr txBox="1"/>
          <p:nvPr/>
        </p:nvSpPr>
        <p:spPr>
          <a:xfrm>
            <a:off x="8091401" y="2429536"/>
            <a:ext cx="1037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ο</a:t>
            </a:r>
            <a:endParaRPr lang="nl-BE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4E2AC59-A857-4C57-BCCB-834D2092037D}"/>
              </a:ext>
            </a:extLst>
          </p:cNvPr>
          <p:cNvSpPr txBox="1"/>
          <p:nvPr/>
        </p:nvSpPr>
        <p:spPr>
          <a:xfrm>
            <a:off x="8966309" y="2432679"/>
            <a:ext cx="1400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σς</a:t>
            </a:r>
            <a:endParaRPr lang="nl-BE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E9FEEDF-4359-4C1B-88E1-C28F4DA8B656}"/>
              </a:ext>
            </a:extLst>
          </p:cNvPr>
          <p:cNvSpPr txBox="1"/>
          <p:nvPr/>
        </p:nvSpPr>
        <p:spPr>
          <a:xfrm>
            <a:off x="10241714" y="2430544"/>
            <a:ext cx="89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τ</a:t>
            </a:r>
            <a:endParaRPr lang="nl-BE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D6D507B-7441-4A00-BD8F-0CAE226F9351}"/>
              </a:ext>
            </a:extLst>
          </p:cNvPr>
          <p:cNvSpPr txBox="1"/>
          <p:nvPr/>
        </p:nvSpPr>
        <p:spPr>
          <a:xfrm>
            <a:off x="11030234" y="2435525"/>
            <a:ext cx="902296" cy="121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υ</a:t>
            </a:r>
            <a:endParaRPr lang="nl-BE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CC4D5D0-E9D0-436F-A4BF-FA2655B89B5D}"/>
              </a:ext>
            </a:extLst>
          </p:cNvPr>
          <p:cNvSpPr txBox="1"/>
          <p:nvPr/>
        </p:nvSpPr>
        <p:spPr>
          <a:xfrm>
            <a:off x="388663" y="4229352"/>
            <a:ext cx="543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D8E0E1D-17A3-41BE-9E17-40EE7EE2922D}"/>
              </a:ext>
            </a:extLst>
          </p:cNvPr>
          <p:cNvSpPr txBox="1"/>
          <p:nvPr/>
        </p:nvSpPr>
        <p:spPr>
          <a:xfrm>
            <a:off x="1332144" y="4245233"/>
            <a:ext cx="351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BE" dirty="0"/>
              <a:t>b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1D598F6-4FC9-4C8E-8E7B-60D11EB6E210}"/>
              </a:ext>
            </a:extLst>
          </p:cNvPr>
          <p:cNvSpPr txBox="1"/>
          <p:nvPr/>
        </p:nvSpPr>
        <p:spPr>
          <a:xfrm>
            <a:off x="2162077" y="4229352"/>
            <a:ext cx="351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07E21F7-38A9-4CCB-BBC9-839DBF9A9815}"/>
              </a:ext>
            </a:extLst>
          </p:cNvPr>
          <p:cNvSpPr txBox="1"/>
          <p:nvPr/>
        </p:nvSpPr>
        <p:spPr>
          <a:xfrm>
            <a:off x="2992010" y="4245233"/>
            <a:ext cx="467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D67A37BF-4D41-495B-8AB5-B48F98849AF7}"/>
              </a:ext>
            </a:extLst>
          </p:cNvPr>
          <p:cNvSpPr txBox="1"/>
          <p:nvPr/>
        </p:nvSpPr>
        <p:spPr>
          <a:xfrm>
            <a:off x="3860884" y="4245233"/>
            <a:ext cx="467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423ACE2-CFF6-419D-A4FD-774A8C69D5D1}"/>
              </a:ext>
            </a:extLst>
          </p:cNvPr>
          <p:cNvSpPr txBox="1"/>
          <p:nvPr/>
        </p:nvSpPr>
        <p:spPr>
          <a:xfrm>
            <a:off x="7277069" y="4262867"/>
            <a:ext cx="612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160ACE3-ACC1-426B-AE68-28DC213B3FE9}"/>
              </a:ext>
            </a:extLst>
          </p:cNvPr>
          <p:cNvSpPr txBox="1"/>
          <p:nvPr/>
        </p:nvSpPr>
        <p:spPr>
          <a:xfrm>
            <a:off x="5509309" y="4225802"/>
            <a:ext cx="612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E2C7794D-5018-4226-B34D-7485C73863FD}"/>
              </a:ext>
            </a:extLst>
          </p:cNvPr>
          <p:cNvSpPr txBox="1"/>
          <p:nvPr/>
        </p:nvSpPr>
        <p:spPr>
          <a:xfrm>
            <a:off x="6361476" y="4245233"/>
            <a:ext cx="612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855F7A1B-4F57-4E22-B4E6-F5F095B1B721}"/>
              </a:ext>
            </a:extLst>
          </p:cNvPr>
          <p:cNvSpPr txBox="1"/>
          <p:nvPr/>
        </p:nvSpPr>
        <p:spPr>
          <a:xfrm>
            <a:off x="8171854" y="4262867"/>
            <a:ext cx="467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8CA37A1-117B-4BA7-8581-2B460355055D}"/>
              </a:ext>
            </a:extLst>
          </p:cNvPr>
          <p:cNvSpPr txBox="1"/>
          <p:nvPr/>
        </p:nvSpPr>
        <p:spPr>
          <a:xfrm>
            <a:off x="9254245" y="4294811"/>
            <a:ext cx="68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4E6477C-8829-4902-98F8-07C662313968}"/>
              </a:ext>
            </a:extLst>
          </p:cNvPr>
          <p:cNvSpPr txBox="1"/>
          <p:nvPr/>
        </p:nvSpPr>
        <p:spPr>
          <a:xfrm>
            <a:off x="10420772" y="4262867"/>
            <a:ext cx="373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70A82897-21DE-4909-ABEC-9896CA8979C7}"/>
              </a:ext>
            </a:extLst>
          </p:cNvPr>
          <p:cNvSpPr txBox="1"/>
          <p:nvPr/>
        </p:nvSpPr>
        <p:spPr>
          <a:xfrm>
            <a:off x="11137391" y="4225800"/>
            <a:ext cx="68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596" y="2172751"/>
            <a:ext cx="1609483" cy="19325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036" y="4125774"/>
            <a:ext cx="96325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1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63A9C968-EB09-434E-8DA0-4784E863C1CD}"/>
              </a:ext>
            </a:extLst>
          </p:cNvPr>
          <p:cNvSpPr/>
          <p:nvPr/>
        </p:nvSpPr>
        <p:spPr>
          <a:xfrm>
            <a:off x="7393875" y="1322851"/>
            <a:ext cx="3882886" cy="2315817"/>
          </a:xfrm>
          <a:prstGeom prst="wedgeRoundRectCallout">
            <a:avLst>
              <a:gd name="adj1" fmla="val -54034"/>
              <a:gd name="adj2" fmla="val 8572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ἁννα</a:t>
            </a:r>
            <a:r>
              <a:rPr lang="nl-BE" sz="7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nl-BE" sz="7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Hanna</a:t>
            </a:r>
          </a:p>
        </p:txBody>
      </p:sp>
      <p:sp>
        <p:nvSpPr>
          <p:cNvPr id="6" name="Tekstballon: rechthoek met afgeronde hoeken 5">
            <a:extLst>
              <a:ext uri="{FF2B5EF4-FFF2-40B4-BE49-F238E27FC236}">
                <a16:creationId xmlns:a16="http://schemas.microsoft.com/office/drawing/2014/main" id="{26C94781-4C64-49CE-9323-1C664837D370}"/>
              </a:ext>
            </a:extLst>
          </p:cNvPr>
          <p:cNvSpPr/>
          <p:nvPr/>
        </p:nvSpPr>
        <p:spPr>
          <a:xfrm>
            <a:off x="570981" y="1322850"/>
            <a:ext cx="3882886" cy="2315817"/>
          </a:xfrm>
          <a:prstGeom prst="wedgeRoundRectCallout">
            <a:avLst>
              <a:gd name="adj1" fmla="val 56547"/>
              <a:gd name="adj2" fmla="val 8622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ἀννα</a:t>
            </a:r>
            <a:r>
              <a:rPr lang="nl-BE" sz="7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nl-BE" sz="7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375" y="3297627"/>
            <a:ext cx="3859102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98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63A9C968-EB09-434E-8DA0-4784E863C1CD}"/>
              </a:ext>
            </a:extLst>
          </p:cNvPr>
          <p:cNvSpPr/>
          <p:nvPr/>
        </p:nvSpPr>
        <p:spPr>
          <a:xfrm>
            <a:off x="7393875" y="1322851"/>
            <a:ext cx="3882886" cy="2315817"/>
          </a:xfrm>
          <a:prstGeom prst="wedgeRoundRectCallout">
            <a:avLst>
              <a:gd name="adj1" fmla="val -54034"/>
              <a:gd name="adj2" fmla="val 8572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ἁννα</a:t>
            </a:r>
            <a:endParaRPr lang="nl-BE" sz="8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allon: rechthoek met afgeronde hoeken 5">
            <a:extLst>
              <a:ext uri="{FF2B5EF4-FFF2-40B4-BE49-F238E27FC236}">
                <a16:creationId xmlns:a16="http://schemas.microsoft.com/office/drawing/2014/main" id="{26C94781-4C64-49CE-9323-1C664837D370}"/>
              </a:ext>
            </a:extLst>
          </p:cNvPr>
          <p:cNvSpPr/>
          <p:nvPr/>
        </p:nvSpPr>
        <p:spPr>
          <a:xfrm>
            <a:off x="570981" y="1322850"/>
            <a:ext cx="3882886" cy="2315817"/>
          </a:xfrm>
          <a:prstGeom prst="wedgeRoundRectCallout">
            <a:avLst>
              <a:gd name="adj1" fmla="val 56547"/>
              <a:gd name="adj2" fmla="val 8622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ἀννα</a:t>
            </a:r>
            <a:endParaRPr lang="nl-BE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375" y="3297627"/>
            <a:ext cx="3859102" cy="356037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18" y="1322850"/>
            <a:ext cx="493819" cy="60355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380" y="1322850"/>
            <a:ext cx="554784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2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4FDA5-D50D-430E-BBC5-BEB382C96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>
                <a:solidFill>
                  <a:schemeClr val="tx2"/>
                </a:solidFill>
              </a:rPr>
              <a:t>Galgje</a:t>
            </a:r>
          </a:p>
        </p:txBody>
      </p:sp>
      <p:pic>
        <p:nvPicPr>
          <p:cNvPr id="5" name="Afbeelding 4" descr="Afbeelding met klok, tafel&#10;&#10;Automatisch gegenereerde beschrijving">
            <a:extLst>
              <a:ext uri="{FF2B5EF4-FFF2-40B4-BE49-F238E27FC236}">
                <a16:creationId xmlns:a16="http://schemas.microsoft.com/office/drawing/2014/main" id="{A44A6B8F-0F9B-41BC-9BF3-A7BDBD15B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84" y="3330879"/>
            <a:ext cx="2075208" cy="27704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A85A58-80AF-4F21-89DB-B11EE1B5A589}"/>
              </a:ext>
            </a:extLst>
          </p:cNvPr>
          <p:cNvSpPr txBox="1"/>
          <p:nvPr/>
        </p:nvSpPr>
        <p:spPr>
          <a:xfrm>
            <a:off x="584421" y="1933955"/>
            <a:ext cx="11023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schemeClr val="tx2"/>
                </a:solidFill>
              </a:rPr>
              <a:t>α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β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δ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ε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ι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κ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λ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μ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ο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σς </a:t>
            </a:r>
            <a:r>
              <a:rPr lang="nl-BE" sz="7200" dirty="0">
                <a:solidFill>
                  <a:schemeClr val="tx2"/>
                </a:solidFill>
              </a:rPr>
              <a:t> </a:t>
            </a:r>
            <a:r>
              <a:rPr lang="el-GR" sz="7200" dirty="0">
                <a:solidFill>
                  <a:schemeClr val="tx2"/>
                </a:solidFill>
              </a:rPr>
              <a:t>τ</a:t>
            </a:r>
            <a:r>
              <a:rPr lang="nl-BE" sz="7200" dirty="0">
                <a:solidFill>
                  <a:schemeClr val="tx2"/>
                </a:solidFill>
              </a:rPr>
              <a:t>  </a:t>
            </a:r>
            <a:r>
              <a:rPr lang="el-GR" sz="7200" dirty="0">
                <a:solidFill>
                  <a:schemeClr val="tx2"/>
                </a:solidFill>
              </a:rPr>
              <a:t>υ</a:t>
            </a:r>
            <a:endParaRPr lang="nl-BE" sz="7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34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3692436" y="4689565"/>
            <a:ext cx="1680753" cy="4789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3705498" y="4744384"/>
            <a:ext cx="67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ὁδος</a:t>
            </a:r>
            <a:endParaRPr lang="nl-BE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4177938" y="475309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: straat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48" y="6038501"/>
            <a:ext cx="1776186" cy="51939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5878648" y="6100744"/>
            <a:ext cx="212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Ἱππος</a:t>
            </a:r>
            <a:endParaRPr lang="nl-BE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6435996" y="6101776"/>
            <a:ext cx="370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:</a:t>
            </a:r>
            <a:r>
              <a:rPr lang="nl-BE" b="1" dirty="0"/>
              <a:t> paard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20" y="2093519"/>
            <a:ext cx="1797594" cy="525651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2687682" y="2155762"/>
            <a:ext cx="661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στοα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161394" y="2155762"/>
            <a:ext cx="203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: zuilengang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238" y="267504"/>
            <a:ext cx="1798476" cy="530398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6995238" y="348037"/>
            <a:ext cx="249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λαμπας</a:t>
            </a:r>
            <a:endParaRPr lang="nl-BE" b="1" dirty="0"/>
          </a:p>
        </p:txBody>
      </p:sp>
      <p:sp>
        <p:nvSpPr>
          <p:cNvPr id="21" name="Tekstvak 20"/>
          <p:cNvSpPr txBox="1"/>
          <p:nvPr/>
        </p:nvSpPr>
        <p:spPr>
          <a:xfrm>
            <a:off x="7716520" y="354264"/>
            <a:ext cx="226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: zonlicht</a:t>
            </a:r>
          </a:p>
        </p:txBody>
      </p:sp>
    </p:spTree>
    <p:extLst>
      <p:ext uri="{BB962C8B-B14F-4D97-AF65-F5344CB8AC3E}">
        <p14:creationId xmlns:p14="http://schemas.microsoft.com/office/powerpoint/2010/main" val="251567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2" grpId="0"/>
      <p:bldP spid="13" grpId="0"/>
      <p:bldP spid="16" grpId="0"/>
      <p:bldP spid="17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5182143" y="1950195"/>
            <a:ext cx="1871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solidFill>
                  <a:schemeClr val="tx2"/>
                </a:solidFill>
              </a:rPr>
              <a:t>περικλης</a:t>
            </a:r>
            <a:endParaRPr lang="nl-BE" sz="3600" dirty="0">
              <a:solidFill>
                <a:schemeClr val="tx2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4827424" y="2696146"/>
            <a:ext cx="321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Geboren in Athene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Belangrijkste Atheense politieker.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Bouwer van het Parthenon.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Getrouwd met </a:t>
            </a:r>
            <a:r>
              <a:rPr lang="nl-BE" dirty="0" err="1">
                <a:solidFill>
                  <a:schemeClr val="tx2"/>
                </a:solidFill>
              </a:rPr>
              <a:t>Aspasia</a:t>
            </a:r>
            <a:endParaRPr lang="nl-BE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81" y="1950195"/>
            <a:ext cx="2204405" cy="334052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4"/>
          <a:srcRect l="15798" r="14442"/>
          <a:stretch/>
        </p:blipFill>
        <p:spPr>
          <a:xfrm>
            <a:off x="194463" y="1920302"/>
            <a:ext cx="4423955" cy="35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5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831200" y="462401"/>
            <a:ext cx="11360800" cy="106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nl" dirty="0">
                <a:solidFill>
                  <a:schemeClr val="tx2"/>
                </a:solidFill>
              </a:rPr>
              <a:t>Waar leefden de Oude Grieken?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05" y="1816261"/>
            <a:ext cx="9851990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62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4938303" y="1950195"/>
            <a:ext cx="1833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solidFill>
                  <a:schemeClr val="tx2"/>
                </a:solidFill>
              </a:rPr>
              <a:t>ἀσπασια</a:t>
            </a:r>
            <a:endParaRPr lang="nl-BE" sz="3600" dirty="0">
              <a:solidFill>
                <a:schemeClr val="tx2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440" y="2025672"/>
            <a:ext cx="2204405" cy="335069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51" y="1950195"/>
            <a:ext cx="3799553" cy="3501651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4618418" y="2696146"/>
            <a:ext cx="321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Afkomstig van </a:t>
            </a:r>
            <a:r>
              <a:rPr lang="nl-BE" dirty="0" err="1">
                <a:solidFill>
                  <a:schemeClr val="tx2"/>
                </a:solidFill>
              </a:rPr>
              <a:t>Milete</a:t>
            </a:r>
            <a:endParaRPr lang="nl-BE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Kring met belangrijke Griekse schrijvers en denkers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Getrouwd met </a:t>
            </a:r>
            <a:r>
              <a:rPr lang="nl-BE" dirty="0" err="1">
                <a:solidFill>
                  <a:schemeClr val="tx2"/>
                </a:solidFill>
              </a:rPr>
              <a:t>Perikles</a:t>
            </a:r>
            <a:r>
              <a:rPr lang="nl-BE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5"/>
          <a:srcRect l="33036" t="25401" r="16964"/>
          <a:stretch/>
        </p:blipFill>
        <p:spPr>
          <a:xfrm>
            <a:off x="4844133" y="4273094"/>
            <a:ext cx="2438400" cy="22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24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allon: rechthoek met afgeronde hoeken 3">
            <a:extLst>
              <a:ext uri="{FF2B5EF4-FFF2-40B4-BE49-F238E27FC236}">
                <a16:creationId xmlns:a16="http://schemas.microsoft.com/office/drawing/2014/main" id="{F4CCF63B-DC7C-4654-9C63-A7241B99C023}"/>
              </a:ext>
            </a:extLst>
          </p:cNvPr>
          <p:cNvSpPr/>
          <p:nvPr/>
        </p:nvSpPr>
        <p:spPr>
          <a:xfrm>
            <a:off x="2963565" y="742122"/>
            <a:ext cx="5950226" cy="2315817"/>
          </a:xfrm>
          <a:prstGeom prst="wedgeRoundRectCallout">
            <a:avLst>
              <a:gd name="adj1" fmla="val -41663"/>
              <a:gd name="adj2" fmla="val 939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nl-BE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nl-B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</a:t>
            </a:r>
            <a:r>
              <a:rPr lang="nl-BE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B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noemen wij</a:t>
            </a:r>
          </a:p>
          <a:p>
            <a:pPr algn="ctr"/>
            <a:r>
              <a:rPr lang="el-GR" sz="6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l-GR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εατ</a:t>
            </a:r>
            <a:r>
              <a:rPr lang="el-GR" sz="6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l-GR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ον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49" y="3297627"/>
            <a:ext cx="4426080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60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allon: rechthoek met afgeronde hoeken 3">
            <a:extLst>
              <a:ext uri="{FF2B5EF4-FFF2-40B4-BE49-F238E27FC236}">
                <a16:creationId xmlns:a16="http://schemas.microsoft.com/office/drawing/2014/main" id="{F4CCF63B-DC7C-4654-9C63-A7241B99C023}"/>
              </a:ext>
            </a:extLst>
          </p:cNvPr>
          <p:cNvSpPr/>
          <p:nvPr/>
        </p:nvSpPr>
        <p:spPr>
          <a:xfrm>
            <a:off x="2963564" y="742122"/>
            <a:ext cx="7051293" cy="2315817"/>
          </a:xfrm>
          <a:prstGeom prst="wedgeRoundRectCallout">
            <a:avLst>
              <a:gd name="adj1" fmla="val -41663"/>
              <a:gd name="adj2" fmla="val 939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drachmè</a:t>
            </a:r>
            <a:r>
              <a:rPr lang="nl-B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naam van ons geld,  schrijven wij zo:</a:t>
            </a:r>
          </a:p>
          <a:p>
            <a:pPr algn="ctr"/>
            <a:r>
              <a:rPr lang="el-GR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δρα</a:t>
            </a:r>
            <a:r>
              <a:rPr lang="el-GR" sz="6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</a:t>
            </a:r>
            <a:r>
              <a:rPr lang="el-GR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l-GR" sz="6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49" y="3297627"/>
            <a:ext cx="4426080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91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35B54-1D6B-4D33-B4AC-C36CC1617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 smtClean="0">
                <a:solidFill>
                  <a:schemeClr val="tx2"/>
                </a:solidFill>
              </a:rPr>
              <a:t>Meer </a:t>
            </a:r>
            <a:r>
              <a:rPr lang="nl-BE" b="1" dirty="0">
                <a:solidFill>
                  <a:schemeClr val="tx2"/>
                </a:solidFill>
              </a:rPr>
              <a:t>Griekse </a:t>
            </a:r>
            <a:r>
              <a:rPr lang="nl-BE" b="1" dirty="0" smtClean="0">
                <a:solidFill>
                  <a:schemeClr val="tx2"/>
                </a:solidFill>
              </a:rPr>
              <a:t>letters</a:t>
            </a:r>
            <a:endParaRPr lang="nl-BE" b="1" dirty="0">
              <a:solidFill>
                <a:schemeClr val="tx2"/>
              </a:solidFill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04FF1CC0-BCC8-419A-8069-3FBDC41BA6A5}"/>
              </a:ext>
            </a:extLst>
          </p:cNvPr>
          <p:cNvGrpSpPr/>
          <p:nvPr/>
        </p:nvGrpSpPr>
        <p:grpSpPr>
          <a:xfrm>
            <a:off x="318052" y="2438400"/>
            <a:ext cx="11741426" cy="1305338"/>
            <a:chOff x="1192696" y="2438400"/>
            <a:chExt cx="9962984" cy="1305338"/>
          </a:xfrm>
        </p:grpSpPr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DB56A945-D7C5-4216-8BAA-65428088A56A}"/>
                </a:ext>
              </a:extLst>
            </p:cNvPr>
            <p:cNvCxnSpPr/>
            <p:nvPr/>
          </p:nvCxnSpPr>
          <p:spPr>
            <a:xfrm>
              <a:off x="1192696" y="2438400"/>
              <a:ext cx="99629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A89D4188-4D75-4D35-B959-7C76C1AA8338}"/>
                </a:ext>
              </a:extLst>
            </p:cNvPr>
            <p:cNvCxnSpPr/>
            <p:nvPr/>
          </p:nvCxnSpPr>
          <p:spPr>
            <a:xfrm>
              <a:off x="1192696" y="2895600"/>
              <a:ext cx="99629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D70A0A0A-6A3C-4F4C-B27C-5E0AC2F2BBB7}"/>
                </a:ext>
              </a:extLst>
            </p:cNvPr>
            <p:cNvCxnSpPr/>
            <p:nvPr/>
          </p:nvCxnSpPr>
          <p:spPr>
            <a:xfrm>
              <a:off x="1192696" y="3326295"/>
              <a:ext cx="99629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EF0BD4AC-30DB-4F63-873E-EF3A1D936FAF}"/>
                </a:ext>
              </a:extLst>
            </p:cNvPr>
            <p:cNvCxnSpPr/>
            <p:nvPr/>
          </p:nvCxnSpPr>
          <p:spPr>
            <a:xfrm>
              <a:off x="1192696" y="3743738"/>
              <a:ext cx="99629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B488EAA9-817C-4152-AF6D-F258846EE27B}"/>
              </a:ext>
            </a:extLst>
          </p:cNvPr>
          <p:cNvSpPr txBox="1"/>
          <p:nvPr/>
        </p:nvSpPr>
        <p:spPr>
          <a:xfrm>
            <a:off x="677186" y="3842121"/>
            <a:ext cx="556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0139483-A561-404E-B095-DE948A52269C}"/>
              </a:ext>
            </a:extLst>
          </p:cNvPr>
          <p:cNvSpPr txBox="1"/>
          <p:nvPr/>
        </p:nvSpPr>
        <p:spPr>
          <a:xfrm>
            <a:off x="1425933" y="3842121"/>
            <a:ext cx="932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44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nl-B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0656FD1-A2D7-4425-A61C-AF0890197E1E}"/>
              </a:ext>
            </a:extLst>
          </p:cNvPr>
          <p:cNvSpPr txBox="1"/>
          <p:nvPr/>
        </p:nvSpPr>
        <p:spPr>
          <a:xfrm>
            <a:off x="2358887" y="3868431"/>
            <a:ext cx="556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E804AF4-89D1-440F-9AFB-40201725D35E}"/>
              </a:ext>
            </a:extLst>
          </p:cNvPr>
          <p:cNvSpPr txBox="1"/>
          <p:nvPr/>
        </p:nvSpPr>
        <p:spPr>
          <a:xfrm>
            <a:off x="3205700" y="3868430"/>
            <a:ext cx="834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nl-B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8DC541D-5011-434F-8C9A-D2D45FADFCA0}"/>
              </a:ext>
            </a:extLst>
          </p:cNvPr>
          <p:cNvSpPr txBox="1"/>
          <p:nvPr/>
        </p:nvSpPr>
        <p:spPr>
          <a:xfrm>
            <a:off x="4077691" y="3868427"/>
            <a:ext cx="556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228FA57-BDDD-41CA-9FEF-8D95F93C67C1}"/>
              </a:ext>
            </a:extLst>
          </p:cNvPr>
          <p:cNvSpPr txBox="1"/>
          <p:nvPr/>
        </p:nvSpPr>
        <p:spPr>
          <a:xfrm>
            <a:off x="4887401" y="3868428"/>
            <a:ext cx="556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1557652-F047-423D-8524-0C3FF08D485A}"/>
              </a:ext>
            </a:extLst>
          </p:cNvPr>
          <p:cNvSpPr txBox="1"/>
          <p:nvPr/>
        </p:nvSpPr>
        <p:spPr>
          <a:xfrm>
            <a:off x="5678556" y="3842120"/>
            <a:ext cx="556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31B1C92-FE4E-4037-A1A4-59BF79BB71B5}"/>
              </a:ext>
            </a:extLst>
          </p:cNvPr>
          <p:cNvSpPr txBox="1"/>
          <p:nvPr/>
        </p:nvSpPr>
        <p:spPr>
          <a:xfrm>
            <a:off x="6587653" y="3842120"/>
            <a:ext cx="556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5C35CCF-5A5E-4CC9-8DC2-DE5B10B228B4}"/>
              </a:ext>
            </a:extLst>
          </p:cNvPr>
          <p:cNvSpPr txBox="1"/>
          <p:nvPr/>
        </p:nvSpPr>
        <p:spPr>
          <a:xfrm>
            <a:off x="7557717" y="3868428"/>
            <a:ext cx="556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BC96AC7-09D4-4F37-9BCF-F67C63D88512}"/>
              </a:ext>
            </a:extLst>
          </p:cNvPr>
          <p:cNvSpPr txBox="1"/>
          <p:nvPr/>
        </p:nvSpPr>
        <p:spPr>
          <a:xfrm>
            <a:off x="8332965" y="3842119"/>
            <a:ext cx="834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nl-B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77016B9-36D8-4D3D-A9B9-4E1905236F34}"/>
              </a:ext>
            </a:extLst>
          </p:cNvPr>
          <p:cNvSpPr txBox="1"/>
          <p:nvPr/>
        </p:nvSpPr>
        <p:spPr>
          <a:xfrm>
            <a:off x="9257969" y="3868427"/>
            <a:ext cx="834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nl-B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BF65F08-532D-4323-8819-9B15EEA5E9A4}"/>
              </a:ext>
            </a:extLst>
          </p:cNvPr>
          <p:cNvSpPr txBox="1"/>
          <p:nvPr/>
        </p:nvSpPr>
        <p:spPr>
          <a:xfrm>
            <a:off x="10281030" y="3842118"/>
            <a:ext cx="834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endParaRPr lang="nl-B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FBFE8FE-33DD-4DC3-834C-A063C594FC0A}"/>
              </a:ext>
            </a:extLst>
          </p:cNvPr>
          <p:cNvSpPr txBox="1"/>
          <p:nvPr/>
        </p:nvSpPr>
        <p:spPr>
          <a:xfrm>
            <a:off x="670245" y="2406148"/>
            <a:ext cx="748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γ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9C456A-5B08-439D-8CE2-1ABC7937813C}"/>
              </a:ext>
            </a:extLst>
          </p:cNvPr>
          <p:cNvSpPr txBox="1"/>
          <p:nvPr/>
        </p:nvSpPr>
        <p:spPr>
          <a:xfrm>
            <a:off x="1547244" y="2406148"/>
            <a:ext cx="865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ζ</a:t>
            </a:r>
            <a:endParaRPr lang="nl-BE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A93ACA3-240D-4F82-B2C9-C5443874659C}"/>
              </a:ext>
            </a:extLst>
          </p:cNvPr>
          <p:cNvSpPr txBox="1"/>
          <p:nvPr/>
        </p:nvSpPr>
        <p:spPr>
          <a:xfrm>
            <a:off x="2358887" y="2429319"/>
            <a:ext cx="556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η</a:t>
            </a:r>
            <a:endParaRPr lang="nl-BE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2029FE3-D3A8-43F0-9BE5-CFC516AF8C31}"/>
              </a:ext>
            </a:extLst>
          </p:cNvPr>
          <p:cNvSpPr txBox="1"/>
          <p:nvPr/>
        </p:nvSpPr>
        <p:spPr>
          <a:xfrm>
            <a:off x="3171129" y="2429319"/>
            <a:ext cx="555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θ</a:t>
            </a:r>
            <a:endParaRPr lang="nl-BE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6A5F7011-D55C-49F3-95EC-86742B71DAEB}"/>
              </a:ext>
            </a:extLst>
          </p:cNvPr>
          <p:cNvSpPr txBox="1"/>
          <p:nvPr/>
        </p:nvSpPr>
        <p:spPr>
          <a:xfrm>
            <a:off x="4068680" y="2437913"/>
            <a:ext cx="70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ν</a:t>
            </a:r>
            <a:endParaRPr lang="nl-BE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5AC3EFF7-78F3-4B09-BFFA-7A9E5BE8DD3D}"/>
              </a:ext>
            </a:extLst>
          </p:cNvPr>
          <p:cNvSpPr txBox="1"/>
          <p:nvPr/>
        </p:nvSpPr>
        <p:spPr>
          <a:xfrm>
            <a:off x="4842424" y="2445027"/>
            <a:ext cx="438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ξ</a:t>
            </a:r>
            <a:endParaRPr lang="nl-BE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0FDC57E-BFFA-468F-A531-7E5190993C25}"/>
              </a:ext>
            </a:extLst>
          </p:cNvPr>
          <p:cNvSpPr txBox="1"/>
          <p:nvPr/>
        </p:nvSpPr>
        <p:spPr>
          <a:xfrm>
            <a:off x="5678556" y="2418717"/>
            <a:ext cx="555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π</a:t>
            </a:r>
            <a:endParaRPr lang="nl-BE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990F9B3B-68B7-46AC-A181-6541D3B30DFE}"/>
              </a:ext>
            </a:extLst>
          </p:cNvPr>
          <p:cNvSpPr txBox="1"/>
          <p:nvPr/>
        </p:nvSpPr>
        <p:spPr>
          <a:xfrm>
            <a:off x="6490199" y="2417345"/>
            <a:ext cx="555993" cy="1241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ρ</a:t>
            </a:r>
            <a:endParaRPr lang="nl-BE" dirty="0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0B0AA0C1-EECD-4E1C-BA94-A5B534775811}"/>
              </a:ext>
            </a:extLst>
          </p:cNvPr>
          <p:cNvSpPr txBox="1"/>
          <p:nvPr/>
        </p:nvSpPr>
        <p:spPr>
          <a:xfrm>
            <a:off x="7333375" y="2429318"/>
            <a:ext cx="780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φ</a:t>
            </a:r>
            <a:endParaRPr lang="nl-BE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C78A9951-E301-429F-99CD-B7C1252D0770}"/>
              </a:ext>
            </a:extLst>
          </p:cNvPr>
          <p:cNvSpPr txBox="1"/>
          <p:nvPr/>
        </p:nvSpPr>
        <p:spPr>
          <a:xfrm>
            <a:off x="8430325" y="2445026"/>
            <a:ext cx="780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χ</a:t>
            </a:r>
            <a:endParaRPr lang="nl-BE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7F004209-7063-4D64-9152-054E9FFFFED8}"/>
              </a:ext>
            </a:extLst>
          </p:cNvPr>
          <p:cNvSpPr txBox="1"/>
          <p:nvPr/>
        </p:nvSpPr>
        <p:spPr>
          <a:xfrm>
            <a:off x="9198117" y="2417345"/>
            <a:ext cx="63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ψ</a:t>
            </a:r>
            <a:endParaRPr lang="nl-BE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6F028294-9494-48AD-83D9-027A3A7FC572}"/>
              </a:ext>
            </a:extLst>
          </p:cNvPr>
          <p:cNvSpPr txBox="1"/>
          <p:nvPr/>
        </p:nvSpPr>
        <p:spPr>
          <a:xfrm>
            <a:off x="10238858" y="2429319"/>
            <a:ext cx="1226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solidFill>
                  <a:prstClr val="black"/>
                </a:solidFill>
              </a:rPr>
              <a:t>ω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813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/>
      <p:bldP spid="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3349338" y="988912"/>
            <a:ext cx="1483919" cy="4789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3376750" y="1043731"/>
            <a:ext cx="86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ἱερον</a:t>
            </a:r>
            <a:endParaRPr lang="nl-BE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3901441" y="1043731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: tempel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620" y="2619170"/>
            <a:ext cx="1427479" cy="51939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7881620" y="2694199"/>
            <a:ext cx="212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/>
              <a:t>λιμην</a:t>
            </a:r>
            <a:endParaRPr lang="nl-BE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8421550" y="2694199"/>
            <a:ext cx="370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:</a:t>
            </a:r>
            <a:r>
              <a:rPr lang="nl-BE" b="1" dirty="0"/>
              <a:t> haven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20" y="2077602"/>
            <a:ext cx="1214121" cy="525651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2687682" y="2155762"/>
            <a:ext cx="732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ξυλον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224530" y="2155762"/>
            <a:ext cx="203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 : zuil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196" y="2447289"/>
            <a:ext cx="1499746" cy="49381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9970196" y="2508407"/>
            <a:ext cx="1001485" cy="375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ὑδωρ</a:t>
            </a:r>
            <a:endParaRPr lang="nl-BE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10515327" y="2508407"/>
            <a:ext cx="141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: water</a:t>
            </a:r>
          </a:p>
        </p:txBody>
      </p:sp>
    </p:spTree>
    <p:extLst>
      <p:ext uri="{BB962C8B-B14F-4D97-AF65-F5344CB8AC3E}">
        <p14:creationId xmlns:p14="http://schemas.microsoft.com/office/powerpoint/2010/main" val="249696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2" grpId="0"/>
      <p:bldP spid="13" grpId="0"/>
      <p:bldP spid="16" grpId="0"/>
      <p:bldP spid="17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CC7BA28-D9BE-4662-8CE1-91E093956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6" y="2403107"/>
            <a:ext cx="2955235" cy="221642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F077931-A9B6-4DD0-A15D-591E40AD17A5}"/>
              </a:ext>
            </a:extLst>
          </p:cNvPr>
          <p:cNvSpPr txBox="1"/>
          <p:nvPr/>
        </p:nvSpPr>
        <p:spPr>
          <a:xfrm>
            <a:off x="743447" y="733626"/>
            <a:ext cx="11023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/>
              <a:t>α</a:t>
            </a:r>
            <a:r>
              <a:rPr lang="nl-BE" sz="7200" dirty="0"/>
              <a:t>  </a:t>
            </a:r>
            <a:r>
              <a:rPr lang="el-GR" sz="7200" dirty="0"/>
              <a:t>β</a:t>
            </a:r>
            <a:r>
              <a:rPr lang="nl-BE" sz="7200" dirty="0"/>
              <a:t>  </a:t>
            </a:r>
            <a:r>
              <a:rPr lang="el-GR" sz="7200" dirty="0"/>
              <a:t>δ</a:t>
            </a:r>
            <a:r>
              <a:rPr lang="nl-BE" sz="7200" dirty="0"/>
              <a:t>  </a:t>
            </a:r>
            <a:r>
              <a:rPr lang="el-GR" sz="7200" dirty="0"/>
              <a:t>ε</a:t>
            </a:r>
            <a:r>
              <a:rPr lang="nl-BE" sz="7200" dirty="0"/>
              <a:t>  </a:t>
            </a:r>
            <a:r>
              <a:rPr lang="el-GR" sz="7200" dirty="0"/>
              <a:t>ι</a:t>
            </a:r>
            <a:r>
              <a:rPr lang="nl-BE" sz="7200" dirty="0"/>
              <a:t>  </a:t>
            </a:r>
            <a:r>
              <a:rPr lang="el-GR" sz="7200" dirty="0"/>
              <a:t>κ</a:t>
            </a:r>
            <a:r>
              <a:rPr lang="nl-BE" sz="7200" dirty="0"/>
              <a:t>  </a:t>
            </a:r>
            <a:r>
              <a:rPr lang="el-GR" sz="7200" dirty="0"/>
              <a:t>λ</a:t>
            </a:r>
            <a:r>
              <a:rPr lang="nl-BE" sz="7200" dirty="0"/>
              <a:t>  </a:t>
            </a:r>
            <a:r>
              <a:rPr lang="el-GR" sz="7200" dirty="0"/>
              <a:t>μ</a:t>
            </a:r>
            <a:r>
              <a:rPr lang="nl-BE" sz="7200" dirty="0"/>
              <a:t>  </a:t>
            </a:r>
            <a:r>
              <a:rPr lang="el-GR" sz="7200" dirty="0"/>
              <a:t>ο</a:t>
            </a:r>
            <a:r>
              <a:rPr lang="nl-BE" sz="7200" dirty="0"/>
              <a:t>  </a:t>
            </a:r>
            <a:r>
              <a:rPr lang="el-GR" sz="7200" dirty="0"/>
              <a:t>σς </a:t>
            </a:r>
            <a:r>
              <a:rPr lang="nl-BE" sz="7200" dirty="0"/>
              <a:t> </a:t>
            </a:r>
            <a:r>
              <a:rPr lang="el-GR" sz="7200" dirty="0"/>
              <a:t>τ</a:t>
            </a:r>
            <a:r>
              <a:rPr lang="nl-BE" sz="7200" dirty="0"/>
              <a:t>  </a:t>
            </a:r>
            <a:r>
              <a:rPr lang="el-GR" sz="7200" dirty="0"/>
              <a:t>υ</a:t>
            </a:r>
            <a:endParaRPr lang="nl-BE" sz="7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8B24475-0EBD-46FA-932D-EE594939E529}"/>
              </a:ext>
            </a:extLst>
          </p:cNvPr>
          <p:cNvSpPr txBox="1"/>
          <p:nvPr/>
        </p:nvSpPr>
        <p:spPr>
          <a:xfrm>
            <a:off x="743447" y="5088687"/>
            <a:ext cx="11023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/>
              <a:t>γ  ζ  η  θ  ν  ξ  π  ρ  φ  χ  ψ  ω</a:t>
            </a:r>
            <a:endParaRPr lang="nl-BE" sz="7200" dirty="0"/>
          </a:p>
        </p:txBody>
      </p:sp>
    </p:spTree>
    <p:extLst>
      <p:ext uri="{BB962C8B-B14F-4D97-AF65-F5344CB8AC3E}">
        <p14:creationId xmlns:p14="http://schemas.microsoft.com/office/powerpoint/2010/main" val="1166349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89A6B5-9D1E-4CE9-890D-7D64E7DCC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13" y="824846"/>
            <a:ext cx="9720073" cy="4023360"/>
          </a:xfrm>
        </p:spPr>
        <p:txBody>
          <a:bodyPr/>
          <a:lstStyle/>
          <a:p>
            <a:r>
              <a:rPr lang="el-GR" sz="4400" b="1" dirty="0"/>
              <a:t>ὀστρακο</a:t>
            </a:r>
            <a:r>
              <a:rPr lang="el-GR" sz="4400" b="1" dirty="0">
                <a:latin typeface="+mj-lt"/>
                <a:cs typeface="Arial" panose="020B0604020202020204" pitchFamily="34" charset="0"/>
              </a:rPr>
              <a:t>ν</a:t>
            </a:r>
            <a:endParaRPr lang="nl-BE" sz="4400" b="1" dirty="0">
              <a:latin typeface="+mj-lt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1589CF-2CC8-496E-A348-4FF836CD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868" y="0"/>
            <a:ext cx="5074920" cy="6858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87" y="3011864"/>
            <a:ext cx="26574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157" y="3041573"/>
            <a:ext cx="2901948" cy="381642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516" y="3041572"/>
            <a:ext cx="3188484" cy="381642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44526" y="86073"/>
            <a:ext cx="3924366" cy="323725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515497" y="217714"/>
            <a:ext cx="35269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Hopelijk hebben jullie genoten van jullie rondleiding in </a:t>
            </a:r>
            <a:r>
              <a:rPr lang="el-GR" sz="2800" dirty="0"/>
              <a:t>Ἀθηναι</a:t>
            </a:r>
            <a:r>
              <a:rPr lang="nl-BE" sz="2800" dirty="0"/>
              <a:t>!</a:t>
            </a:r>
          </a:p>
          <a:p>
            <a:r>
              <a:rPr lang="nl-BE" sz="2800" dirty="0"/>
              <a:t>Tot de volgende keer!</a:t>
            </a:r>
          </a:p>
        </p:txBody>
      </p:sp>
    </p:spTree>
    <p:extLst>
      <p:ext uri="{BB962C8B-B14F-4D97-AF65-F5344CB8AC3E}">
        <p14:creationId xmlns:p14="http://schemas.microsoft.com/office/powerpoint/2010/main" val="1735381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Waar leefden de Oude Grieken?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557" y="1458467"/>
            <a:ext cx="7089322" cy="51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De wereld van de Oude Grieken </a:t>
            </a:r>
            <a:r>
              <a:rPr lang="nl-BE" dirty="0"/>
              <a:t/>
            </a:r>
            <a:br>
              <a:rPr lang="nl-BE" dirty="0"/>
            </a:br>
            <a:endParaRPr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671" y="2167672"/>
            <a:ext cx="4145639" cy="37432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96" y="2179865"/>
            <a:ext cx="6565961" cy="37310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831200" y="407215"/>
            <a:ext cx="11360800" cy="106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nl" dirty="0">
                <a:solidFill>
                  <a:schemeClr val="tx2"/>
                </a:solidFill>
              </a:rPr>
              <a:t>Wanneer leefden de Oude Grieken?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1000062" y="1638233"/>
            <a:ext cx="11360800" cy="44536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nl" dirty="0">
                <a:solidFill>
                  <a:srgbClr val="FF0000"/>
                </a:solidFill>
              </a:rPr>
              <a:t>na de ridders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nl" dirty="0">
                <a:solidFill>
                  <a:schemeClr val="accent6">
                    <a:lumMod val="50000"/>
                  </a:schemeClr>
                </a:solidFill>
              </a:rPr>
              <a:t>na de Oude Egyptenaren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nl" dirty="0">
                <a:solidFill>
                  <a:srgbClr val="002060"/>
                </a:solidFill>
              </a:rPr>
              <a:t>na de Romeinen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13909" r="5692"/>
          <a:stretch/>
        </p:blipFill>
        <p:spPr>
          <a:xfrm>
            <a:off x="8743406" y="1698181"/>
            <a:ext cx="2969624" cy="201610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657" y="1698181"/>
            <a:ext cx="2688137" cy="201610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389" y="4080294"/>
            <a:ext cx="3071749" cy="215278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875087" y="3714284"/>
            <a:ext cx="2616581" cy="36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FF0000"/>
                </a:solidFill>
              </a:rPr>
              <a:t>Gravensteen</a:t>
            </a:r>
            <a:r>
              <a:rPr lang="nl-BE" dirty="0">
                <a:solidFill>
                  <a:srgbClr val="FF0000"/>
                </a:solidFill>
              </a:rPr>
              <a:t> in Gent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586283" y="3680367"/>
            <a:ext cx="384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De piramides van Gizeh en de sfinx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465567" y="6187871"/>
            <a:ext cx="357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Het Colosseum in Rome</a:t>
            </a:r>
          </a:p>
        </p:txBody>
      </p:sp>
    </p:spTree>
    <p:extLst>
      <p:ext uri="{BB962C8B-B14F-4D97-AF65-F5344CB8AC3E}">
        <p14:creationId xmlns:p14="http://schemas.microsoft.com/office/powerpoint/2010/main" val="2486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831200" y="788989"/>
            <a:ext cx="11360800" cy="106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nl" dirty="0">
                <a:solidFill>
                  <a:schemeClr val="tx2"/>
                </a:solidFill>
              </a:rPr>
              <a:t>Hoe lang geleden leefden de Oude Grieken?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981208" y="1949317"/>
            <a:ext cx="11360800" cy="44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nl" dirty="0">
                <a:solidFill>
                  <a:srgbClr val="FF0000"/>
                </a:solidFill>
              </a:rPr>
              <a:t>1000 jaar geleden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nl" dirty="0">
                <a:solidFill>
                  <a:schemeClr val="accent6">
                    <a:lumMod val="50000"/>
                  </a:schemeClr>
                </a:solidFill>
              </a:rPr>
              <a:t>2500 jaar geleden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nl" dirty="0">
                <a:solidFill>
                  <a:srgbClr val="002060"/>
                </a:solidFill>
              </a:rPr>
              <a:t>4500 jaar geleden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11264" b="30302"/>
          <a:stretch/>
        </p:blipFill>
        <p:spPr>
          <a:xfrm>
            <a:off x="4634603" y="2142309"/>
            <a:ext cx="6552504" cy="27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831200" y="766167"/>
            <a:ext cx="11360800" cy="106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nl" dirty="0">
                <a:solidFill>
                  <a:schemeClr val="tx2"/>
                </a:solidFill>
              </a:rPr>
              <a:t>Wat was de grootste stad van de Oude Grieken?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1000062" y="1968171"/>
            <a:ext cx="11360800" cy="44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lang="nl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" dirty="0">
                <a:solidFill>
                  <a:srgbClr val="FF0000"/>
                </a:solidFill>
              </a:rPr>
              <a:t>Athene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Istanbul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nl" dirty="0">
                <a:solidFill>
                  <a:srgbClr val="002060"/>
                </a:solidFill>
              </a:rPr>
              <a:t>Napels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269" y="1866598"/>
            <a:ext cx="2809256" cy="188688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13" y="1834167"/>
            <a:ext cx="2829464" cy="188557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907" y="4141233"/>
            <a:ext cx="3405628" cy="203027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879032" y="3771901"/>
            <a:ext cx="340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Tempel van </a:t>
            </a:r>
            <a:r>
              <a:rPr lang="nl-BE" dirty="0" err="1">
                <a:solidFill>
                  <a:srgbClr val="FF0000"/>
                </a:solidFill>
              </a:rPr>
              <a:t>Hephaestus</a:t>
            </a:r>
            <a:r>
              <a:rPr lang="nl-BE" dirty="0">
                <a:solidFill>
                  <a:srgbClr val="FF0000"/>
                </a:solidFill>
              </a:rPr>
              <a:t> in Athene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008269" y="3771901"/>
            <a:ext cx="326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Koninklijke cisternen in Istanbul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5581845" y="6171511"/>
            <a:ext cx="418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Tempel van Hera vlakbij Napels</a:t>
            </a:r>
          </a:p>
        </p:txBody>
      </p:sp>
    </p:spTree>
    <p:extLst>
      <p:ext uri="{BB962C8B-B14F-4D97-AF65-F5344CB8AC3E}">
        <p14:creationId xmlns:p14="http://schemas.microsoft.com/office/powerpoint/2010/main" val="23278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322" y="490379"/>
            <a:ext cx="6413864" cy="5868163"/>
          </a:xfrm>
          <a:prstGeom prst="rect">
            <a:avLst/>
          </a:prstGeom>
        </p:spPr>
      </p:pic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nl-BE" dirty="0">
                <a:solidFill>
                  <a:schemeClr val="tx2"/>
                </a:solidFill>
              </a:rPr>
              <a:t>1</a:t>
            </a:r>
            <a:r>
              <a:rPr lang="nl-BE" baseline="30000" dirty="0">
                <a:solidFill>
                  <a:schemeClr val="tx2"/>
                </a:solidFill>
              </a:rPr>
              <a:t>ste</a:t>
            </a:r>
            <a:r>
              <a:rPr lang="nl-BE" dirty="0">
                <a:solidFill>
                  <a:schemeClr val="tx2"/>
                </a:solidFill>
              </a:rPr>
              <a:t> bestemming: Athene</a:t>
            </a:r>
            <a:endParaRPr dirty="0">
              <a:solidFill>
                <a:schemeClr val="tx2"/>
              </a:solidFill>
            </a:endParaRPr>
          </a:p>
        </p:txBody>
      </p:sp>
      <p:cxnSp>
        <p:nvCxnSpPr>
          <p:cNvPr id="4" name="Rechte verbindingslijn met pijl 3"/>
          <p:cNvCxnSpPr/>
          <p:nvPr/>
        </p:nvCxnSpPr>
        <p:spPr>
          <a:xfrm>
            <a:off x="4087258" y="2082188"/>
            <a:ext cx="3685143" cy="15999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al 6"/>
          <p:cNvSpPr/>
          <p:nvPr/>
        </p:nvSpPr>
        <p:spPr>
          <a:xfrm>
            <a:off x="7837714" y="3567797"/>
            <a:ext cx="432707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3432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264E9-9A65-4B0C-AB9C-DC4602107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6196" y="-79849"/>
            <a:ext cx="13528196" cy="693784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7793" y="3045917"/>
            <a:ext cx="2901948" cy="381642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72" y="3045917"/>
            <a:ext cx="3188484" cy="38164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72" y="151818"/>
            <a:ext cx="3542083" cy="323725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80072" y="387227"/>
            <a:ext cx="3683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Hallo!</a:t>
            </a:r>
          </a:p>
          <a:p>
            <a:r>
              <a:rPr lang="nl-BE" sz="2400" dirty="0"/>
              <a:t>We zijn </a:t>
            </a:r>
            <a:r>
              <a:rPr lang="nl-BE" sz="2400" dirty="0" err="1"/>
              <a:t>Perikles</a:t>
            </a:r>
            <a:r>
              <a:rPr lang="nl-BE" sz="2400" dirty="0"/>
              <a:t> en </a:t>
            </a:r>
            <a:r>
              <a:rPr lang="nl-BE" sz="2400" dirty="0" err="1"/>
              <a:t>Aspasia</a:t>
            </a:r>
            <a:r>
              <a:rPr lang="nl-BE" sz="2400" dirty="0"/>
              <a:t>, jullie gidsen in </a:t>
            </a:r>
            <a:r>
              <a:rPr lang="nl-BE" sz="2400" dirty="0" smtClean="0"/>
              <a:t>Athene.</a:t>
            </a:r>
            <a:endParaRPr lang="nl-BE" sz="2400" dirty="0"/>
          </a:p>
          <a:p>
            <a:r>
              <a:rPr lang="nl-BE" sz="2400" dirty="0"/>
              <a:t>Welkom!</a:t>
            </a:r>
          </a:p>
        </p:txBody>
      </p:sp>
    </p:spTree>
    <p:extLst>
      <p:ext uri="{BB962C8B-B14F-4D97-AF65-F5344CB8AC3E}">
        <p14:creationId xmlns:p14="http://schemas.microsoft.com/office/powerpoint/2010/main" val="6868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367</Words>
  <Application>Microsoft Office PowerPoint</Application>
  <PresentationFormat>Breedbeeld</PresentationFormat>
  <Paragraphs>134</Paragraphs>
  <Slides>27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Gill Sans MT</vt:lpstr>
      <vt:lpstr>Kantoorthema</vt:lpstr>
      <vt:lpstr>OUDE GRIEKEN – JONGE HELDEN   LES 1: ATHENE</vt:lpstr>
      <vt:lpstr>Waar leefden de Oude Grieken?</vt:lpstr>
      <vt:lpstr>Waar leefden de Oude Grieken?</vt:lpstr>
      <vt:lpstr>De wereld van de Oude Grieken  </vt:lpstr>
      <vt:lpstr>Wanneer leefden de Oude Grieken?</vt:lpstr>
      <vt:lpstr>Hoe lang geleden leefden de Oude Grieken?</vt:lpstr>
      <vt:lpstr>Wat was de grootste stad van de Oude Grieken?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Een paar Griekse letters</vt:lpstr>
      <vt:lpstr>PowerPoint-presentatie</vt:lpstr>
      <vt:lpstr>PowerPoint-presentatie</vt:lpstr>
      <vt:lpstr>Galgje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Meer Griekse letters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Arno Van Den Brulle</dc:creator>
  <cp:lastModifiedBy>Evelien Bracke</cp:lastModifiedBy>
  <cp:revision>111</cp:revision>
  <dcterms:created xsi:type="dcterms:W3CDTF">2020-02-19T18:25:02Z</dcterms:created>
  <dcterms:modified xsi:type="dcterms:W3CDTF">2021-01-12T13:47:44Z</dcterms:modified>
</cp:coreProperties>
</file>