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mfortaa" pitchFamily="2" charset="0"/>
      <p:regular r:id="rId21"/>
      <p:bold r:id="rId22"/>
    </p:embeddedFont>
    <p:embeddedFont>
      <p:font typeface="Gill Sans" panose="020B0502020104020203" pitchFamily="34" charset="-79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85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iPJ0apyOj79kfUqlK9KaSaUU6W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>
        <p:guide orient="horz" pos="2160"/>
        <p:guide pos="3840"/>
        <p:guide orient="horz" pos="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keleton_(undead)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Starvation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M</a:t>
            </a:r>
            <a:endParaRPr/>
          </a:p>
        </p:txBody>
      </p:sp>
      <p:sp>
        <p:nvSpPr>
          <p:cNvPr id="191" name="Google Shape;19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41b5b84b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c41b5b84b2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c41b5b84b2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4a5adc0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c4a5adc0b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De 3 monsters: </a:t>
            </a:r>
            <a:r>
              <a:rPr lang="en-GB" dirty="0" err="1"/>
              <a:t>minotauros</a:t>
            </a:r>
            <a:r>
              <a:rPr lang="en-GB" dirty="0"/>
              <a:t> - </a:t>
            </a:r>
            <a:r>
              <a:rPr lang="en-GB" dirty="0" err="1"/>
              <a:t>kerberos</a:t>
            </a:r>
            <a:r>
              <a:rPr lang="en-GB" dirty="0"/>
              <a:t> - reus</a:t>
            </a:r>
            <a:endParaRPr dirty="0"/>
          </a:p>
        </p:txBody>
      </p:sp>
      <p:sp>
        <p:nvSpPr>
          <p:cNvPr id="215" name="Google Shape;215;gc4a5adc0b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4a5adc0b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c4a5adc0b9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c4a5adc0b9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758dde07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c758dde078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Link leggen met gigas naar onderwerp van de les en introductie</a:t>
            </a:r>
            <a:endParaRPr/>
          </a:p>
        </p:txBody>
      </p:sp>
      <p:sp>
        <p:nvSpPr>
          <p:cNvPr id="120" name="Google Shape;120;gc758dde078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758dde07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c758dde078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c758dde078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758dde07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c758dde078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Links naar rechts: reuzenommegang in Dendermonde-Japans reuzenskelet:</a:t>
            </a:r>
            <a:r>
              <a:rPr lang="en-GB" sz="1150">
                <a:solidFill>
                  <a:srgbClr val="202122"/>
                </a:solidFill>
                <a:highlight>
                  <a:srgbClr val="FFFFFF"/>
                </a:highlight>
              </a:rPr>
              <a:t>The Gashadokuro are spirits that take the form of giant </a:t>
            </a:r>
            <a:r>
              <a:rPr lang="en-GB" sz="11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skeletons</a:t>
            </a:r>
            <a:r>
              <a:rPr lang="en-GB" sz="1150">
                <a:solidFill>
                  <a:srgbClr val="202122"/>
                </a:solidFill>
                <a:highlight>
                  <a:srgbClr val="FFFFFF"/>
                </a:highlight>
              </a:rPr>
              <a:t> and are fifteen times larger than an average person, said to be created from the amassed bones of people who died of </a:t>
            </a:r>
            <a:r>
              <a:rPr lang="en-GB" sz="11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starvation</a:t>
            </a:r>
            <a:r>
              <a:rPr lang="en-GB" sz="1150">
                <a:solidFill>
                  <a:srgbClr val="202122"/>
                </a:solidFill>
                <a:highlight>
                  <a:srgbClr val="FFFFFF"/>
                </a:highlight>
              </a:rPr>
              <a:t> or in battle, without being buried-GVR-Goliath- rechts boven: Kumbhakarna, Indische god</a:t>
            </a:r>
            <a:endParaRPr sz="1300"/>
          </a:p>
        </p:txBody>
      </p:sp>
      <p:sp>
        <p:nvSpPr>
          <p:cNvPr id="136" name="Google Shape;136;gc758dde078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758dde07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c758dde078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Hierop kan je aanduiden vanwaar verschillende reuzen komen: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/>
              <a:t>Madremonte </a:t>
            </a:r>
            <a:r>
              <a:rPr lang="en-GB"/>
              <a:t>in Zuid-Amerika een reus die de natuur beschermt-</a:t>
            </a:r>
            <a:r>
              <a:rPr lang="en-GB" b="1"/>
              <a:t>Mbombo</a:t>
            </a:r>
            <a:r>
              <a:rPr lang="en-GB"/>
              <a:t> in Congo, een witte reus die door over te geven de aarde heeft geschapen-</a:t>
            </a:r>
            <a:r>
              <a:rPr lang="en-GB" b="1"/>
              <a:t>de reuzen in Dendermonde</a:t>
            </a:r>
            <a:r>
              <a:rPr lang="en-GB"/>
              <a:t>-</a:t>
            </a:r>
            <a:r>
              <a:rPr lang="en-GB" sz="1150" b="1">
                <a:solidFill>
                  <a:srgbClr val="202122"/>
                </a:solidFill>
                <a:highlight>
                  <a:schemeClr val="lt1"/>
                </a:highlight>
              </a:rPr>
              <a:t>Kumbhakarna</a:t>
            </a:r>
            <a:r>
              <a:rPr lang="en-GB" sz="1150">
                <a:solidFill>
                  <a:srgbClr val="202122"/>
                </a:solidFill>
                <a:highlight>
                  <a:schemeClr val="lt1"/>
                </a:highlight>
              </a:rPr>
              <a:t>, </a:t>
            </a:r>
            <a:r>
              <a:rPr lang="en-GB"/>
              <a:t>indische god die nogal vraatzuchtig is en tot slot</a:t>
            </a:r>
            <a:r>
              <a:rPr lang="en-GB" sz="1150">
                <a:solidFill>
                  <a:srgbClr val="202122"/>
                </a:solidFill>
                <a:highlight>
                  <a:schemeClr val="lt1"/>
                </a:highlight>
              </a:rPr>
              <a:t> </a:t>
            </a:r>
            <a:r>
              <a:rPr lang="en-GB" sz="1150" b="1">
                <a:solidFill>
                  <a:srgbClr val="202122"/>
                </a:solidFill>
                <a:highlight>
                  <a:schemeClr val="lt1"/>
                </a:highlight>
              </a:rPr>
              <a:t>Gashadokuro</a:t>
            </a:r>
            <a:r>
              <a:rPr lang="en-GB" sz="1150">
                <a:solidFill>
                  <a:srgbClr val="202122"/>
                </a:solidFill>
                <a:highlight>
                  <a:schemeClr val="lt1"/>
                </a:highlight>
              </a:rPr>
              <a:t>, de Japanse geest die bestaat uit alle botten van overleden mensen die nooit begraven zijn</a:t>
            </a:r>
            <a:endParaRPr/>
          </a:p>
        </p:txBody>
      </p:sp>
      <p:sp>
        <p:nvSpPr>
          <p:cNvPr id="149" name="Google Shape;149;gc758dde078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/>
              <a:t>D</a:t>
            </a:r>
            <a:endParaRPr/>
          </a:p>
        </p:txBody>
      </p:sp>
      <p:sp>
        <p:nvSpPr>
          <p:cNvPr id="168" name="Google Shape;16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6000"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4268" y="173880"/>
            <a:ext cx="11707800" cy="25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8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 GRIEKEN – JONGE HELDEN</a:t>
            </a:r>
            <a:br>
              <a:rPr lang="en-GB" sz="6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GB" sz="66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 3</a:t>
            </a:r>
            <a:endParaRPr sz="66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>
            <a:spLocks noGrp="1"/>
          </p:cNvSpPr>
          <p:nvPr>
            <p:ph type="title"/>
          </p:nvPr>
        </p:nvSpPr>
        <p:spPr>
          <a:xfrm>
            <a:off x="1846341" y="3651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Verhaal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4" name="Google Shape;194;p8"/>
          <p:cNvSpPr txBox="1">
            <a:spLocks noGrp="1"/>
          </p:cNvSpPr>
          <p:nvPr>
            <p:ph type="body" idx="1"/>
          </p:nvPr>
        </p:nvSpPr>
        <p:spPr>
          <a:xfrm>
            <a:off x="1428750" y="1081775"/>
            <a:ext cx="91428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33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3300">
                <a:solidFill>
                  <a:schemeClr val="dk2"/>
                </a:solidFill>
              </a:rPr>
              <a:t>Sindbad en de reus</a:t>
            </a:r>
            <a:endParaRPr sz="33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3300">
                <a:solidFill>
                  <a:schemeClr val="dk2"/>
                </a:solidFill>
              </a:rPr>
              <a:t>Odysseus en Polyphemos</a:t>
            </a:r>
            <a:endParaRPr sz="33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3300"/>
          </a:p>
        </p:txBody>
      </p:sp>
      <p:pic>
        <p:nvPicPr>
          <p:cNvPr id="195" name="Google Shape;19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00" y="2918725"/>
            <a:ext cx="5052150" cy="35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525" y="0"/>
            <a:ext cx="457200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3C6E7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41b5b84b2_0_30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3" name="Google Shape;203;gc41b5b84b2_0_30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>
            <a:spLocks noGrp="1"/>
          </p:cNvSpPr>
          <p:nvPr>
            <p:ph type="title"/>
          </p:nvPr>
        </p:nvSpPr>
        <p:spPr>
          <a:xfrm>
            <a:off x="816425" y="326576"/>
            <a:ext cx="68580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Tijd voor een quiz!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1632850" y="2989975"/>
            <a:ext cx="8919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2"/>
          <p:cNvSpPr txBox="1"/>
          <p:nvPr/>
        </p:nvSpPr>
        <p:spPr>
          <a:xfrm>
            <a:off x="1265475" y="2061475"/>
            <a:ext cx="7592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4a5adc0b9_0_1"/>
          <p:cNvSpPr txBox="1">
            <a:spLocks noGrp="1"/>
          </p:cNvSpPr>
          <p:nvPr>
            <p:ph type="title"/>
          </p:nvPr>
        </p:nvSpPr>
        <p:spPr>
          <a:xfrm>
            <a:off x="294675" y="279275"/>
            <a:ext cx="11505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Welk monster ben jij?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8" name="Google Shape;218;gc4a5adc0b9_0_1"/>
          <p:cNvSpPr txBox="1">
            <a:spLocks noGrp="1"/>
          </p:cNvSpPr>
          <p:nvPr>
            <p:ph type="body" idx="1"/>
          </p:nvPr>
        </p:nvSpPr>
        <p:spPr>
          <a:xfrm>
            <a:off x="1706191" y="1604963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0" name="Google Shape;220;gc4a5adc0b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550" y="2184396"/>
            <a:ext cx="3392000" cy="319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150E6-667D-8C49-B42F-247005A09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42" r="18503"/>
          <a:stretch/>
        </p:blipFill>
        <p:spPr>
          <a:xfrm rot="16200000">
            <a:off x="4299095" y="2005722"/>
            <a:ext cx="2777660" cy="3549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A5997-3A72-9244-91C0-54D1ADC1A4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3" t="30186" r="53878" b="5451"/>
          <a:stretch/>
        </p:blipFill>
        <p:spPr>
          <a:xfrm>
            <a:off x="7848558" y="1492879"/>
            <a:ext cx="3952017" cy="4575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4a5adc0b9_0_21"/>
          <p:cNvSpPr txBox="1">
            <a:spLocks noGrp="1"/>
          </p:cNvSpPr>
          <p:nvPr>
            <p:ph type="title"/>
          </p:nvPr>
        </p:nvSpPr>
        <p:spPr>
          <a:xfrm>
            <a:off x="701040" y="1435503"/>
            <a:ext cx="6553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ga je onthouden van deze les?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82619" y="2071581"/>
            <a:ext cx="3648741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Oude Grieken…</a:t>
            </a:r>
            <a:b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verhalen over reuzen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96" name="Google Shape;96;p2"/>
          <p:cNvGrpSpPr/>
          <p:nvPr/>
        </p:nvGrpSpPr>
        <p:grpSpPr>
          <a:xfrm>
            <a:off x="5277206" y="298082"/>
            <a:ext cx="5993383" cy="5384158"/>
            <a:chOff x="649788" y="761"/>
            <a:chExt cx="5993383" cy="5384158"/>
          </a:xfrm>
        </p:grpSpPr>
        <p:sp>
          <p:nvSpPr>
            <p:cNvPr id="97" name="Google Shape;97;p2"/>
            <p:cNvSpPr txBox="1"/>
            <p:nvPr/>
          </p:nvSpPr>
          <p:spPr>
            <a:xfrm>
              <a:off x="2715406" y="343207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In welke goden geloofden de oude Grieken?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7174631">
              <a:off x="2383970" y="2277598"/>
              <a:ext cx="610216" cy="789310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 rot="-3624592">
              <a:off x="2520792" y="2355790"/>
              <a:ext cx="427103" cy="473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49788" y="3035334"/>
              <a:ext cx="2338500" cy="2338500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992234" y="3377780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R</a:t>
              </a:r>
              <a:r>
                <a:rPr lang="en-GB" sz="24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euzen</a:t>
              </a:r>
              <a:endParaRPr sz="20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10346">
              <a:off x="3277783" y="3815394"/>
              <a:ext cx="697803" cy="789304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 rot="10558">
              <a:off x="3277754" y="3972934"/>
              <a:ext cx="488402" cy="473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304671" y="3046419"/>
              <a:ext cx="2338500" cy="2338500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4647117" y="3388865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en-GB" sz="24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Quiz: welk monster ben jij? </a:t>
              </a:r>
              <a:endParaRPr sz="2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7343094">
              <a:off x="4025922" y="2189154"/>
              <a:ext cx="672138" cy="789323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 txBox="1"/>
            <p:nvPr/>
          </p:nvSpPr>
          <p:spPr>
            <a:xfrm rot="3456437">
              <a:off x="4180698" y="2432084"/>
              <a:ext cx="470395" cy="473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372960" y="761"/>
              <a:ext cx="2338500" cy="2338500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2"/>
          <p:cNvSpPr txBox="1"/>
          <p:nvPr/>
        </p:nvSpPr>
        <p:spPr>
          <a:xfrm>
            <a:off x="7300900" y="628650"/>
            <a:ext cx="16287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4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Sindbad en Odysseus</a:t>
            </a:r>
            <a:endParaRPr sz="2400" b="0" i="0" u="none" strike="noStrike" cap="non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 txBox="1">
            <a:spLocks noGrp="1"/>
          </p:cNvSpPr>
          <p:nvPr>
            <p:ph type="title"/>
          </p:nvPr>
        </p:nvSpPr>
        <p:spPr>
          <a:xfrm>
            <a:off x="811150" y="365000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   Tijd voor een spel!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758dde078_0_6"/>
          <p:cNvSpPr txBox="1">
            <a:spLocks noGrp="1"/>
          </p:cNvSpPr>
          <p:nvPr>
            <p:ph type="title"/>
          </p:nvPr>
        </p:nvSpPr>
        <p:spPr>
          <a:xfrm>
            <a:off x="811150" y="242075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         </a:t>
            </a:r>
            <a:r>
              <a:rPr lang="en-GB" sz="57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Herhaling</a:t>
            </a:r>
            <a:endParaRPr sz="57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3" name="Google Shape;123;gc758dde078_0_6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4" name="Google Shape;124;gc758dde078_0_6"/>
          <p:cNvSpPr txBox="1"/>
          <p:nvPr/>
        </p:nvSpPr>
        <p:spPr>
          <a:xfrm>
            <a:off x="467025" y="1024200"/>
            <a:ext cx="11290800" cy="6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Χαος</a:t>
            </a:r>
            <a:endParaRPr sz="5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Ψυχη</a:t>
            </a:r>
            <a:endParaRPr sz="5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δενδρον</a:t>
            </a:r>
            <a:endParaRPr sz="5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φιλος</a:t>
            </a:r>
            <a:endParaRPr sz="5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νησος</a:t>
            </a:r>
            <a:endParaRPr sz="5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φοβος</a:t>
            </a:r>
            <a:endParaRPr sz="5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γιγας</a:t>
            </a:r>
            <a:endParaRPr sz="5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758dde078_0_13"/>
          <p:cNvSpPr txBox="1">
            <a:spLocks noGrp="1"/>
          </p:cNvSpPr>
          <p:nvPr>
            <p:ph type="title"/>
          </p:nvPr>
        </p:nvSpPr>
        <p:spPr>
          <a:xfrm>
            <a:off x="811150" y="242075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  </a:t>
            </a:r>
            <a:r>
              <a:rPr lang="en-GB" sz="57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Wie kent een γιγας? </a:t>
            </a:r>
            <a:endParaRPr sz="57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1" name="Google Shape;131;gc758dde078_0_13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2" name="Google Shape;132;gc758dde078_0_13"/>
          <p:cNvSpPr txBox="1"/>
          <p:nvPr/>
        </p:nvSpPr>
        <p:spPr>
          <a:xfrm>
            <a:off x="467025" y="1024200"/>
            <a:ext cx="11290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758dde078_0_20"/>
          <p:cNvSpPr txBox="1">
            <a:spLocks noGrp="1"/>
          </p:cNvSpPr>
          <p:nvPr>
            <p:ph type="title"/>
          </p:nvPr>
        </p:nvSpPr>
        <p:spPr>
          <a:xfrm>
            <a:off x="811150" y="242075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         </a:t>
            </a:r>
            <a:r>
              <a:rPr lang="en-GB" sz="57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Wie kent een γιγας? </a:t>
            </a:r>
            <a:endParaRPr sz="57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9" name="Google Shape;139;gc758dde078_0_20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0" name="Google Shape;140;gc758dde078_0_20"/>
          <p:cNvSpPr txBox="1"/>
          <p:nvPr/>
        </p:nvSpPr>
        <p:spPr>
          <a:xfrm>
            <a:off x="467025" y="1024200"/>
            <a:ext cx="11290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gc758dde078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75" y="3207025"/>
            <a:ext cx="5060250" cy="347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c758dde078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5525" y="1843100"/>
            <a:ext cx="3733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c758dde078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500" y="1024200"/>
            <a:ext cx="3733800" cy="20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c758dde078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80325" y="4314825"/>
            <a:ext cx="2832475" cy="23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c758dde078_0_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80325" y="1047300"/>
            <a:ext cx="2832476" cy="311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758dde078_0_32"/>
          <p:cNvSpPr txBox="1">
            <a:spLocks noGrp="1"/>
          </p:cNvSpPr>
          <p:nvPr>
            <p:ph type="title"/>
          </p:nvPr>
        </p:nvSpPr>
        <p:spPr>
          <a:xfrm>
            <a:off x="811150" y="242075"/>
            <a:ext cx="11094000" cy="19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40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Reuzen in verschillende verhaaltradities</a:t>
            </a:r>
            <a:r>
              <a:rPr lang="en-GB" sz="57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57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" name="Google Shape;152;gc758dde078_0_32"/>
          <p:cNvSpPr txBox="1">
            <a:spLocks noGrp="1"/>
          </p:cNvSpPr>
          <p:nvPr>
            <p:ph type="body" idx="1"/>
          </p:nvPr>
        </p:nvSpPr>
        <p:spPr>
          <a:xfrm>
            <a:off x="1620441" y="16906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gc758dde078_0_32"/>
          <p:cNvSpPr txBox="1"/>
          <p:nvPr/>
        </p:nvSpPr>
        <p:spPr>
          <a:xfrm>
            <a:off x="-406200" y="242075"/>
            <a:ext cx="11290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gc758dde078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274" y="1510400"/>
            <a:ext cx="10059202" cy="53475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155" name="Google Shape;155;gc758dde078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1550" y="124850"/>
            <a:ext cx="1434025" cy="18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c758dde078_0_32"/>
          <p:cNvSpPr/>
          <p:nvPr/>
        </p:nvSpPr>
        <p:spPr>
          <a:xfrm rot="2700000">
            <a:off x="10720860" y="2045109"/>
            <a:ext cx="400505" cy="10969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gc758dde078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2000" y="5045800"/>
            <a:ext cx="1555700" cy="171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c758dde078_0_32"/>
          <p:cNvSpPr/>
          <p:nvPr/>
        </p:nvSpPr>
        <p:spPr>
          <a:xfrm>
            <a:off x="8327575" y="4225025"/>
            <a:ext cx="326700" cy="820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gc758dde078_0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225" y="2894225"/>
            <a:ext cx="1555700" cy="106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c758dde078_0_32"/>
          <p:cNvSpPr/>
          <p:nvPr/>
        </p:nvSpPr>
        <p:spPr>
          <a:xfrm rot="-6203667">
            <a:off x="5518334" y="2255990"/>
            <a:ext cx="409232" cy="103909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gc758dde078_0_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125" y="4762050"/>
            <a:ext cx="1994700" cy="1994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162" name="Google Shape;162;gc758dde078_0_32"/>
          <p:cNvSpPr/>
          <p:nvPr/>
        </p:nvSpPr>
        <p:spPr>
          <a:xfrm>
            <a:off x="2490100" y="5490475"/>
            <a:ext cx="1183800" cy="24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gc758dde078_0_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5948" y="4976055"/>
            <a:ext cx="1434026" cy="18504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164" name="Google Shape;164;gc758dde078_0_32"/>
          <p:cNvSpPr/>
          <p:nvPr/>
        </p:nvSpPr>
        <p:spPr>
          <a:xfrm rot="1842662">
            <a:off x="5932688" y="4225094"/>
            <a:ext cx="326605" cy="82068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68800" y="591900"/>
            <a:ext cx="850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Duizend-en-één-nachten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7575" y="4000500"/>
            <a:ext cx="4011375" cy="28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 txBox="1"/>
          <p:nvPr/>
        </p:nvSpPr>
        <p:spPr>
          <a:xfrm>
            <a:off x="1265475" y="1122600"/>
            <a:ext cx="368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959300" y="1349375"/>
            <a:ext cx="573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1102175" y="2256450"/>
            <a:ext cx="2510400" cy="23451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 txBox="1"/>
          <p:nvPr/>
        </p:nvSpPr>
        <p:spPr>
          <a:xfrm>
            <a:off x="1500125" y="2736300"/>
            <a:ext cx="1714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Gill Sans"/>
                <a:ea typeface="Gill Sans"/>
                <a:cs typeface="Gill Sans"/>
                <a:sym typeface="Gill Sans"/>
              </a:rPr>
              <a:t>Wie kent Arabisch?</a:t>
            </a:r>
            <a:endParaRPr sz="28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639800" y="4376913"/>
            <a:ext cx="2163600" cy="21024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 txBox="1"/>
          <p:nvPr/>
        </p:nvSpPr>
        <p:spPr>
          <a:xfrm>
            <a:off x="3857775" y="4674050"/>
            <a:ext cx="2009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Gill Sans"/>
                <a:ea typeface="Gill Sans"/>
                <a:cs typeface="Gill Sans"/>
                <a:sym typeface="Gill Sans"/>
              </a:rPr>
              <a:t>Wie kent sprookjes</a:t>
            </a: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?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 txBox="1">
            <a:spLocks noGrp="1"/>
          </p:cNvSpPr>
          <p:nvPr>
            <p:ph type="title"/>
          </p:nvPr>
        </p:nvSpPr>
        <p:spPr>
          <a:xfrm>
            <a:off x="1124016" y="271375"/>
            <a:ext cx="9944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Sindbad 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versus reuzen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" name="Google Shape;184;p7"/>
          <p:cNvSpPr txBox="1">
            <a:spLocks noGrp="1"/>
          </p:cNvSpPr>
          <p:nvPr>
            <p:ph type="body" idx="1"/>
          </p:nvPr>
        </p:nvSpPr>
        <p:spPr>
          <a:xfrm>
            <a:off x="1620466" y="1690688"/>
            <a:ext cx="89510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body" idx="1"/>
          </p:nvPr>
        </p:nvSpPr>
        <p:spPr>
          <a:xfrm>
            <a:off x="1772866" y="1843088"/>
            <a:ext cx="895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en-GB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		</a:t>
            </a:r>
            <a:r>
              <a:rPr lang="en-GB" sz="4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6" name="Google Shape;18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850" y="2199437"/>
            <a:ext cx="5993600" cy="4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7E127B-1ABE-2E43-B819-00BBE5AA4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36" y="2343298"/>
            <a:ext cx="5590482" cy="41097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Macintosh PowerPoint</Application>
  <PresentationFormat>Widescreen</PresentationFormat>
  <Paragraphs>63</Paragraphs>
  <Slides>14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Comfortaa</vt:lpstr>
      <vt:lpstr>Gill Sans</vt:lpstr>
      <vt:lpstr>Calibri</vt:lpstr>
      <vt:lpstr>Arial</vt:lpstr>
      <vt:lpstr>Kantoorthema</vt:lpstr>
      <vt:lpstr>OUDE GRIEKEN – JONGE HELDEN  LES 3</vt:lpstr>
      <vt:lpstr>De Oude Grieken… en verhalen over reuzen</vt:lpstr>
      <vt:lpstr>           Tijd voor een spel!</vt:lpstr>
      <vt:lpstr>                 Herhaling</vt:lpstr>
      <vt:lpstr>          Wie kent een γιγας? </vt:lpstr>
      <vt:lpstr>          Wie kent een γιγας? </vt:lpstr>
      <vt:lpstr>Reuzen in verschillende verhaaltradities </vt:lpstr>
      <vt:lpstr>Duizend-en-één-nachten </vt:lpstr>
      <vt:lpstr>Odysseus en Sindbad  versus reuzen</vt:lpstr>
      <vt:lpstr>Verhaal</vt:lpstr>
      <vt:lpstr>PowerPoint Presentation</vt:lpstr>
      <vt:lpstr>Tijd voor een quiz!</vt:lpstr>
      <vt:lpstr>Welk monster ben jij?</vt:lpstr>
      <vt:lpstr>Wat ga je onthouden van deze les?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 LES 3</dc:title>
  <dc:creator>Delfine Abbeloos</dc:creator>
  <cp:lastModifiedBy>Morris Callens</cp:lastModifiedBy>
  <cp:revision>1</cp:revision>
  <dcterms:modified xsi:type="dcterms:W3CDTF">2021-08-27T14:45:10Z</dcterms:modified>
</cp:coreProperties>
</file>