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2"/>
  </p:notesMasterIdLst>
  <p:sldIdLst>
    <p:sldId id="256" r:id="rId2"/>
    <p:sldId id="259" r:id="rId3"/>
    <p:sldId id="260" r:id="rId4"/>
    <p:sldId id="285" r:id="rId5"/>
    <p:sldId id="286" r:id="rId6"/>
    <p:sldId id="293" r:id="rId7"/>
    <p:sldId id="261" r:id="rId8"/>
    <p:sldId id="294" r:id="rId9"/>
    <p:sldId id="263" r:id="rId10"/>
    <p:sldId id="303" r:id="rId11"/>
    <p:sldId id="262" r:id="rId12"/>
    <p:sldId id="295" r:id="rId13"/>
    <p:sldId id="296" r:id="rId14"/>
    <p:sldId id="305" r:id="rId15"/>
    <p:sldId id="307" r:id="rId16"/>
    <p:sldId id="267" r:id="rId17"/>
    <p:sldId id="308" r:id="rId18"/>
    <p:sldId id="309" r:id="rId19"/>
    <p:sldId id="297" r:id="rId20"/>
    <p:sldId id="298" r:id="rId21"/>
    <p:sldId id="299" r:id="rId22"/>
    <p:sldId id="278" r:id="rId23"/>
    <p:sldId id="301" r:id="rId24"/>
    <p:sldId id="272" r:id="rId25"/>
    <p:sldId id="300" r:id="rId26"/>
    <p:sldId id="282" r:id="rId27"/>
    <p:sldId id="280" r:id="rId28"/>
    <p:sldId id="302" r:id="rId29"/>
    <p:sldId id="271" r:id="rId30"/>
    <p:sldId id="31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DD3970-5126-4E6E-BFFA-67F46F05159A}" type="doc">
      <dgm:prSet loTypeId="urn:microsoft.com/office/officeart/2005/8/layout/cycle2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51C45C-1993-454A-B06D-99D6DBA6B335}">
      <dgm:prSet/>
      <dgm:spPr/>
      <dgm:t>
        <a:bodyPr/>
        <a:lstStyle/>
        <a:p>
          <a:r>
            <a:rPr lang="en-GB" dirty="0"/>
            <a:t>Wie </a:t>
          </a:r>
          <a:r>
            <a:rPr lang="en-GB" dirty="0" err="1"/>
            <a:t>waren</a:t>
          </a:r>
          <a:r>
            <a:rPr lang="en-GB" dirty="0"/>
            <a:t> de Oude </a:t>
          </a:r>
          <a:r>
            <a:rPr lang="en-GB" dirty="0" err="1"/>
            <a:t>Grieken</a:t>
          </a:r>
          <a:r>
            <a:rPr lang="en-GB" dirty="0"/>
            <a:t>? </a:t>
          </a:r>
          <a:endParaRPr lang="en-US" dirty="0"/>
        </a:p>
      </dgm:t>
    </dgm:pt>
    <dgm:pt modelId="{6CE5FF0E-9256-4CDC-867E-696B289C502D}" type="parTrans" cxnId="{613D2976-211D-4921-B8D4-D949EDB1C3AA}">
      <dgm:prSet/>
      <dgm:spPr/>
      <dgm:t>
        <a:bodyPr/>
        <a:lstStyle/>
        <a:p>
          <a:endParaRPr lang="en-US"/>
        </a:p>
      </dgm:t>
    </dgm:pt>
    <dgm:pt modelId="{412757CD-B86F-452E-8AB6-D2DD2C489890}" type="sibTrans" cxnId="{613D2976-211D-4921-B8D4-D949EDB1C3AA}">
      <dgm:prSet/>
      <dgm:spPr>
        <a:noFill/>
      </dgm:spPr>
      <dgm:t>
        <a:bodyPr/>
        <a:lstStyle/>
        <a:p>
          <a:endParaRPr lang="en-US"/>
        </a:p>
      </dgm:t>
    </dgm:pt>
    <dgm:pt modelId="{95D25872-7B04-4C1A-872F-AF262D50A09F}">
      <dgm:prSet/>
      <dgm:spPr/>
      <dgm:t>
        <a:bodyPr/>
        <a:lstStyle/>
        <a:p>
          <a:r>
            <a:rPr lang="en-GB" dirty="0" err="1"/>
            <a:t>Waar</a:t>
          </a:r>
          <a:r>
            <a:rPr lang="en-GB" dirty="0"/>
            <a:t> </a:t>
          </a:r>
          <a:r>
            <a:rPr lang="en-GB" dirty="0" err="1"/>
            <a:t>en</a:t>
          </a:r>
          <a:r>
            <a:rPr lang="en-GB" dirty="0"/>
            <a:t> </a:t>
          </a:r>
          <a:r>
            <a:rPr lang="en-GB" dirty="0" err="1"/>
            <a:t>wanneer</a:t>
          </a:r>
          <a:r>
            <a:rPr lang="en-GB" dirty="0"/>
            <a:t> </a:t>
          </a:r>
          <a:r>
            <a:rPr lang="en-GB" dirty="0" err="1"/>
            <a:t>leefden</a:t>
          </a:r>
          <a:r>
            <a:rPr lang="en-GB" dirty="0"/>
            <a:t> de Oude </a:t>
          </a:r>
          <a:r>
            <a:rPr lang="en-GB" dirty="0" err="1"/>
            <a:t>Grieken</a:t>
          </a:r>
          <a:r>
            <a:rPr lang="en-GB" dirty="0"/>
            <a:t>?</a:t>
          </a:r>
          <a:endParaRPr lang="en-US" dirty="0"/>
        </a:p>
      </dgm:t>
    </dgm:pt>
    <dgm:pt modelId="{88B31EEE-6FB3-42C1-89F0-9FD7E83FB50C}" type="parTrans" cxnId="{046C19A4-0408-4A30-BB6B-8E49ACD8D1B5}">
      <dgm:prSet/>
      <dgm:spPr/>
      <dgm:t>
        <a:bodyPr/>
        <a:lstStyle/>
        <a:p>
          <a:endParaRPr lang="en-US"/>
        </a:p>
      </dgm:t>
    </dgm:pt>
    <dgm:pt modelId="{D6909E37-1086-47F4-A594-69A50A1CC524}" type="sibTrans" cxnId="{046C19A4-0408-4A30-BB6B-8E49ACD8D1B5}">
      <dgm:prSet/>
      <dgm:spPr>
        <a:noFill/>
      </dgm:spPr>
      <dgm:t>
        <a:bodyPr/>
        <a:lstStyle/>
        <a:p>
          <a:endParaRPr lang="en-US"/>
        </a:p>
      </dgm:t>
    </dgm:pt>
    <dgm:pt modelId="{CF43C3EB-4066-41AE-8306-4D563977CB25}">
      <dgm:prSet/>
      <dgm:spPr/>
      <dgm:t>
        <a:bodyPr/>
        <a:lstStyle/>
        <a:p>
          <a:r>
            <a:rPr lang="en-GB"/>
            <a:t>Het Oudgriekse alfabet en de taal</a:t>
          </a:r>
          <a:endParaRPr lang="en-US"/>
        </a:p>
      </dgm:t>
    </dgm:pt>
    <dgm:pt modelId="{994AA501-CC0D-4ABC-9AAC-6AD454CB0F63}" type="parTrans" cxnId="{B69B3B3C-583E-44C0-901F-29393F42FC4C}">
      <dgm:prSet/>
      <dgm:spPr/>
      <dgm:t>
        <a:bodyPr/>
        <a:lstStyle/>
        <a:p>
          <a:endParaRPr lang="en-US"/>
        </a:p>
      </dgm:t>
    </dgm:pt>
    <dgm:pt modelId="{CB1985AF-358F-4BB1-B4A0-EDF43376A6E5}" type="sibTrans" cxnId="{B69B3B3C-583E-44C0-901F-29393F42FC4C}">
      <dgm:prSet/>
      <dgm:spPr>
        <a:noFill/>
      </dgm:spPr>
      <dgm:t>
        <a:bodyPr/>
        <a:lstStyle/>
        <a:p>
          <a:endParaRPr lang="en-US"/>
        </a:p>
      </dgm:t>
    </dgm:pt>
    <dgm:pt modelId="{E5A7545E-61C5-45A0-89D3-24DA077640D0}" type="pres">
      <dgm:prSet presAssocID="{FBDD3970-5126-4E6E-BFFA-67F46F05159A}" presName="cycle" presStyleCnt="0">
        <dgm:presLayoutVars>
          <dgm:dir/>
          <dgm:resizeHandles val="exact"/>
        </dgm:presLayoutVars>
      </dgm:prSet>
      <dgm:spPr/>
    </dgm:pt>
    <dgm:pt modelId="{CFE3BA28-FE91-41F5-9055-D9058CE6A795}" type="pres">
      <dgm:prSet presAssocID="{1A51C45C-1993-454A-B06D-99D6DBA6B335}" presName="node" presStyleLbl="node1" presStyleIdx="0" presStyleCnt="3">
        <dgm:presLayoutVars>
          <dgm:bulletEnabled val="1"/>
        </dgm:presLayoutVars>
      </dgm:prSet>
      <dgm:spPr/>
    </dgm:pt>
    <dgm:pt modelId="{652A90C2-20A3-4738-8219-E3C000A0B323}" type="pres">
      <dgm:prSet presAssocID="{412757CD-B86F-452E-8AB6-D2DD2C489890}" presName="sibTrans" presStyleLbl="sibTrans2D1" presStyleIdx="0" presStyleCnt="3"/>
      <dgm:spPr/>
    </dgm:pt>
    <dgm:pt modelId="{49E8BF90-C257-49D0-AD4A-964E864BD6DE}" type="pres">
      <dgm:prSet presAssocID="{412757CD-B86F-452E-8AB6-D2DD2C489890}" presName="connectorText" presStyleLbl="sibTrans2D1" presStyleIdx="0" presStyleCnt="3"/>
      <dgm:spPr/>
    </dgm:pt>
    <dgm:pt modelId="{A615BD57-FB06-4171-8FCD-44CEDAC886FA}" type="pres">
      <dgm:prSet presAssocID="{95D25872-7B04-4C1A-872F-AF262D50A09F}" presName="node" presStyleLbl="node1" presStyleIdx="1" presStyleCnt="3" custRadScaleRad="98262" custRadScaleInc="199595">
        <dgm:presLayoutVars>
          <dgm:bulletEnabled val="1"/>
        </dgm:presLayoutVars>
      </dgm:prSet>
      <dgm:spPr/>
    </dgm:pt>
    <dgm:pt modelId="{4F4ADEF2-4B0D-4705-9F77-6340D69F81DE}" type="pres">
      <dgm:prSet presAssocID="{D6909E37-1086-47F4-A594-69A50A1CC524}" presName="sibTrans" presStyleLbl="sibTrans2D1" presStyleIdx="1" presStyleCnt="3"/>
      <dgm:spPr/>
    </dgm:pt>
    <dgm:pt modelId="{94D15954-4CA3-4D8F-B434-BF6097E48911}" type="pres">
      <dgm:prSet presAssocID="{D6909E37-1086-47F4-A594-69A50A1CC524}" presName="connectorText" presStyleLbl="sibTrans2D1" presStyleIdx="1" presStyleCnt="3"/>
      <dgm:spPr/>
    </dgm:pt>
    <dgm:pt modelId="{5E906D52-4E54-4F6A-96BE-07FA6D03FC05}" type="pres">
      <dgm:prSet presAssocID="{CF43C3EB-4066-41AE-8306-4D563977CB25}" presName="node" presStyleLbl="node1" presStyleIdx="2" presStyleCnt="3" custRadScaleRad="107598" custRadScaleInc="-203633">
        <dgm:presLayoutVars>
          <dgm:bulletEnabled val="1"/>
        </dgm:presLayoutVars>
      </dgm:prSet>
      <dgm:spPr/>
    </dgm:pt>
    <dgm:pt modelId="{85322C4A-A6E5-40C5-9675-1F0CAE363D3C}" type="pres">
      <dgm:prSet presAssocID="{CB1985AF-358F-4BB1-B4A0-EDF43376A6E5}" presName="sibTrans" presStyleLbl="sibTrans2D1" presStyleIdx="2" presStyleCnt="3" custLinFactNeighborX="-23250" custLinFactNeighborY="-15843"/>
      <dgm:spPr/>
    </dgm:pt>
    <dgm:pt modelId="{844C107D-1E15-4712-A1DE-176E9B62E9FF}" type="pres">
      <dgm:prSet presAssocID="{CB1985AF-358F-4BB1-B4A0-EDF43376A6E5}" presName="connectorText" presStyleLbl="sibTrans2D1" presStyleIdx="2" presStyleCnt="3"/>
      <dgm:spPr/>
    </dgm:pt>
  </dgm:ptLst>
  <dgm:cxnLst>
    <dgm:cxn modelId="{C518590F-07E6-4021-BCC1-07C8F81B485F}" type="presOf" srcId="{CB1985AF-358F-4BB1-B4A0-EDF43376A6E5}" destId="{844C107D-1E15-4712-A1DE-176E9B62E9FF}" srcOrd="1" destOrd="0" presId="urn:microsoft.com/office/officeart/2005/8/layout/cycle2"/>
    <dgm:cxn modelId="{445EA91D-DA94-4D84-9C32-FDEED47477B8}" type="presOf" srcId="{CB1985AF-358F-4BB1-B4A0-EDF43376A6E5}" destId="{85322C4A-A6E5-40C5-9675-1F0CAE363D3C}" srcOrd="0" destOrd="0" presId="urn:microsoft.com/office/officeart/2005/8/layout/cycle2"/>
    <dgm:cxn modelId="{F3C51A33-A317-4881-9549-F5181BF110CA}" type="presOf" srcId="{1A51C45C-1993-454A-B06D-99D6DBA6B335}" destId="{CFE3BA28-FE91-41F5-9055-D9058CE6A795}" srcOrd="0" destOrd="0" presId="urn:microsoft.com/office/officeart/2005/8/layout/cycle2"/>
    <dgm:cxn modelId="{C90B3734-8CEC-4492-8B1F-39B823675DC2}" type="presOf" srcId="{CF43C3EB-4066-41AE-8306-4D563977CB25}" destId="{5E906D52-4E54-4F6A-96BE-07FA6D03FC05}" srcOrd="0" destOrd="0" presId="urn:microsoft.com/office/officeart/2005/8/layout/cycle2"/>
    <dgm:cxn modelId="{3249AB37-E9DD-4F85-85BC-D20EA20EBD26}" type="presOf" srcId="{95D25872-7B04-4C1A-872F-AF262D50A09F}" destId="{A615BD57-FB06-4171-8FCD-44CEDAC886FA}" srcOrd="0" destOrd="0" presId="urn:microsoft.com/office/officeart/2005/8/layout/cycle2"/>
    <dgm:cxn modelId="{B69B3B3C-583E-44C0-901F-29393F42FC4C}" srcId="{FBDD3970-5126-4E6E-BFFA-67F46F05159A}" destId="{CF43C3EB-4066-41AE-8306-4D563977CB25}" srcOrd="2" destOrd="0" parTransId="{994AA501-CC0D-4ABC-9AAC-6AD454CB0F63}" sibTransId="{CB1985AF-358F-4BB1-B4A0-EDF43376A6E5}"/>
    <dgm:cxn modelId="{44EF5F72-D3C4-44A6-A5B4-C0E2A9528ED1}" type="presOf" srcId="{412757CD-B86F-452E-8AB6-D2DD2C489890}" destId="{652A90C2-20A3-4738-8219-E3C000A0B323}" srcOrd="0" destOrd="0" presId="urn:microsoft.com/office/officeart/2005/8/layout/cycle2"/>
    <dgm:cxn modelId="{613D2976-211D-4921-B8D4-D949EDB1C3AA}" srcId="{FBDD3970-5126-4E6E-BFFA-67F46F05159A}" destId="{1A51C45C-1993-454A-B06D-99D6DBA6B335}" srcOrd="0" destOrd="0" parTransId="{6CE5FF0E-9256-4CDC-867E-696B289C502D}" sibTransId="{412757CD-B86F-452E-8AB6-D2DD2C489890}"/>
    <dgm:cxn modelId="{FBF1EE93-BE4F-417C-B635-9DE5971D1258}" type="presOf" srcId="{D6909E37-1086-47F4-A594-69A50A1CC524}" destId="{94D15954-4CA3-4D8F-B434-BF6097E48911}" srcOrd="1" destOrd="0" presId="urn:microsoft.com/office/officeart/2005/8/layout/cycle2"/>
    <dgm:cxn modelId="{046C19A4-0408-4A30-BB6B-8E49ACD8D1B5}" srcId="{FBDD3970-5126-4E6E-BFFA-67F46F05159A}" destId="{95D25872-7B04-4C1A-872F-AF262D50A09F}" srcOrd="1" destOrd="0" parTransId="{88B31EEE-6FB3-42C1-89F0-9FD7E83FB50C}" sibTransId="{D6909E37-1086-47F4-A594-69A50A1CC524}"/>
    <dgm:cxn modelId="{1E9C89D6-6FE7-4A14-A73D-83F8B28043F2}" type="presOf" srcId="{D6909E37-1086-47F4-A594-69A50A1CC524}" destId="{4F4ADEF2-4B0D-4705-9F77-6340D69F81DE}" srcOrd="0" destOrd="0" presId="urn:microsoft.com/office/officeart/2005/8/layout/cycle2"/>
    <dgm:cxn modelId="{00B1C3E2-34C0-4D15-AED9-5ADDEFAB35C1}" type="presOf" srcId="{412757CD-B86F-452E-8AB6-D2DD2C489890}" destId="{49E8BF90-C257-49D0-AD4A-964E864BD6DE}" srcOrd="1" destOrd="0" presId="urn:microsoft.com/office/officeart/2005/8/layout/cycle2"/>
    <dgm:cxn modelId="{A51704E9-0667-4E2F-90AF-769F7B755A2E}" type="presOf" srcId="{FBDD3970-5126-4E6E-BFFA-67F46F05159A}" destId="{E5A7545E-61C5-45A0-89D3-24DA077640D0}" srcOrd="0" destOrd="0" presId="urn:microsoft.com/office/officeart/2005/8/layout/cycle2"/>
    <dgm:cxn modelId="{DB2D8F37-C7D8-4EBC-8BE2-80D251408C5A}" type="presParOf" srcId="{E5A7545E-61C5-45A0-89D3-24DA077640D0}" destId="{CFE3BA28-FE91-41F5-9055-D9058CE6A795}" srcOrd="0" destOrd="0" presId="urn:microsoft.com/office/officeart/2005/8/layout/cycle2"/>
    <dgm:cxn modelId="{FCFF3AD1-3E2A-4FCA-BEF7-730272EFFAF2}" type="presParOf" srcId="{E5A7545E-61C5-45A0-89D3-24DA077640D0}" destId="{652A90C2-20A3-4738-8219-E3C000A0B323}" srcOrd="1" destOrd="0" presId="urn:microsoft.com/office/officeart/2005/8/layout/cycle2"/>
    <dgm:cxn modelId="{E03C2020-397D-4EAB-B482-F88192F35419}" type="presParOf" srcId="{652A90C2-20A3-4738-8219-E3C000A0B323}" destId="{49E8BF90-C257-49D0-AD4A-964E864BD6DE}" srcOrd="0" destOrd="0" presId="urn:microsoft.com/office/officeart/2005/8/layout/cycle2"/>
    <dgm:cxn modelId="{EC5B1264-9D56-449F-9166-D0358F6DB9EF}" type="presParOf" srcId="{E5A7545E-61C5-45A0-89D3-24DA077640D0}" destId="{A615BD57-FB06-4171-8FCD-44CEDAC886FA}" srcOrd="2" destOrd="0" presId="urn:microsoft.com/office/officeart/2005/8/layout/cycle2"/>
    <dgm:cxn modelId="{9D37C561-B24E-4110-AC4F-9A782367BABB}" type="presParOf" srcId="{E5A7545E-61C5-45A0-89D3-24DA077640D0}" destId="{4F4ADEF2-4B0D-4705-9F77-6340D69F81DE}" srcOrd="3" destOrd="0" presId="urn:microsoft.com/office/officeart/2005/8/layout/cycle2"/>
    <dgm:cxn modelId="{7FBCBA6D-A27C-4B4F-AF15-B17CB2882E66}" type="presParOf" srcId="{4F4ADEF2-4B0D-4705-9F77-6340D69F81DE}" destId="{94D15954-4CA3-4D8F-B434-BF6097E48911}" srcOrd="0" destOrd="0" presId="urn:microsoft.com/office/officeart/2005/8/layout/cycle2"/>
    <dgm:cxn modelId="{4E7321E0-1CF4-4CF2-A436-5612918160D6}" type="presParOf" srcId="{E5A7545E-61C5-45A0-89D3-24DA077640D0}" destId="{5E906D52-4E54-4F6A-96BE-07FA6D03FC05}" srcOrd="4" destOrd="0" presId="urn:microsoft.com/office/officeart/2005/8/layout/cycle2"/>
    <dgm:cxn modelId="{605C98AA-7F9D-4535-8328-2BCAF79FD9A1}" type="presParOf" srcId="{E5A7545E-61C5-45A0-89D3-24DA077640D0}" destId="{85322C4A-A6E5-40C5-9675-1F0CAE363D3C}" srcOrd="5" destOrd="0" presId="urn:microsoft.com/office/officeart/2005/8/layout/cycle2"/>
    <dgm:cxn modelId="{E98A3021-5ACE-456E-8D87-546076BC228B}" type="presParOf" srcId="{85322C4A-A6E5-40C5-9675-1F0CAE363D3C}" destId="{844C107D-1E15-4712-A1DE-176E9B62E9F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3BA28-FE91-41F5-9055-D9058CE6A795}">
      <dsp:nvSpPr>
        <dsp:cNvPr id="0" name=""/>
        <dsp:cNvSpPr/>
      </dsp:nvSpPr>
      <dsp:spPr>
        <a:xfrm>
          <a:off x="2372960" y="761"/>
          <a:ext cx="2338369" cy="23383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Wie </a:t>
          </a:r>
          <a:r>
            <a:rPr lang="en-GB" sz="2400" kern="1200" dirty="0" err="1"/>
            <a:t>waren</a:t>
          </a:r>
          <a:r>
            <a:rPr lang="en-GB" sz="2400" kern="1200" dirty="0"/>
            <a:t> de Oude </a:t>
          </a:r>
          <a:r>
            <a:rPr lang="en-GB" sz="2400" kern="1200" dirty="0" err="1"/>
            <a:t>Grieken</a:t>
          </a:r>
          <a:r>
            <a:rPr lang="en-GB" sz="2400" kern="1200" dirty="0"/>
            <a:t>? </a:t>
          </a:r>
          <a:endParaRPr lang="en-US" sz="2400" kern="1200" dirty="0"/>
        </a:p>
      </dsp:txBody>
      <dsp:txXfrm>
        <a:off x="2715406" y="343207"/>
        <a:ext cx="1653477" cy="1653477"/>
      </dsp:txXfrm>
    </dsp:sp>
    <dsp:sp modelId="{652A90C2-20A3-4738-8219-E3C000A0B323}">
      <dsp:nvSpPr>
        <dsp:cNvPr id="0" name=""/>
        <dsp:cNvSpPr/>
      </dsp:nvSpPr>
      <dsp:spPr>
        <a:xfrm rot="7175396">
          <a:off x="2383986" y="2277615"/>
          <a:ext cx="610201" cy="78919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520713" y="2355862"/>
        <a:ext cx="427141" cy="473519"/>
      </dsp:txXfrm>
    </dsp:sp>
    <dsp:sp modelId="{A615BD57-FB06-4171-8FCD-44CEDAC886FA}">
      <dsp:nvSpPr>
        <dsp:cNvPr id="0" name=""/>
        <dsp:cNvSpPr/>
      </dsp:nvSpPr>
      <dsp:spPr>
        <a:xfrm>
          <a:off x="649788" y="3035334"/>
          <a:ext cx="2338369" cy="233836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Waar</a:t>
          </a:r>
          <a:r>
            <a:rPr lang="en-GB" sz="2400" kern="1200" dirty="0"/>
            <a:t> </a:t>
          </a:r>
          <a:r>
            <a:rPr lang="en-GB" sz="2400" kern="1200" dirty="0" err="1"/>
            <a:t>en</a:t>
          </a:r>
          <a:r>
            <a:rPr lang="en-GB" sz="2400" kern="1200" dirty="0"/>
            <a:t> </a:t>
          </a:r>
          <a:r>
            <a:rPr lang="en-GB" sz="2400" kern="1200" dirty="0" err="1"/>
            <a:t>wanneer</a:t>
          </a:r>
          <a:r>
            <a:rPr lang="en-GB" sz="2400" kern="1200" dirty="0"/>
            <a:t> </a:t>
          </a:r>
          <a:r>
            <a:rPr lang="en-GB" sz="2400" kern="1200" dirty="0" err="1"/>
            <a:t>leefden</a:t>
          </a:r>
          <a:r>
            <a:rPr lang="en-GB" sz="2400" kern="1200" dirty="0"/>
            <a:t> de Oude </a:t>
          </a:r>
          <a:r>
            <a:rPr lang="en-GB" sz="2400" kern="1200" dirty="0" err="1"/>
            <a:t>Grieken</a:t>
          </a:r>
          <a:r>
            <a:rPr lang="en-GB" sz="2400" kern="1200" dirty="0"/>
            <a:t>?</a:t>
          </a:r>
          <a:endParaRPr lang="en-US" sz="2400" kern="1200" dirty="0"/>
        </a:p>
      </dsp:txBody>
      <dsp:txXfrm>
        <a:off x="992234" y="3377780"/>
        <a:ext cx="1653477" cy="1653477"/>
      </dsp:txXfrm>
    </dsp:sp>
    <dsp:sp modelId="{4F4ADEF2-4B0D-4705-9F77-6340D69F81DE}">
      <dsp:nvSpPr>
        <dsp:cNvPr id="0" name=""/>
        <dsp:cNvSpPr/>
      </dsp:nvSpPr>
      <dsp:spPr>
        <a:xfrm rot="10426">
          <a:off x="3277786" y="3815402"/>
          <a:ext cx="697761" cy="78919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277786" y="3972925"/>
        <a:ext cx="488433" cy="473519"/>
      </dsp:txXfrm>
    </dsp:sp>
    <dsp:sp modelId="{5E906D52-4E54-4F6A-96BE-07FA6D03FC05}">
      <dsp:nvSpPr>
        <dsp:cNvPr id="0" name=""/>
        <dsp:cNvSpPr/>
      </dsp:nvSpPr>
      <dsp:spPr>
        <a:xfrm>
          <a:off x="4304671" y="3046419"/>
          <a:ext cx="2338369" cy="233836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Het Oudgriekse alfabet en de taal</a:t>
          </a:r>
          <a:endParaRPr lang="en-US" sz="2400" kern="1200"/>
        </a:p>
      </dsp:txBody>
      <dsp:txXfrm>
        <a:off x="4647117" y="3388865"/>
        <a:ext cx="1653477" cy="1653477"/>
      </dsp:txXfrm>
    </dsp:sp>
    <dsp:sp modelId="{85322C4A-A6E5-40C5-9675-1F0CAE363D3C}">
      <dsp:nvSpPr>
        <dsp:cNvPr id="0" name=""/>
        <dsp:cNvSpPr/>
      </dsp:nvSpPr>
      <dsp:spPr>
        <a:xfrm rot="14256903">
          <a:off x="4025832" y="2189207"/>
          <a:ext cx="672160" cy="78919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4180658" y="2432190"/>
        <a:ext cx="470512" cy="473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9FCEA-6846-466B-97C7-7B5AA45CDCC5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5633A-0C5A-43B7-88FF-EC94172BC0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7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Stel</a:t>
            </a:r>
            <a:r>
              <a:rPr lang="en-GB" dirty="0"/>
              <a:t> </a:t>
            </a:r>
            <a:r>
              <a:rPr lang="en-GB" dirty="0" err="1"/>
              <a:t>mezelf</a:t>
            </a:r>
            <a:r>
              <a:rPr lang="en-GB" baseline="0" dirty="0"/>
              <a:t> </a:t>
            </a:r>
            <a:r>
              <a:rPr lang="en-GB" baseline="0" dirty="0" err="1"/>
              <a:t>voor</a:t>
            </a:r>
            <a:r>
              <a:rPr lang="en-GB" baseline="0" dirty="0"/>
              <a:t>: </a:t>
            </a:r>
            <a:r>
              <a:rPr lang="en-GB" baseline="0" dirty="0" err="1"/>
              <a:t>ik</a:t>
            </a:r>
            <a:r>
              <a:rPr lang="en-GB" baseline="0" dirty="0"/>
              <a:t> ben Morgan’s mama, </a:t>
            </a:r>
            <a:r>
              <a:rPr lang="en-GB" baseline="0" dirty="0" err="1"/>
              <a:t>geef</a:t>
            </a:r>
            <a:r>
              <a:rPr lang="en-GB" baseline="0" dirty="0"/>
              <a:t> Oudgriekse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Latijnse</a:t>
            </a:r>
            <a:r>
              <a:rPr lang="en-GB" baseline="0" dirty="0"/>
              <a:t> </a:t>
            </a:r>
            <a:r>
              <a:rPr lang="en-GB" baseline="0" dirty="0" err="1"/>
              <a:t>taal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cultuur</a:t>
            </a:r>
            <a:r>
              <a:rPr lang="en-GB" baseline="0" dirty="0"/>
              <a:t> </a:t>
            </a:r>
            <a:r>
              <a:rPr lang="en-GB" baseline="0" dirty="0" err="1"/>
              <a:t>aan</a:t>
            </a:r>
            <a:r>
              <a:rPr lang="en-GB" baseline="0" dirty="0"/>
              <a:t> de </a:t>
            </a:r>
            <a:r>
              <a:rPr lang="en-GB" baseline="0" dirty="0" err="1"/>
              <a:t>universiteit</a:t>
            </a:r>
            <a:r>
              <a:rPr lang="en-GB" baseline="0" dirty="0"/>
              <a:t> in Groot-</a:t>
            </a:r>
            <a:r>
              <a:rPr lang="en-GB" baseline="0" dirty="0" err="1"/>
              <a:t>Brittannie</a:t>
            </a:r>
            <a:r>
              <a:rPr lang="en-GB" baseline="0" dirty="0"/>
              <a:t>,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mijn</a:t>
            </a:r>
            <a:r>
              <a:rPr lang="en-GB" baseline="0" dirty="0"/>
              <a:t> </a:t>
            </a:r>
            <a:r>
              <a:rPr lang="en-GB" baseline="0" dirty="0" err="1"/>
              <a:t>onderzoek</a:t>
            </a:r>
            <a:r>
              <a:rPr lang="en-GB" baseline="0" dirty="0"/>
              <a:t> </a:t>
            </a:r>
            <a:r>
              <a:rPr lang="en-GB" baseline="0" dirty="0" err="1"/>
              <a:t>voor</a:t>
            </a:r>
            <a:r>
              <a:rPr lang="en-GB" baseline="0" dirty="0"/>
              <a:t> </a:t>
            </a:r>
            <a:r>
              <a:rPr lang="en-GB" baseline="0" dirty="0" err="1"/>
              <a:t>mijn</a:t>
            </a:r>
            <a:r>
              <a:rPr lang="en-GB" baseline="0" dirty="0"/>
              <a:t> </a:t>
            </a:r>
            <a:r>
              <a:rPr lang="en-GB" baseline="0" dirty="0" err="1"/>
              <a:t>doctoraat</a:t>
            </a:r>
            <a:r>
              <a:rPr lang="en-GB" baseline="0" dirty="0"/>
              <a:t> </a:t>
            </a:r>
            <a:r>
              <a:rPr lang="en-GB" baseline="0" dirty="0" err="1"/>
              <a:t>ging</a:t>
            </a:r>
            <a:r>
              <a:rPr lang="en-GB" baseline="0" dirty="0"/>
              <a:t> over Oudgriekse </a:t>
            </a:r>
            <a:r>
              <a:rPr lang="en-GB" baseline="0" dirty="0" err="1"/>
              <a:t>magie</a:t>
            </a:r>
            <a:r>
              <a:rPr lang="en-GB" baseline="0" dirty="0"/>
              <a:t>, </a:t>
            </a:r>
            <a:r>
              <a:rPr lang="en-GB" baseline="0" dirty="0" err="1"/>
              <a:t>dus</a:t>
            </a:r>
            <a:r>
              <a:rPr lang="en-GB" baseline="0" dirty="0"/>
              <a:t> </a:t>
            </a:r>
            <a:r>
              <a:rPr lang="en-GB" baseline="0" dirty="0" err="1"/>
              <a:t>ik</a:t>
            </a:r>
            <a:r>
              <a:rPr lang="en-GB" baseline="0" dirty="0"/>
              <a:t> </a:t>
            </a:r>
            <a:r>
              <a:rPr lang="en-GB" baseline="0" dirty="0" err="1"/>
              <a:t>wil</a:t>
            </a:r>
            <a:r>
              <a:rPr lang="en-GB" baseline="0" dirty="0"/>
              <a:t> hen </a:t>
            </a:r>
            <a:r>
              <a:rPr lang="en-GB" baseline="0" dirty="0" err="1"/>
              <a:t>daaraan</a:t>
            </a:r>
            <a:r>
              <a:rPr lang="en-GB" baseline="0" dirty="0"/>
              <a:t> </a:t>
            </a:r>
            <a:r>
              <a:rPr lang="en-GB" baseline="0" dirty="0" err="1"/>
              <a:t>voorstellen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948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GB" dirty="0"/>
              <a:t>Timeline in </a:t>
            </a:r>
            <a:r>
              <a:rPr lang="en-GB" dirty="0" err="1"/>
              <a:t>kleine</a:t>
            </a:r>
            <a:r>
              <a:rPr lang="en-GB" dirty="0"/>
              <a:t> </a:t>
            </a:r>
            <a:r>
              <a:rPr lang="en-GB" dirty="0" err="1"/>
              <a:t>groepjes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/>
              <a:t>Op </a:t>
            </a:r>
            <a:r>
              <a:rPr lang="en-GB" dirty="0" err="1"/>
              <a:t>bord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567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e1c7782a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e1c7782a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antwoorden en kleurtjes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e1c7782a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e1c7782a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66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Eerst</a:t>
            </a:r>
            <a:r>
              <a:rPr lang="en-GB" dirty="0"/>
              <a:t> </a:t>
            </a:r>
            <a:r>
              <a:rPr lang="en-GB" dirty="0" err="1"/>
              <a:t>kleine</a:t>
            </a:r>
            <a:r>
              <a:rPr lang="en-GB" dirty="0"/>
              <a:t> letters, dan </a:t>
            </a:r>
            <a:r>
              <a:rPr lang="en-GB" dirty="0" err="1"/>
              <a:t>hoofdletters</a:t>
            </a:r>
            <a:endParaRPr lang="en-GB" dirty="0"/>
          </a:p>
          <a:p>
            <a:r>
              <a:rPr lang="en-GB" dirty="0"/>
              <a:t>Van </a:t>
            </a:r>
            <a:r>
              <a:rPr lang="en-GB" dirty="0" err="1"/>
              <a:t>Phoeniciers</a:t>
            </a:r>
            <a:r>
              <a:rPr lang="en-GB" dirty="0"/>
              <a:t>:</a:t>
            </a:r>
            <a:r>
              <a:rPr lang="en-GB" baseline="0" dirty="0"/>
              <a:t> </a:t>
            </a:r>
            <a:r>
              <a:rPr lang="en-GB" baseline="0" dirty="0" err="1"/>
              <a:t>alef</a:t>
            </a:r>
            <a:r>
              <a:rPr lang="en-GB" baseline="0" dirty="0"/>
              <a:t> </a:t>
            </a:r>
            <a:r>
              <a:rPr lang="en-GB" baseline="0" dirty="0" err="1"/>
              <a:t>os</a:t>
            </a:r>
            <a:r>
              <a:rPr lang="en-GB" baseline="0" dirty="0"/>
              <a:t>, beth huis, </a:t>
            </a:r>
            <a:r>
              <a:rPr lang="en-GB" baseline="0" dirty="0" err="1"/>
              <a:t>giml</a:t>
            </a:r>
            <a:r>
              <a:rPr lang="en-GB" baseline="0" dirty="0"/>
              <a:t> </a:t>
            </a:r>
            <a:r>
              <a:rPr lang="en-GB" baseline="0" dirty="0" err="1"/>
              <a:t>kameel</a:t>
            </a:r>
            <a:r>
              <a:rPr lang="en-GB" baseline="0" dirty="0"/>
              <a:t>, </a:t>
            </a:r>
            <a:r>
              <a:rPr lang="en-GB" baseline="0" dirty="0" err="1"/>
              <a:t>dalet</a:t>
            </a:r>
            <a:r>
              <a:rPr lang="en-GB" baseline="0" dirty="0"/>
              <a:t> </a:t>
            </a:r>
            <a:r>
              <a:rPr lang="en-GB" baseline="0" dirty="0" err="1"/>
              <a:t>deur</a:t>
            </a:r>
            <a:r>
              <a:rPr lang="en-GB" baseline="0" dirty="0"/>
              <a:t>, he </a:t>
            </a:r>
            <a:r>
              <a:rPr lang="en-GB" baseline="0" dirty="0" err="1"/>
              <a:t>raam</a:t>
            </a:r>
            <a:r>
              <a:rPr lang="en-GB" baseline="0" dirty="0"/>
              <a:t>, </a:t>
            </a:r>
            <a:r>
              <a:rPr lang="en-GB" baseline="0" dirty="0" err="1"/>
              <a:t>waw</a:t>
            </a:r>
            <a:r>
              <a:rPr lang="en-GB" baseline="0" dirty="0"/>
              <a:t> </a:t>
            </a:r>
            <a:r>
              <a:rPr lang="en-GB" baseline="0" dirty="0" err="1"/>
              <a:t>haak</a:t>
            </a:r>
            <a:r>
              <a:rPr lang="en-GB" baseline="0" dirty="0"/>
              <a:t>, </a:t>
            </a:r>
            <a:r>
              <a:rPr lang="en-GB" baseline="0" dirty="0" err="1"/>
              <a:t>zayin</a:t>
            </a:r>
            <a:r>
              <a:rPr lang="en-GB" baseline="0" dirty="0"/>
              <a:t> </a:t>
            </a:r>
            <a:r>
              <a:rPr lang="en-GB" baseline="0" dirty="0" err="1"/>
              <a:t>wapen</a:t>
            </a:r>
            <a:r>
              <a:rPr lang="en-GB" baseline="0" dirty="0"/>
              <a:t>, het </a:t>
            </a:r>
            <a:r>
              <a:rPr lang="en-GB" baseline="0" dirty="0" err="1"/>
              <a:t>muur</a:t>
            </a:r>
            <a:r>
              <a:rPr lang="en-GB" baseline="0" dirty="0"/>
              <a:t>, </a:t>
            </a:r>
            <a:r>
              <a:rPr lang="en-GB" baseline="0" dirty="0" err="1"/>
              <a:t>tet</a:t>
            </a:r>
            <a:r>
              <a:rPr lang="en-GB" baseline="0" dirty="0"/>
              <a:t> </a:t>
            </a:r>
            <a:r>
              <a:rPr lang="en-GB" baseline="0" dirty="0" err="1"/>
              <a:t>wiel</a:t>
            </a:r>
            <a:r>
              <a:rPr lang="en-GB" baseline="0" dirty="0"/>
              <a:t>, </a:t>
            </a:r>
            <a:r>
              <a:rPr lang="en-GB" baseline="0" dirty="0" err="1"/>
              <a:t>yod</a:t>
            </a:r>
            <a:r>
              <a:rPr lang="en-GB" baseline="0" dirty="0"/>
              <a:t> hand, </a:t>
            </a:r>
            <a:r>
              <a:rPr lang="en-GB" baseline="0" dirty="0" err="1"/>
              <a:t>kap</a:t>
            </a:r>
            <a:r>
              <a:rPr lang="en-GB" baseline="0" dirty="0"/>
              <a:t> </a:t>
            </a:r>
            <a:r>
              <a:rPr lang="en-GB" baseline="0" dirty="0" err="1"/>
              <a:t>handpalm</a:t>
            </a:r>
            <a:r>
              <a:rPr lang="en-GB" baseline="0" dirty="0"/>
              <a:t>, lamed </a:t>
            </a:r>
            <a:r>
              <a:rPr lang="en-GB" baseline="0" dirty="0" err="1"/>
              <a:t>aansporen</a:t>
            </a:r>
            <a:r>
              <a:rPr lang="en-GB" baseline="0" dirty="0"/>
              <a:t>, mem water, nun slang, </a:t>
            </a:r>
            <a:r>
              <a:rPr lang="en-GB" baseline="0" dirty="0" err="1"/>
              <a:t>samek</a:t>
            </a:r>
            <a:r>
              <a:rPr lang="en-GB" baseline="0" dirty="0"/>
              <a:t> vis, </a:t>
            </a:r>
            <a:r>
              <a:rPr lang="en-GB" baseline="0" dirty="0" err="1"/>
              <a:t>ayin</a:t>
            </a:r>
            <a:r>
              <a:rPr lang="en-GB" baseline="0" dirty="0"/>
              <a:t> (omicron) </a:t>
            </a:r>
            <a:r>
              <a:rPr lang="en-GB" baseline="0" dirty="0" err="1"/>
              <a:t>oog</a:t>
            </a:r>
            <a:r>
              <a:rPr lang="en-GB" baseline="0" dirty="0"/>
              <a:t>, </a:t>
            </a:r>
            <a:r>
              <a:rPr lang="en-GB" baseline="0" dirty="0" err="1"/>
              <a:t>pe</a:t>
            </a:r>
            <a:r>
              <a:rPr lang="en-GB" baseline="0" dirty="0"/>
              <a:t> </a:t>
            </a:r>
            <a:r>
              <a:rPr lang="en-GB" baseline="0" dirty="0" err="1"/>
              <a:t>mond</a:t>
            </a:r>
            <a:r>
              <a:rPr lang="en-GB" baseline="0" dirty="0"/>
              <a:t>, </a:t>
            </a:r>
            <a:r>
              <a:rPr lang="en-GB" baseline="0" dirty="0" err="1"/>
              <a:t>sade</a:t>
            </a:r>
            <a:r>
              <a:rPr lang="en-GB" baseline="0" dirty="0"/>
              <a:t> papyrus, </a:t>
            </a:r>
            <a:r>
              <a:rPr lang="en-GB" baseline="0" dirty="0" err="1"/>
              <a:t>phop</a:t>
            </a:r>
            <a:r>
              <a:rPr lang="en-GB" baseline="0" dirty="0"/>
              <a:t> </a:t>
            </a:r>
            <a:r>
              <a:rPr lang="en-GB" baseline="0" dirty="0" err="1"/>
              <a:t>oog</a:t>
            </a:r>
            <a:r>
              <a:rPr lang="en-GB" baseline="0" dirty="0"/>
              <a:t> van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naald</a:t>
            </a:r>
            <a:r>
              <a:rPr lang="en-GB" baseline="0" dirty="0"/>
              <a:t>, res </a:t>
            </a:r>
            <a:r>
              <a:rPr lang="en-GB" baseline="0" dirty="0" err="1"/>
              <a:t>hoofd</a:t>
            </a:r>
            <a:r>
              <a:rPr lang="en-GB" baseline="0" dirty="0"/>
              <a:t>, taw </a:t>
            </a:r>
            <a:r>
              <a:rPr lang="en-GB" baseline="0" dirty="0" err="1"/>
              <a:t>teken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299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Kappa</a:t>
            </a:r>
            <a:r>
              <a:rPr lang="en-GB" baseline="0" dirty="0"/>
              <a:t> </a:t>
            </a:r>
            <a:r>
              <a:rPr lang="en-GB" baseline="0" dirty="0" err="1"/>
              <a:t>als</a:t>
            </a:r>
            <a:r>
              <a:rPr lang="en-GB" baseline="0" dirty="0"/>
              <a:t> c, u </a:t>
            </a:r>
            <a:r>
              <a:rPr lang="en-GB" baseline="0" dirty="0" err="1"/>
              <a:t>als</a:t>
            </a:r>
            <a:r>
              <a:rPr lang="en-GB" baseline="0" dirty="0"/>
              <a:t> y (e.g. </a:t>
            </a:r>
            <a:r>
              <a:rPr lang="en-GB" baseline="0" dirty="0" err="1"/>
              <a:t>cyclus</a:t>
            </a:r>
            <a:r>
              <a:rPr lang="en-GB" baseline="0" dirty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67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Naam</a:t>
            </a:r>
            <a:r>
              <a:rPr lang="en-GB" baseline="0" dirty="0"/>
              <a:t> op </a:t>
            </a:r>
            <a:r>
              <a:rPr lang="en-GB" baseline="0" dirty="0" err="1"/>
              <a:t>kroontje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7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 workshop </a:t>
            </a:r>
            <a:r>
              <a:rPr lang="en-GB" dirty="0" err="1"/>
              <a:t>gaat</a:t>
            </a:r>
            <a:r>
              <a:rPr lang="en-GB" dirty="0"/>
              <a:t> </a:t>
            </a:r>
            <a:r>
              <a:rPr lang="en-GB" dirty="0" err="1"/>
              <a:t>bestaan</a:t>
            </a:r>
            <a:r>
              <a:rPr lang="en-GB" baseline="0" dirty="0"/>
              <a:t> </a:t>
            </a:r>
            <a:r>
              <a:rPr lang="en-GB" baseline="0" dirty="0" err="1"/>
              <a:t>uit</a:t>
            </a:r>
            <a:r>
              <a:rPr lang="en-GB" baseline="0" dirty="0"/>
              <a:t> 3 </a:t>
            </a:r>
            <a:r>
              <a:rPr lang="en-GB" baseline="0" dirty="0" err="1"/>
              <a:t>delen</a:t>
            </a:r>
            <a:r>
              <a:rPr lang="en-GB" baseline="0" dirty="0"/>
              <a:t>: </a:t>
            </a:r>
            <a:r>
              <a:rPr lang="en-GB" baseline="0" dirty="0" err="1"/>
              <a:t>eerst</a:t>
            </a:r>
            <a:r>
              <a:rPr lang="en-GB" baseline="0" dirty="0"/>
              <a:t> context, dan de </a:t>
            </a:r>
            <a:r>
              <a:rPr lang="en-GB" baseline="0" dirty="0" err="1"/>
              <a:t>taal</a:t>
            </a:r>
            <a:r>
              <a:rPr lang="en-GB" baseline="0" dirty="0"/>
              <a:t> </a:t>
            </a:r>
            <a:r>
              <a:rPr lang="en-GB" baseline="0" dirty="0" err="1"/>
              <a:t>leren</a:t>
            </a:r>
            <a:r>
              <a:rPr lang="en-GB" baseline="0" dirty="0"/>
              <a:t>, </a:t>
            </a:r>
            <a:r>
              <a:rPr lang="en-GB" baseline="0" dirty="0" err="1"/>
              <a:t>en</a:t>
            </a:r>
            <a:r>
              <a:rPr lang="en-GB" baseline="0" dirty="0"/>
              <a:t> dan </a:t>
            </a:r>
            <a:r>
              <a:rPr lang="en-GB" baseline="0" dirty="0" err="1"/>
              <a:t>leren</a:t>
            </a:r>
            <a:r>
              <a:rPr lang="en-GB" baseline="0" dirty="0"/>
              <a:t> hoe we </a:t>
            </a:r>
            <a:r>
              <a:rPr lang="en-GB" baseline="0" dirty="0" err="1"/>
              <a:t>magie</a:t>
            </a:r>
            <a:r>
              <a:rPr lang="en-GB" baseline="0" dirty="0"/>
              <a:t> </a:t>
            </a:r>
            <a:r>
              <a:rPr lang="en-GB" baseline="0" dirty="0" err="1"/>
              <a:t>kunnen</a:t>
            </a:r>
            <a:r>
              <a:rPr lang="en-GB" baseline="0" dirty="0"/>
              <a:t> </a:t>
            </a:r>
            <a:r>
              <a:rPr lang="en-GB" baseline="0" dirty="0" err="1"/>
              <a:t>doen</a:t>
            </a:r>
            <a:r>
              <a:rPr lang="en-GB" baseline="0" dirty="0"/>
              <a:t> op Oudgriekse </a:t>
            </a:r>
            <a:r>
              <a:rPr lang="en-GB" baseline="0" dirty="0" err="1"/>
              <a:t>wijze</a:t>
            </a:r>
            <a:r>
              <a:rPr lang="en-GB" baseline="0" dirty="0"/>
              <a:t>. We </a:t>
            </a:r>
            <a:r>
              <a:rPr lang="en-GB" baseline="0" dirty="0" err="1"/>
              <a:t>gaan</a:t>
            </a:r>
            <a:r>
              <a:rPr lang="en-GB" baseline="0" dirty="0"/>
              <a:t> </a:t>
            </a:r>
            <a:r>
              <a:rPr lang="en-GB" baseline="0" dirty="0" err="1"/>
              <a:t>zelf</a:t>
            </a:r>
            <a:r>
              <a:rPr lang="en-GB" baseline="0" dirty="0"/>
              <a:t> Oudgriekse </a:t>
            </a:r>
            <a:r>
              <a:rPr lang="en-GB" baseline="0" dirty="0" err="1"/>
              <a:t>spreuken</a:t>
            </a:r>
            <a:r>
              <a:rPr lang="en-GB" baseline="0" dirty="0"/>
              <a:t> </a:t>
            </a:r>
            <a:r>
              <a:rPr lang="en-GB" baseline="0" dirty="0" err="1"/>
              <a:t>maken</a:t>
            </a:r>
            <a:r>
              <a:rPr lang="en-GB" baseline="0" dirty="0"/>
              <a:t>!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0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Bespreek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paar</a:t>
            </a:r>
            <a:r>
              <a:rPr lang="en-GB" baseline="0" dirty="0"/>
              <a:t> </a:t>
            </a:r>
            <a:r>
              <a:rPr lang="en-GB" baseline="0" dirty="0" err="1"/>
              <a:t>minuten</a:t>
            </a:r>
            <a:r>
              <a:rPr lang="en-GB" baseline="0" dirty="0"/>
              <a:t> in </a:t>
            </a:r>
            <a:r>
              <a:rPr lang="en-GB" baseline="0" dirty="0" err="1"/>
              <a:t>groepjes</a:t>
            </a:r>
            <a:r>
              <a:rPr lang="en-GB" baseline="0" dirty="0"/>
              <a:t> van 2-3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schrijf</a:t>
            </a:r>
            <a:r>
              <a:rPr lang="en-GB" baseline="0" dirty="0"/>
              <a:t> </a:t>
            </a:r>
            <a:r>
              <a:rPr lang="en-GB" baseline="0" dirty="0" err="1"/>
              <a:t>belangrijkste</a:t>
            </a:r>
            <a:r>
              <a:rPr lang="en-GB" baseline="0" dirty="0"/>
              <a:t> </a:t>
            </a:r>
            <a:r>
              <a:rPr lang="en-GB" baseline="0" dirty="0" err="1"/>
              <a:t>woorden</a:t>
            </a:r>
            <a:r>
              <a:rPr lang="en-GB" baseline="0" dirty="0"/>
              <a:t> op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28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16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GB" dirty="0"/>
              <a:t>Timeline in </a:t>
            </a:r>
            <a:r>
              <a:rPr lang="en-GB" dirty="0" err="1"/>
              <a:t>kleine</a:t>
            </a:r>
            <a:r>
              <a:rPr lang="en-GB" dirty="0"/>
              <a:t> </a:t>
            </a:r>
            <a:r>
              <a:rPr lang="en-GB" dirty="0" err="1"/>
              <a:t>groepjes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/>
              <a:t>Op </a:t>
            </a:r>
            <a:r>
              <a:rPr lang="en-GB" dirty="0" err="1"/>
              <a:t>bord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38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e1c7782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7e1c7782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e1c7782a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e1c7782a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waar ligt belgie? waar ligt jouw (thuis)land?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1c7782a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e1c7782a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633A-0C5A-43B7-88FF-EC94172BC04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5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98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05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131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nl-BE" smtClean="0"/>
              <a:pPr algn="r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253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43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06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12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3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89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D05D-73E2-4CF5-91F3-5364F7FE3D8F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36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30CD05D-73E2-4CF5-91F3-5364F7FE3D8F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65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CD05D-73E2-4CF5-91F3-5364F7FE3D8F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33EFE22-61D0-4182-BD9F-E3039A73A2A8}" type="slidenum">
              <a:rPr lang="en-GB" smtClean="0"/>
              <a:t>‹nr.›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22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UV1QLrjkHU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beeldingsresultaat voor oude grieken">
            <a:extLst>
              <a:ext uri="{FF2B5EF4-FFF2-40B4-BE49-F238E27FC236}">
                <a16:creationId xmlns:a16="http://schemas.microsoft.com/office/drawing/2014/main" id="{AF88B521-2CFB-4267-A190-D33B39689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093" y="2152955"/>
            <a:ext cx="11367247" cy="255209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Oude </a:t>
            </a:r>
            <a:r>
              <a:rPr lang="en-US" sz="6000" b="1" dirty="0" err="1">
                <a:solidFill>
                  <a:srgbClr val="FFFFFF"/>
                </a:solidFill>
              </a:rPr>
              <a:t>Grieken</a:t>
            </a:r>
            <a:r>
              <a:rPr lang="en-US" sz="6000" b="1" dirty="0">
                <a:solidFill>
                  <a:srgbClr val="FFFFFF"/>
                </a:solidFill>
              </a:rPr>
              <a:t> </a:t>
            </a: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 err="1">
                <a:solidFill>
                  <a:srgbClr val="FFFFFF"/>
                </a:solidFill>
              </a:rPr>
              <a:t>Jonge</a:t>
            </a:r>
            <a:r>
              <a:rPr lang="en-US" sz="6000" b="1" dirty="0">
                <a:solidFill>
                  <a:srgbClr val="FFFFFF"/>
                </a:solidFill>
              </a:rPr>
              <a:t> </a:t>
            </a:r>
            <a:r>
              <a:rPr lang="en-US" sz="6000" b="1" dirty="0" err="1">
                <a:solidFill>
                  <a:srgbClr val="FFFFFF"/>
                </a:solidFill>
              </a:rPr>
              <a:t>Helden</a:t>
            </a:r>
            <a:br>
              <a:rPr lang="en-US" sz="8000" b="1" dirty="0">
                <a:solidFill>
                  <a:srgbClr val="FFFFFF"/>
                </a:solidFill>
              </a:rPr>
            </a:br>
            <a:br>
              <a:rPr lang="en-US" sz="8000" b="1" dirty="0">
                <a:solidFill>
                  <a:srgbClr val="FFFFFF"/>
                </a:solidFill>
              </a:rPr>
            </a:br>
            <a:r>
              <a:rPr lang="en-US" sz="5300" b="1" dirty="0">
                <a:solidFill>
                  <a:srgbClr val="FFFFFF"/>
                </a:solidFill>
              </a:rPr>
              <a:t>DEEL 1</a:t>
            </a:r>
            <a:br>
              <a:rPr lang="en-US" sz="5300" b="1" dirty="0">
                <a:solidFill>
                  <a:srgbClr val="FFFFFF"/>
                </a:solidFill>
              </a:rPr>
            </a:br>
            <a:r>
              <a:rPr lang="en-US" sz="5300" b="1" dirty="0">
                <a:solidFill>
                  <a:srgbClr val="FFFFFF"/>
                </a:solidFill>
              </a:rPr>
              <a:t>de </a:t>
            </a:r>
            <a:r>
              <a:rPr lang="en-US" sz="5300" b="1" dirty="0" err="1">
                <a:solidFill>
                  <a:srgbClr val="FFFFFF"/>
                </a:solidFill>
              </a:rPr>
              <a:t>oude</a:t>
            </a:r>
            <a:r>
              <a:rPr lang="en-US" sz="5300" b="1" dirty="0">
                <a:solidFill>
                  <a:srgbClr val="FFFFFF"/>
                </a:solidFill>
              </a:rPr>
              <a:t> </a:t>
            </a:r>
            <a:r>
              <a:rPr lang="en-US" sz="5300" b="1" dirty="0" err="1">
                <a:solidFill>
                  <a:srgbClr val="FFFFFF"/>
                </a:solidFill>
              </a:rPr>
              <a:t>grieken</a:t>
            </a:r>
            <a:r>
              <a:rPr lang="en-US" sz="5300" b="1" dirty="0">
                <a:solidFill>
                  <a:srgbClr val="FFFFFF"/>
                </a:solidFill>
              </a:rPr>
              <a:t> </a:t>
            </a:r>
            <a:r>
              <a:rPr lang="en-US" sz="5300" b="1" dirty="0" err="1">
                <a:solidFill>
                  <a:srgbClr val="FFFFFF"/>
                </a:solidFill>
              </a:rPr>
              <a:t>en</a:t>
            </a:r>
            <a:r>
              <a:rPr lang="en-US" sz="5300" b="1" dirty="0">
                <a:solidFill>
                  <a:srgbClr val="FFFFFF"/>
                </a:solidFill>
              </a:rPr>
              <a:t> </a:t>
            </a:r>
            <a:r>
              <a:rPr lang="en-US" sz="5300" b="1" dirty="0" err="1">
                <a:solidFill>
                  <a:srgbClr val="FFFFFF"/>
                </a:solidFill>
              </a:rPr>
              <a:t>wij</a:t>
            </a:r>
            <a:br>
              <a:rPr lang="en-US" sz="5300" b="1" dirty="0">
                <a:solidFill>
                  <a:srgbClr val="FFFFFF"/>
                </a:solidFill>
              </a:rPr>
            </a:br>
            <a:r>
              <a:rPr lang="en-US" sz="5300" b="1" dirty="0">
                <a:solidFill>
                  <a:srgbClr val="FFFFFF"/>
                </a:solidFill>
              </a:rPr>
              <a:t> </a:t>
            </a:r>
            <a:br>
              <a:rPr lang="en-US" sz="5300" b="1" dirty="0">
                <a:solidFill>
                  <a:srgbClr val="FFFFFF"/>
                </a:solidFill>
              </a:rPr>
            </a:br>
            <a:r>
              <a:rPr lang="en-US" sz="3600" b="1" dirty="0" err="1">
                <a:solidFill>
                  <a:srgbClr val="FFFFFF"/>
                </a:solidFill>
              </a:rPr>
              <a:t>waar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woonden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ze</a:t>
            </a:r>
            <a:r>
              <a:rPr lang="en-US" sz="3600" b="1" dirty="0">
                <a:solidFill>
                  <a:srgbClr val="FFFFFF"/>
                </a:solidFill>
              </a:rPr>
              <a:t>?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 err="1">
                <a:solidFill>
                  <a:srgbClr val="FFFFFF"/>
                </a:solidFill>
              </a:rPr>
              <a:t>Wanneer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leefden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ze</a:t>
            </a:r>
            <a:r>
              <a:rPr lang="en-US" sz="3600" b="1" dirty="0">
                <a:solidFill>
                  <a:srgbClr val="FFFFFF"/>
                </a:solidFill>
              </a:rPr>
              <a:t>?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 err="1">
                <a:solidFill>
                  <a:srgbClr val="FFFFFF"/>
                </a:solidFill>
              </a:rPr>
              <a:t>welke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taal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spraken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ze</a:t>
            </a:r>
            <a:r>
              <a:rPr lang="en-US" sz="3600" b="1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5771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3B1DB-832B-4702-8CC9-04E2F7BA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Google Shape;164;p8" descr="Afbeelding met kaart&#10;&#10;Automatisch gegenereerde beschrijving">
            <a:extLst>
              <a:ext uri="{FF2B5EF4-FFF2-40B4-BE49-F238E27FC236}">
                <a16:creationId xmlns:a16="http://schemas.microsoft.com/office/drawing/2014/main" id="{59E38B3F-4A12-4DCC-8031-4717D29B2FC8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021736" y="52176"/>
            <a:ext cx="10306171" cy="608229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49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100"/>
              <a:t>Wanneer leefden de Oude Grieken?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5C5193A3-559C-4523-9BED-65F1742FC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05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831200" y="7661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nl" dirty="0"/>
              <a:t>Wanneer leefden de Oude Grieken?</a:t>
            </a:r>
            <a:endParaRPr dirty="0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1000062" y="1638233"/>
            <a:ext cx="11360800" cy="44536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nl" dirty="0">
                <a:solidFill>
                  <a:srgbClr val="FF0000"/>
                </a:solidFill>
              </a:rPr>
              <a:t>na de ridders</a:t>
            </a:r>
            <a:endParaRPr dirty="0">
              <a:solidFill>
                <a:srgbClr val="FF0000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nl" dirty="0">
                <a:solidFill>
                  <a:srgbClr val="6AA84F"/>
                </a:solidFill>
              </a:rPr>
              <a:t>na de egyptenaren</a:t>
            </a:r>
            <a:endParaRPr dirty="0">
              <a:solidFill>
                <a:srgbClr val="6AA84F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nl" dirty="0">
                <a:solidFill>
                  <a:srgbClr val="0000FF"/>
                </a:solidFill>
              </a:rPr>
              <a:t>na de romeinen</a:t>
            </a:r>
            <a:endParaRPr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831200" y="788989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nl" dirty="0"/>
              <a:t>Hoe lang geleden leefden de Oude Grieken?</a:t>
            </a:r>
            <a:endParaRPr dirty="0"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981208" y="1949317"/>
            <a:ext cx="11360800" cy="445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nl" dirty="0">
                <a:solidFill>
                  <a:srgbClr val="FF0000"/>
                </a:solidFill>
              </a:rPr>
              <a:t>100 jaar geleden</a:t>
            </a:r>
            <a:endParaRPr dirty="0">
              <a:solidFill>
                <a:srgbClr val="FF0000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nl" dirty="0">
                <a:solidFill>
                  <a:srgbClr val="38761D"/>
                </a:solidFill>
              </a:rPr>
              <a:t>15000 jaar geleden</a:t>
            </a:r>
            <a:endParaRPr dirty="0">
              <a:solidFill>
                <a:srgbClr val="38761D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nl" dirty="0">
                <a:solidFill>
                  <a:srgbClr val="0000FF"/>
                </a:solidFill>
              </a:rPr>
              <a:t>2500 jaar geleden</a:t>
            </a:r>
            <a:endParaRPr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6139BC9-6F91-405A-B25C-67C20E045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"/>
            <a:ext cx="12192000" cy="689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9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47E1C13-99CE-433B-9CED-25F49D5DD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6" y="0"/>
            <a:ext cx="12150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5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100"/>
              <a:t>Welke taal spraken de Oude Grieken?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1108E84B-1CDD-438B-B1AD-C781771BA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208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765F739-CD73-4F82-A533-CCC9C9FDA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8"/>
            <a:ext cx="12192000" cy="608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87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639D95D-D89F-4A12-92B6-8C0C7B311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885"/>
            <a:ext cx="12192000" cy="626047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692957B-CA34-437F-8F34-A32227DFC6B6}"/>
              </a:ext>
            </a:extLst>
          </p:cNvPr>
          <p:cNvSpPr txBox="1"/>
          <p:nvPr/>
        </p:nvSpPr>
        <p:spPr>
          <a:xfrm>
            <a:off x="481614" y="4595959"/>
            <a:ext cx="6165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BE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https://www.youtube.com/watch?v=dUV1QLrjkHU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91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ekening&#10;&#10;Automatisch gegenereerde beschrijving">
            <a:extLst>
              <a:ext uri="{FF2B5EF4-FFF2-40B4-BE49-F238E27FC236}">
                <a16:creationId xmlns:a16="http://schemas.microsoft.com/office/drawing/2014/main" id="{23A68301-4EAE-44A3-8044-07C4B640F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67" y="1703233"/>
            <a:ext cx="4844221" cy="4412645"/>
          </a:xfrm>
          <a:prstGeom prst="rect">
            <a:avLst/>
          </a:prstGeom>
        </p:spPr>
      </p:pic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F4CCF63B-DC7C-4654-9C63-A7241B99C023}"/>
              </a:ext>
            </a:extLst>
          </p:cNvPr>
          <p:cNvSpPr/>
          <p:nvPr/>
        </p:nvSpPr>
        <p:spPr>
          <a:xfrm>
            <a:off x="1404731" y="742122"/>
            <a:ext cx="5950226" cy="2315817"/>
          </a:xfrm>
          <a:prstGeom prst="wedgeRoundRectCallout">
            <a:avLst>
              <a:gd name="adj1" fmla="val 46444"/>
              <a:gd name="adj2" fmla="val 774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wereld noemen wij</a:t>
            </a:r>
          </a:p>
          <a:p>
            <a:pPr algn="ctr"/>
            <a:r>
              <a:rPr lang="el-GR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</a:t>
            </a:r>
            <a:r>
              <a:rPr lang="el-GR" sz="8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l-GR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μος</a:t>
            </a:r>
            <a:endParaRPr lang="nl-BE" sz="8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7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GB" b="1" dirty="0"/>
              <a:t>De Oude </a:t>
            </a:r>
            <a:r>
              <a:rPr lang="en-GB" b="1" dirty="0" err="1"/>
              <a:t>Grieken</a:t>
            </a:r>
            <a:r>
              <a:rPr lang="en-GB" b="1" dirty="0"/>
              <a:t> …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wij</a:t>
            </a:r>
            <a:endParaRPr lang="en-GB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D0AB3D-3051-4399-9FD5-410366F37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063936"/>
              </p:ext>
            </p:extLst>
          </p:nvPr>
        </p:nvGraphicFramePr>
        <p:xfrm>
          <a:off x="4627418" y="378971"/>
          <a:ext cx="7084291" cy="5384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63846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ekening&#10;&#10;Automatisch gegenereerde beschrijving">
            <a:extLst>
              <a:ext uri="{FF2B5EF4-FFF2-40B4-BE49-F238E27FC236}">
                <a16:creationId xmlns:a16="http://schemas.microsoft.com/office/drawing/2014/main" id="{23A68301-4EAE-44A3-8044-07C4B640F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656" y="1703233"/>
            <a:ext cx="4844221" cy="4412645"/>
          </a:xfrm>
          <a:prstGeom prst="rect">
            <a:avLst/>
          </a:prstGeom>
        </p:spPr>
      </p:pic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F4CCF63B-DC7C-4654-9C63-A7241B99C023}"/>
              </a:ext>
            </a:extLst>
          </p:cNvPr>
          <p:cNvSpPr/>
          <p:nvPr/>
        </p:nvSpPr>
        <p:spPr>
          <a:xfrm>
            <a:off x="1404731" y="742122"/>
            <a:ext cx="5950226" cy="2315817"/>
          </a:xfrm>
          <a:prstGeom prst="wedgeRoundRectCallout">
            <a:avLst>
              <a:gd name="adj1" fmla="val 46444"/>
              <a:gd name="adj2" fmla="val 774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Iets wat je doet, noemen wij</a:t>
            </a:r>
          </a:p>
          <a:p>
            <a:pPr algn="ctr"/>
            <a:r>
              <a:rPr lang="el-GR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δραμα</a:t>
            </a:r>
            <a:endParaRPr lang="nl-BE" sz="8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38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2213D-F61A-43D4-87A2-C58E216E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Een paar Griekse letters!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7D631D9-9A0C-48AD-9B4F-2A7DF3DE057C}"/>
              </a:ext>
            </a:extLst>
          </p:cNvPr>
          <p:cNvGrpSpPr/>
          <p:nvPr/>
        </p:nvGrpSpPr>
        <p:grpSpPr>
          <a:xfrm>
            <a:off x="318052" y="2438400"/>
            <a:ext cx="11741426" cy="1305338"/>
            <a:chOff x="1192696" y="2438400"/>
            <a:chExt cx="9962984" cy="1305338"/>
          </a:xfrm>
        </p:grpSpPr>
        <p:cxnSp>
          <p:nvCxnSpPr>
            <p:cNvPr id="4" name="Rechte verbindingslijn 3">
              <a:extLst>
                <a:ext uri="{FF2B5EF4-FFF2-40B4-BE49-F238E27FC236}">
                  <a16:creationId xmlns:a16="http://schemas.microsoft.com/office/drawing/2014/main" id="{EA67272C-8A0F-4284-8449-58CFE4BA6E94}"/>
                </a:ext>
              </a:extLst>
            </p:cNvPr>
            <p:cNvCxnSpPr/>
            <p:nvPr/>
          </p:nvCxnSpPr>
          <p:spPr>
            <a:xfrm>
              <a:off x="1192696" y="2438400"/>
              <a:ext cx="996298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98EBE591-DA99-409C-8273-3FEBCB145CEB}"/>
                </a:ext>
              </a:extLst>
            </p:cNvPr>
            <p:cNvCxnSpPr/>
            <p:nvPr/>
          </p:nvCxnSpPr>
          <p:spPr>
            <a:xfrm>
              <a:off x="1192696" y="2895600"/>
              <a:ext cx="996298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839EF29F-9F4E-4FB5-A522-FDBB210097B8}"/>
                </a:ext>
              </a:extLst>
            </p:cNvPr>
            <p:cNvCxnSpPr/>
            <p:nvPr/>
          </p:nvCxnSpPr>
          <p:spPr>
            <a:xfrm>
              <a:off x="1192696" y="3326295"/>
              <a:ext cx="996298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83B90A62-ED0D-457B-8DAD-144A519CE19A}"/>
                </a:ext>
              </a:extLst>
            </p:cNvPr>
            <p:cNvCxnSpPr/>
            <p:nvPr/>
          </p:nvCxnSpPr>
          <p:spPr>
            <a:xfrm>
              <a:off x="1192696" y="3743738"/>
              <a:ext cx="996298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C10B7C63-CF32-4E9B-A85E-AD852F0D4152}"/>
              </a:ext>
            </a:extLst>
          </p:cNvPr>
          <p:cNvSpPr txBox="1"/>
          <p:nvPr/>
        </p:nvSpPr>
        <p:spPr>
          <a:xfrm>
            <a:off x="318052" y="2421679"/>
            <a:ext cx="1065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α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C5D4F02-10A4-4D8F-BA5D-BAB1DD310868}"/>
              </a:ext>
            </a:extLst>
          </p:cNvPr>
          <p:cNvSpPr txBox="1"/>
          <p:nvPr/>
        </p:nvSpPr>
        <p:spPr>
          <a:xfrm>
            <a:off x="1261118" y="2437390"/>
            <a:ext cx="1065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β</a:t>
            </a:r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6354A68-3951-4F09-BA35-120D34CF24D9}"/>
              </a:ext>
            </a:extLst>
          </p:cNvPr>
          <p:cNvSpPr txBox="1"/>
          <p:nvPr/>
        </p:nvSpPr>
        <p:spPr>
          <a:xfrm>
            <a:off x="2145238" y="2421679"/>
            <a:ext cx="1272619" cy="1216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δ</a:t>
            </a:r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0A75E14-B6F8-40CB-862D-703D023262CF}"/>
              </a:ext>
            </a:extLst>
          </p:cNvPr>
          <p:cNvSpPr txBox="1"/>
          <p:nvPr/>
        </p:nvSpPr>
        <p:spPr>
          <a:xfrm>
            <a:off x="2950361" y="2429536"/>
            <a:ext cx="603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ε</a:t>
            </a:r>
            <a:endParaRPr lang="nl-BE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4745335-4F42-4EF1-AC62-6D530B9BA6CE}"/>
              </a:ext>
            </a:extLst>
          </p:cNvPr>
          <p:cNvSpPr txBox="1"/>
          <p:nvPr/>
        </p:nvSpPr>
        <p:spPr>
          <a:xfrm>
            <a:off x="3782426" y="2411247"/>
            <a:ext cx="791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ι</a:t>
            </a:r>
            <a:endParaRPr lang="nl-BE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E8300B4-441E-42B9-8CE3-C7AB3258AAAF}"/>
              </a:ext>
            </a:extLst>
          </p:cNvPr>
          <p:cNvSpPr txBox="1"/>
          <p:nvPr/>
        </p:nvSpPr>
        <p:spPr>
          <a:xfrm>
            <a:off x="4691181" y="2417882"/>
            <a:ext cx="1095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κ</a:t>
            </a:r>
            <a:endParaRPr lang="nl-BE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B02531C-F144-462E-BB53-050B9FE56871}"/>
              </a:ext>
            </a:extLst>
          </p:cNvPr>
          <p:cNvSpPr txBox="1"/>
          <p:nvPr/>
        </p:nvSpPr>
        <p:spPr>
          <a:xfrm>
            <a:off x="5822304" y="2416405"/>
            <a:ext cx="1272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λ</a:t>
            </a:r>
            <a:endParaRPr lang="nl-BE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8384BCC-C083-46F5-BD1E-D6D00400EC98}"/>
              </a:ext>
            </a:extLst>
          </p:cNvPr>
          <p:cNvSpPr txBox="1"/>
          <p:nvPr/>
        </p:nvSpPr>
        <p:spPr>
          <a:xfrm>
            <a:off x="6847964" y="2429535"/>
            <a:ext cx="1272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μ</a:t>
            </a:r>
            <a:endParaRPr lang="nl-BE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B1D6641B-6069-45F6-9C04-92E3E568CB92}"/>
              </a:ext>
            </a:extLst>
          </p:cNvPr>
          <p:cNvSpPr txBox="1"/>
          <p:nvPr/>
        </p:nvSpPr>
        <p:spPr>
          <a:xfrm>
            <a:off x="7743322" y="2429536"/>
            <a:ext cx="1037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ο</a:t>
            </a:r>
            <a:endParaRPr lang="nl-BE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4E2AC59-A857-4C57-BCCB-834D2092037D}"/>
              </a:ext>
            </a:extLst>
          </p:cNvPr>
          <p:cNvSpPr txBox="1"/>
          <p:nvPr/>
        </p:nvSpPr>
        <p:spPr>
          <a:xfrm>
            <a:off x="8670465" y="2432679"/>
            <a:ext cx="1400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σς</a:t>
            </a:r>
            <a:endParaRPr lang="nl-BE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E9FEEDF-4359-4C1B-88E1-C28F4DA8B656}"/>
              </a:ext>
            </a:extLst>
          </p:cNvPr>
          <p:cNvSpPr txBox="1"/>
          <p:nvPr/>
        </p:nvSpPr>
        <p:spPr>
          <a:xfrm>
            <a:off x="9961016" y="2421679"/>
            <a:ext cx="895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τ</a:t>
            </a:r>
            <a:endParaRPr lang="nl-BE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DD6D507B-7441-4A00-BD8F-0CAE226F9351}"/>
              </a:ext>
            </a:extLst>
          </p:cNvPr>
          <p:cNvSpPr txBox="1"/>
          <p:nvPr/>
        </p:nvSpPr>
        <p:spPr>
          <a:xfrm>
            <a:off x="10730682" y="2417882"/>
            <a:ext cx="902296" cy="121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υ</a:t>
            </a:r>
            <a:endParaRPr lang="nl-BE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5CC4D5D0-E9D0-436F-A4BF-FA2655B89B5D}"/>
              </a:ext>
            </a:extLst>
          </p:cNvPr>
          <p:cNvSpPr txBox="1"/>
          <p:nvPr/>
        </p:nvSpPr>
        <p:spPr>
          <a:xfrm>
            <a:off x="388663" y="4229352"/>
            <a:ext cx="543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D8E0E1D-17A3-41BE-9E17-40EE7EE2922D}"/>
              </a:ext>
            </a:extLst>
          </p:cNvPr>
          <p:cNvSpPr txBox="1"/>
          <p:nvPr/>
        </p:nvSpPr>
        <p:spPr>
          <a:xfrm>
            <a:off x="1332144" y="4245233"/>
            <a:ext cx="351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dirty="0"/>
              <a:t>b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31D598F6-4FC9-4C8E-8E7B-60D11EB6E210}"/>
              </a:ext>
            </a:extLst>
          </p:cNvPr>
          <p:cNvSpPr txBox="1"/>
          <p:nvPr/>
        </p:nvSpPr>
        <p:spPr>
          <a:xfrm>
            <a:off x="2162077" y="4229352"/>
            <a:ext cx="351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07E21F7-38A9-4CCB-BBC9-839DBF9A9815}"/>
              </a:ext>
            </a:extLst>
          </p:cNvPr>
          <p:cNvSpPr txBox="1"/>
          <p:nvPr/>
        </p:nvSpPr>
        <p:spPr>
          <a:xfrm>
            <a:off x="2992010" y="4245233"/>
            <a:ext cx="467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D67A37BF-4D41-495B-8AB5-B48F98849AF7}"/>
              </a:ext>
            </a:extLst>
          </p:cNvPr>
          <p:cNvSpPr txBox="1"/>
          <p:nvPr/>
        </p:nvSpPr>
        <p:spPr>
          <a:xfrm>
            <a:off x="3860884" y="4245233"/>
            <a:ext cx="467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423ACE2-CFF6-419D-A4FD-774A8C69D5D1}"/>
              </a:ext>
            </a:extLst>
          </p:cNvPr>
          <p:cNvSpPr txBox="1"/>
          <p:nvPr/>
        </p:nvSpPr>
        <p:spPr>
          <a:xfrm>
            <a:off x="4801944" y="4245233"/>
            <a:ext cx="612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160ACE3-ACC1-426B-AE68-28DC213B3FE9}"/>
              </a:ext>
            </a:extLst>
          </p:cNvPr>
          <p:cNvSpPr txBox="1"/>
          <p:nvPr/>
        </p:nvSpPr>
        <p:spPr>
          <a:xfrm>
            <a:off x="6096000" y="4225802"/>
            <a:ext cx="612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2C7794D-5018-4226-B34D-7485C73863FD}"/>
              </a:ext>
            </a:extLst>
          </p:cNvPr>
          <p:cNvSpPr txBox="1"/>
          <p:nvPr/>
        </p:nvSpPr>
        <p:spPr>
          <a:xfrm>
            <a:off x="6885249" y="4245233"/>
            <a:ext cx="612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855F7A1B-4F57-4E22-B4E6-F5F095B1B721}"/>
              </a:ext>
            </a:extLst>
          </p:cNvPr>
          <p:cNvSpPr txBox="1"/>
          <p:nvPr/>
        </p:nvSpPr>
        <p:spPr>
          <a:xfrm>
            <a:off x="7971555" y="4262867"/>
            <a:ext cx="467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18CA37A1-117B-4BA7-8581-2B460355055D}"/>
              </a:ext>
            </a:extLst>
          </p:cNvPr>
          <p:cNvSpPr txBox="1"/>
          <p:nvPr/>
        </p:nvSpPr>
        <p:spPr>
          <a:xfrm>
            <a:off x="8917733" y="4294811"/>
            <a:ext cx="68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64E6477C-8829-4902-98F8-07C662313968}"/>
              </a:ext>
            </a:extLst>
          </p:cNvPr>
          <p:cNvSpPr txBox="1"/>
          <p:nvPr/>
        </p:nvSpPr>
        <p:spPr>
          <a:xfrm>
            <a:off x="10072607" y="4294811"/>
            <a:ext cx="37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70A82897-21DE-4909-ABEC-9896CA8979C7}"/>
              </a:ext>
            </a:extLst>
          </p:cNvPr>
          <p:cNvSpPr txBox="1"/>
          <p:nvPr/>
        </p:nvSpPr>
        <p:spPr>
          <a:xfrm>
            <a:off x="10830165" y="4225800"/>
            <a:ext cx="68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66978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35B54-1D6B-4D33-B4AC-C36CC161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 nog wat Griekse letters …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04FF1CC0-BCC8-419A-8069-3FBDC41BA6A5}"/>
              </a:ext>
            </a:extLst>
          </p:cNvPr>
          <p:cNvGrpSpPr/>
          <p:nvPr/>
        </p:nvGrpSpPr>
        <p:grpSpPr>
          <a:xfrm>
            <a:off x="318052" y="2438400"/>
            <a:ext cx="11741426" cy="1305338"/>
            <a:chOff x="1192696" y="2438400"/>
            <a:chExt cx="9962984" cy="1305338"/>
          </a:xfrm>
        </p:grpSpPr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DB56A945-D7C5-4216-8BAA-65428088A56A}"/>
                </a:ext>
              </a:extLst>
            </p:cNvPr>
            <p:cNvCxnSpPr/>
            <p:nvPr/>
          </p:nvCxnSpPr>
          <p:spPr>
            <a:xfrm>
              <a:off x="1192696" y="2438400"/>
              <a:ext cx="996298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A89D4188-4D75-4D35-B959-7C76C1AA8338}"/>
                </a:ext>
              </a:extLst>
            </p:cNvPr>
            <p:cNvCxnSpPr/>
            <p:nvPr/>
          </p:nvCxnSpPr>
          <p:spPr>
            <a:xfrm>
              <a:off x="1192696" y="2895600"/>
              <a:ext cx="996298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D70A0A0A-6A3C-4F4C-B27C-5E0AC2F2BBB7}"/>
                </a:ext>
              </a:extLst>
            </p:cNvPr>
            <p:cNvCxnSpPr/>
            <p:nvPr/>
          </p:nvCxnSpPr>
          <p:spPr>
            <a:xfrm>
              <a:off x="1192696" y="3326295"/>
              <a:ext cx="996298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EF0BD4AC-30DB-4F63-873E-EF3A1D936FAF}"/>
                </a:ext>
              </a:extLst>
            </p:cNvPr>
            <p:cNvCxnSpPr/>
            <p:nvPr/>
          </p:nvCxnSpPr>
          <p:spPr>
            <a:xfrm>
              <a:off x="1192696" y="3743738"/>
              <a:ext cx="996298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B488EAA9-817C-4152-AF6D-F258846EE27B}"/>
              </a:ext>
            </a:extLst>
          </p:cNvPr>
          <p:cNvSpPr txBox="1"/>
          <p:nvPr/>
        </p:nvSpPr>
        <p:spPr>
          <a:xfrm>
            <a:off x="677186" y="3842121"/>
            <a:ext cx="556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0139483-A561-404E-B095-DE948A52269C}"/>
              </a:ext>
            </a:extLst>
          </p:cNvPr>
          <p:cNvSpPr txBox="1"/>
          <p:nvPr/>
        </p:nvSpPr>
        <p:spPr>
          <a:xfrm>
            <a:off x="1425933" y="3842121"/>
            <a:ext cx="932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err="1">
                <a:latin typeface="Arial" panose="020B0604020202020204" pitchFamily="34" charset="0"/>
                <a:cs typeface="Arial" panose="020B0604020202020204" pitchFamily="34" charset="0"/>
              </a:rPr>
              <a:t>dz</a:t>
            </a:r>
            <a:endParaRPr lang="nl-B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0656FD1-A2D7-4425-A61C-AF0890197E1E}"/>
              </a:ext>
            </a:extLst>
          </p:cNvPr>
          <p:cNvSpPr txBox="1"/>
          <p:nvPr/>
        </p:nvSpPr>
        <p:spPr>
          <a:xfrm>
            <a:off x="2358887" y="3868431"/>
            <a:ext cx="556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E804AF4-89D1-440F-9AFB-40201725D35E}"/>
              </a:ext>
            </a:extLst>
          </p:cNvPr>
          <p:cNvSpPr txBox="1"/>
          <p:nvPr/>
        </p:nvSpPr>
        <p:spPr>
          <a:xfrm>
            <a:off x="3205700" y="3868430"/>
            <a:ext cx="834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nl-B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8DC541D-5011-434F-8C9A-D2D45FADFCA0}"/>
              </a:ext>
            </a:extLst>
          </p:cNvPr>
          <p:cNvSpPr txBox="1"/>
          <p:nvPr/>
        </p:nvSpPr>
        <p:spPr>
          <a:xfrm>
            <a:off x="4077691" y="3868427"/>
            <a:ext cx="556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228FA57-BDDD-41CA-9FEF-8D95F93C67C1}"/>
              </a:ext>
            </a:extLst>
          </p:cNvPr>
          <p:cNvSpPr txBox="1"/>
          <p:nvPr/>
        </p:nvSpPr>
        <p:spPr>
          <a:xfrm>
            <a:off x="4887401" y="3868428"/>
            <a:ext cx="556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1557652-F047-423D-8524-0C3FF08D485A}"/>
              </a:ext>
            </a:extLst>
          </p:cNvPr>
          <p:cNvSpPr txBox="1"/>
          <p:nvPr/>
        </p:nvSpPr>
        <p:spPr>
          <a:xfrm>
            <a:off x="5678556" y="3842120"/>
            <a:ext cx="556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31B1C92-FE4E-4037-A1A4-59BF79BB71B5}"/>
              </a:ext>
            </a:extLst>
          </p:cNvPr>
          <p:cNvSpPr txBox="1"/>
          <p:nvPr/>
        </p:nvSpPr>
        <p:spPr>
          <a:xfrm>
            <a:off x="6587653" y="3842120"/>
            <a:ext cx="556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5C35CCF-5A5E-4CC9-8DC2-DE5B10B228B4}"/>
              </a:ext>
            </a:extLst>
          </p:cNvPr>
          <p:cNvSpPr txBox="1"/>
          <p:nvPr/>
        </p:nvSpPr>
        <p:spPr>
          <a:xfrm>
            <a:off x="7557717" y="3868428"/>
            <a:ext cx="556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BC96AC7-09D4-4F37-9BCF-F67C63D88512}"/>
              </a:ext>
            </a:extLst>
          </p:cNvPr>
          <p:cNvSpPr txBox="1"/>
          <p:nvPr/>
        </p:nvSpPr>
        <p:spPr>
          <a:xfrm>
            <a:off x="8332965" y="3842119"/>
            <a:ext cx="834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nl-B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77016B9-36D8-4D3D-A9B9-4E1905236F34}"/>
              </a:ext>
            </a:extLst>
          </p:cNvPr>
          <p:cNvSpPr txBox="1"/>
          <p:nvPr/>
        </p:nvSpPr>
        <p:spPr>
          <a:xfrm>
            <a:off x="9257969" y="3868427"/>
            <a:ext cx="834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nl-B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BF65F08-532D-4323-8819-9B15EEA5E9A4}"/>
              </a:ext>
            </a:extLst>
          </p:cNvPr>
          <p:cNvSpPr txBox="1"/>
          <p:nvPr/>
        </p:nvSpPr>
        <p:spPr>
          <a:xfrm>
            <a:off x="10281030" y="3842118"/>
            <a:ext cx="834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endParaRPr lang="nl-B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FBFE8FE-33DD-4DC3-834C-A063C594FC0A}"/>
              </a:ext>
            </a:extLst>
          </p:cNvPr>
          <p:cNvSpPr txBox="1"/>
          <p:nvPr/>
        </p:nvSpPr>
        <p:spPr>
          <a:xfrm>
            <a:off x="670245" y="2406148"/>
            <a:ext cx="748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γ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29C456A-5B08-439D-8CE2-1ABC7937813C}"/>
              </a:ext>
            </a:extLst>
          </p:cNvPr>
          <p:cNvSpPr txBox="1"/>
          <p:nvPr/>
        </p:nvSpPr>
        <p:spPr>
          <a:xfrm>
            <a:off x="1547244" y="2406148"/>
            <a:ext cx="865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ζ</a:t>
            </a:r>
            <a:endParaRPr lang="nl-BE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4A93ACA3-240D-4F82-B2C9-C5443874659C}"/>
              </a:ext>
            </a:extLst>
          </p:cNvPr>
          <p:cNvSpPr txBox="1"/>
          <p:nvPr/>
        </p:nvSpPr>
        <p:spPr>
          <a:xfrm>
            <a:off x="2358887" y="2429319"/>
            <a:ext cx="556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η</a:t>
            </a:r>
            <a:endParaRPr lang="nl-BE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B2029FE3-D3A8-43F0-9BE5-CFC516AF8C31}"/>
              </a:ext>
            </a:extLst>
          </p:cNvPr>
          <p:cNvSpPr txBox="1"/>
          <p:nvPr/>
        </p:nvSpPr>
        <p:spPr>
          <a:xfrm>
            <a:off x="3171129" y="2429319"/>
            <a:ext cx="555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θ</a:t>
            </a:r>
            <a:endParaRPr lang="nl-BE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6A5F7011-D55C-49F3-95EC-86742B71DAEB}"/>
              </a:ext>
            </a:extLst>
          </p:cNvPr>
          <p:cNvSpPr txBox="1"/>
          <p:nvPr/>
        </p:nvSpPr>
        <p:spPr>
          <a:xfrm>
            <a:off x="4068680" y="2437913"/>
            <a:ext cx="70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ν</a:t>
            </a:r>
            <a:endParaRPr lang="nl-BE" dirty="0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5AC3EFF7-78F3-4B09-BFFA-7A9E5BE8DD3D}"/>
              </a:ext>
            </a:extLst>
          </p:cNvPr>
          <p:cNvSpPr txBox="1"/>
          <p:nvPr/>
        </p:nvSpPr>
        <p:spPr>
          <a:xfrm>
            <a:off x="4842424" y="2445027"/>
            <a:ext cx="438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ξ</a:t>
            </a:r>
            <a:endParaRPr lang="nl-BE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40FDC57E-BFFA-468F-A531-7E5190993C25}"/>
              </a:ext>
            </a:extLst>
          </p:cNvPr>
          <p:cNvSpPr txBox="1"/>
          <p:nvPr/>
        </p:nvSpPr>
        <p:spPr>
          <a:xfrm>
            <a:off x="5678556" y="2418717"/>
            <a:ext cx="555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π</a:t>
            </a:r>
            <a:endParaRPr lang="nl-BE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990F9B3B-68B7-46AC-A181-6541D3B30DFE}"/>
              </a:ext>
            </a:extLst>
          </p:cNvPr>
          <p:cNvSpPr txBox="1"/>
          <p:nvPr/>
        </p:nvSpPr>
        <p:spPr>
          <a:xfrm>
            <a:off x="6490199" y="2417345"/>
            <a:ext cx="555993" cy="124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ρ</a:t>
            </a:r>
            <a:endParaRPr lang="nl-BE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0B0AA0C1-EECD-4E1C-BA94-A5B534775811}"/>
              </a:ext>
            </a:extLst>
          </p:cNvPr>
          <p:cNvSpPr txBox="1"/>
          <p:nvPr/>
        </p:nvSpPr>
        <p:spPr>
          <a:xfrm>
            <a:off x="7333375" y="2429318"/>
            <a:ext cx="780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φ</a:t>
            </a:r>
            <a:endParaRPr lang="nl-BE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C78A9951-E301-429F-99CD-B7C1252D0770}"/>
              </a:ext>
            </a:extLst>
          </p:cNvPr>
          <p:cNvSpPr txBox="1"/>
          <p:nvPr/>
        </p:nvSpPr>
        <p:spPr>
          <a:xfrm>
            <a:off x="8430325" y="2445026"/>
            <a:ext cx="780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χ</a:t>
            </a:r>
            <a:endParaRPr lang="nl-BE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7F004209-7063-4D64-9152-054E9FFFFED8}"/>
              </a:ext>
            </a:extLst>
          </p:cNvPr>
          <p:cNvSpPr txBox="1"/>
          <p:nvPr/>
        </p:nvSpPr>
        <p:spPr>
          <a:xfrm>
            <a:off x="9198117" y="2417345"/>
            <a:ext cx="634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ψ</a:t>
            </a:r>
            <a:endParaRPr lang="nl-BE" dirty="0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6F028294-9494-48AD-83D9-027A3A7FC572}"/>
              </a:ext>
            </a:extLst>
          </p:cNvPr>
          <p:cNvSpPr txBox="1"/>
          <p:nvPr/>
        </p:nvSpPr>
        <p:spPr>
          <a:xfrm>
            <a:off x="10238858" y="2429319"/>
            <a:ext cx="1226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prstClr val="black"/>
                </a:solidFill>
              </a:rPr>
              <a:t>ω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92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" grpId="0"/>
      <p:bldP spid="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F142B-A8D7-4ED3-AE6C-D21BF66A0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7C2D0F55-35AE-4AAC-A41C-D39E34C1A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1" y="1640836"/>
            <a:ext cx="4844221" cy="4412645"/>
          </a:xfrm>
          <a:prstGeom prst="rect">
            <a:avLst/>
          </a:prstGeom>
        </p:spPr>
      </p:pic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63A9C968-EB09-434E-8DA0-4784E863C1CD}"/>
              </a:ext>
            </a:extLst>
          </p:cNvPr>
          <p:cNvSpPr/>
          <p:nvPr/>
        </p:nvSpPr>
        <p:spPr>
          <a:xfrm>
            <a:off x="462766" y="394092"/>
            <a:ext cx="3882886" cy="2315817"/>
          </a:xfrm>
          <a:prstGeom prst="wedgeRoundRectCallout">
            <a:avLst>
              <a:gd name="adj1" fmla="val 46444"/>
              <a:gd name="adj2" fmla="val 774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ἁννα</a:t>
            </a:r>
            <a:endParaRPr lang="nl-BE" sz="8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ballon: rechthoek met afgeronde hoeken 5">
            <a:extLst>
              <a:ext uri="{FF2B5EF4-FFF2-40B4-BE49-F238E27FC236}">
                <a16:creationId xmlns:a16="http://schemas.microsoft.com/office/drawing/2014/main" id="{26C94781-4C64-49CE-9323-1C664837D370}"/>
              </a:ext>
            </a:extLst>
          </p:cNvPr>
          <p:cNvSpPr/>
          <p:nvPr/>
        </p:nvSpPr>
        <p:spPr>
          <a:xfrm>
            <a:off x="7525529" y="394092"/>
            <a:ext cx="3882886" cy="2315817"/>
          </a:xfrm>
          <a:prstGeom prst="wedgeRoundRectCallout">
            <a:avLst>
              <a:gd name="adj1" fmla="val -47071"/>
              <a:gd name="adj2" fmla="val 866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ἀννα</a:t>
            </a:r>
            <a:endParaRPr lang="nl-BE" sz="8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08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624" y="732583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/>
              <a:t>Het </a:t>
            </a:r>
            <a:r>
              <a:rPr lang="en-US" sz="3000" dirty="0" err="1"/>
              <a:t>alfabet</a:t>
            </a:r>
            <a:r>
              <a:rPr lang="en-US" sz="3000" dirty="0"/>
              <a:t> van de Oude </a:t>
            </a:r>
            <a:r>
              <a:rPr lang="en-US" sz="3000" dirty="0" err="1"/>
              <a:t>Grieken</a:t>
            </a:r>
            <a:endParaRPr lang="en-US" sz="3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51581" y="2015732"/>
            <a:ext cx="3526523" cy="3450613"/>
          </a:xfrm>
          <a:prstGeom prst="rect">
            <a:avLst/>
          </a:prstGeom>
        </p:spPr>
        <p:txBody>
          <a:bodyPr rot="0" vert="horz" lIns="91440" tIns="45720" rIns="91440" bIns="45720" rtlCol="0" anchor="t" anchorCtr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/>
              <a:t>Geen</a:t>
            </a:r>
            <a:r>
              <a:rPr lang="en-US" sz="2800" dirty="0"/>
              <a:t> h: </a:t>
            </a:r>
            <a:r>
              <a:rPr lang="en-US" sz="2800" b="1" dirty="0" err="1">
                <a:latin typeface="Calibri" panose="020F0502020204030204" pitchFamily="34" charset="0"/>
              </a:rPr>
              <a:t>ἀ</a:t>
            </a:r>
            <a:r>
              <a:rPr lang="en-US" sz="2800" dirty="0" err="1">
                <a:latin typeface="Calibri" panose="020F0502020204030204" pitchFamily="34" charset="0"/>
              </a:rPr>
              <a:t>τ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/>
              <a:t>Wel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h: </a:t>
            </a:r>
            <a:r>
              <a:rPr lang="en-US" sz="2800" b="1" dirty="0" err="1">
                <a:latin typeface="Calibri" panose="020F0502020204030204" pitchFamily="34" charset="0"/>
              </a:rPr>
              <a:t>ἁ</a:t>
            </a:r>
            <a:r>
              <a:rPr lang="en-US" sz="2800" dirty="0" err="1">
                <a:latin typeface="Calibri" panose="020F0502020204030204" pitchFamily="34" charset="0"/>
              </a:rPr>
              <a:t>τ</a:t>
            </a:r>
            <a:r>
              <a:rPr lang="en-US" sz="2800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500" t="26232" r="42143" b="9822"/>
          <a:stretch/>
        </p:blipFill>
        <p:spPr>
          <a:xfrm>
            <a:off x="7141960" y="1116345"/>
            <a:ext cx="2725482" cy="38661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588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68D5507-C392-4AC3-8A31-A08C593FA13E}"/>
              </a:ext>
            </a:extLst>
          </p:cNvPr>
          <p:cNvSpPr txBox="1"/>
          <p:nvPr/>
        </p:nvSpPr>
        <p:spPr>
          <a:xfrm>
            <a:off x="1490580" y="1573411"/>
            <a:ext cx="2602584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7200" dirty="0">
                <a:latin typeface="Palatino Linotype" panose="02040502050505030304" pitchFamily="18" charset="0"/>
              </a:rPr>
              <a:t>῾</a:t>
            </a:r>
            <a:endParaRPr lang="nl-BE" sz="2800" dirty="0">
              <a:latin typeface="Palatino Linotype" panose="02040502050505030304" pitchFamily="18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8E1F035-DCB6-416D-81E3-121C889A89F1}"/>
              </a:ext>
            </a:extLst>
          </p:cNvPr>
          <p:cNvSpPr txBox="1"/>
          <p:nvPr/>
        </p:nvSpPr>
        <p:spPr>
          <a:xfrm>
            <a:off x="7848187" y="1573410"/>
            <a:ext cx="2602584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7200" dirty="0">
                <a:latin typeface="Palatino Linotype" panose="02040502050505030304" pitchFamily="18" charset="0"/>
              </a:rPr>
              <a:t>᾿</a:t>
            </a:r>
            <a:r>
              <a:rPr lang="nl-BE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4839B47-84A4-4D43-BBA3-99D644CBFBC6}"/>
              </a:ext>
            </a:extLst>
          </p:cNvPr>
          <p:cNvSpPr txBox="1"/>
          <p:nvPr/>
        </p:nvSpPr>
        <p:spPr>
          <a:xfrm>
            <a:off x="3536256" y="3404636"/>
            <a:ext cx="1100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>
                <a:latin typeface="Palatino Linotype" panose="02040502050505030304" pitchFamily="18" charset="0"/>
              </a:rPr>
              <a:t>ἁ</a:t>
            </a:r>
            <a:endParaRPr lang="nl-BE" sz="4800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Afbeeldingsresultaat voor pacman">
            <a:extLst>
              <a:ext uri="{FF2B5EF4-FFF2-40B4-BE49-F238E27FC236}">
                <a16:creationId xmlns:a16="http://schemas.microsoft.com/office/drawing/2014/main" id="{93B7742B-E089-4202-9277-F62C594D8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06979"/>
            <a:ext cx="766505" cy="8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A280CCD-992E-4B56-B188-B27427099275}"/>
              </a:ext>
            </a:extLst>
          </p:cNvPr>
          <p:cNvSpPr txBox="1"/>
          <p:nvPr/>
        </p:nvSpPr>
        <p:spPr>
          <a:xfrm>
            <a:off x="1917347" y="3404635"/>
            <a:ext cx="307945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BE" sz="4800" u="sng" dirty="0">
                <a:latin typeface="Palatino Linotype" panose="02040502050505030304" pitchFamily="18" charset="0"/>
              </a:rPr>
              <a:t>H</a:t>
            </a:r>
            <a:r>
              <a:rPr lang="nl-BE" sz="4800" dirty="0">
                <a:latin typeface="Palatino Linotype" panose="02040502050505030304" pitchFamily="18" charset="0"/>
              </a:rPr>
              <a:t>AP!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E67140C-FE11-4080-BF7B-C22AC3DAF115}"/>
              </a:ext>
            </a:extLst>
          </p:cNvPr>
          <p:cNvSpPr txBox="1"/>
          <p:nvPr/>
        </p:nvSpPr>
        <p:spPr>
          <a:xfrm>
            <a:off x="838201" y="4361679"/>
            <a:ext cx="4879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Palatino Linotype" panose="02040502050505030304" pitchFamily="18" charset="0"/>
                <a:sym typeface="Wingdings 3" panose="05040102010807070707" pitchFamily="18" charset="2"/>
              </a:rPr>
              <a:t> uitspreken als /h/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847FEF8-20E8-4AF5-AE0D-80B1E976944D}"/>
              </a:ext>
            </a:extLst>
          </p:cNvPr>
          <p:cNvSpPr txBox="1"/>
          <p:nvPr/>
        </p:nvSpPr>
        <p:spPr>
          <a:xfrm>
            <a:off x="10252969" y="3404634"/>
            <a:ext cx="1100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>
                <a:latin typeface="Palatino Linotype" panose="02040502050505030304" pitchFamily="18" charset="0"/>
              </a:rPr>
              <a:t>ἀ</a:t>
            </a:r>
            <a:endParaRPr lang="nl-BE" sz="4800" dirty="0">
              <a:latin typeface="Palatino Linotype" panose="02040502050505030304" pitchFamily="18" charset="0"/>
            </a:endParaRPr>
          </a:p>
        </p:txBody>
      </p:sp>
      <p:pic>
        <p:nvPicPr>
          <p:cNvPr id="14" name="Picture 2" descr="Afbeeldingsresultaat voor pacman">
            <a:extLst>
              <a:ext uri="{FF2B5EF4-FFF2-40B4-BE49-F238E27FC236}">
                <a16:creationId xmlns:a16="http://schemas.microsoft.com/office/drawing/2014/main" id="{6394EBF2-C81B-40CA-B76D-61391737A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2099" y="3404633"/>
            <a:ext cx="768672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830E547C-65EA-4542-8E05-FC9FE16A9D36}"/>
              </a:ext>
            </a:extLst>
          </p:cNvPr>
          <p:cNvSpPr txBox="1"/>
          <p:nvPr/>
        </p:nvSpPr>
        <p:spPr>
          <a:xfrm>
            <a:off x="7512165" y="3404634"/>
            <a:ext cx="280424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BE" sz="4800" dirty="0" err="1">
                <a:latin typeface="Palatino Linotype" panose="02040502050505030304" pitchFamily="18" charset="0"/>
              </a:rPr>
              <a:t>Aaa</a:t>
            </a:r>
            <a:r>
              <a:rPr lang="nl-BE" sz="4800" dirty="0">
                <a:latin typeface="Palatino Linotype" panose="02040502050505030304" pitchFamily="18" charset="0"/>
              </a:rPr>
              <a:t>!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2B534CA-13A5-4247-8256-266F817E220E}"/>
              </a:ext>
            </a:extLst>
          </p:cNvPr>
          <p:cNvSpPr txBox="1"/>
          <p:nvPr/>
        </p:nvSpPr>
        <p:spPr>
          <a:xfrm>
            <a:off x="6474780" y="4361679"/>
            <a:ext cx="4879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Palatino Linotype" panose="02040502050505030304" pitchFamily="18" charset="0"/>
                <a:sym typeface="Wingdings 3" panose="05040102010807070707" pitchFamily="18" charset="2"/>
              </a:rPr>
              <a:t> niet uitspreken!</a:t>
            </a:r>
            <a:endParaRPr lang="nl-BE" sz="3200" dirty="0">
              <a:latin typeface="Palatino Linotype" panose="02040502050505030304" pitchFamily="18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49131B3-47CD-43D4-ADD4-3E9D522C51F2}"/>
              </a:ext>
            </a:extLst>
          </p:cNvPr>
          <p:cNvSpPr/>
          <p:nvPr/>
        </p:nvSpPr>
        <p:spPr>
          <a:xfrm>
            <a:off x="3536256" y="354969"/>
            <a:ext cx="487191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5000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</a:rPr>
              <a:t>Griekse woordtekens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141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32708 4.0740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-0.25742 -4.44444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/>
      <p:bldP spid="4" grpId="1"/>
      <p:bldP spid="11" grpId="0"/>
      <p:bldP spid="12" grpId="0"/>
      <p:bldP spid="13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F142B-A8D7-4ED3-AE6C-D21BF66A0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7C2D0F55-35AE-4AAC-A41C-D39E34C1A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39" y="1708508"/>
            <a:ext cx="4844221" cy="4412645"/>
          </a:xfrm>
          <a:prstGeom prst="rect">
            <a:avLst/>
          </a:prstGeom>
        </p:spPr>
      </p:pic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63A9C968-EB09-434E-8DA0-4784E863C1CD}"/>
              </a:ext>
            </a:extLst>
          </p:cNvPr>
          <p:cNvSpPr/>
          <p:nvPr/>
        </p:nvSpPr>
        <p:spPr>
          <a:xfrm>
            <a:off x="353436" y="534630"/>
            <a:ext cx="3882886" cy="2514600"/>
          </a:xfrm>
          <a:prstGeom prst="wedgeRoundRectCallout">
            <a:avLst>
              <a:gd name="adj1" fmla="val 46444"/>
              <a:gd name="adj2" fmla="val 774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ἁννα</a:t>
            </a:r>
            <a:endParaRPr lang="nl-BE" sz="8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ballon: rechthoek met afgeronde hoeken 5">
            <a:extLst>
              <a:ext uri="{FF2B5EF4-FFF2-40B4-BE49-F238E27FC236}">
                <a16:creationId xmlns:a16="http://schemas.microsoft.com/office/drawing/2014/main" id="{26C94781-4C64-49CE-9323-1C664837D370}"/>
              </a:ext>
            </a:extLst>
          </p:cNvPr>
          <p:cNvSpPr/>
          <p:nvPr/>
        </p:nvSpPr>
        <p:spPr>
          <a:xfrm>
            <a:off x="7526267" y="534630"/>
            <a:ext cx="3882886" cy="2315817"/>
          </a:xfrm>
          <a:prstGeom prst="wedgeRoundRectCallout">
            <a:avLst>
              <a:gd name="adj1" fmla="val -47071"/>
              <a:gd name="adj2" fmla="val 866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ἀννα</a:t>
            </a:r>
            <a:endParaRPr lang="nl-BE" sz="8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Afbeeldingsresultaat voor pacman">
            <a:extLst>
              <a:ext uri="{FF2B5EF4-FFF2-40B4-BE49-F238E27FC236}">
                <a16:creationId xmlns:a16="http://schemas.microsoft.com/office/drawing/2014/main" id="{44B8E54C-F56A-49DC-BF0D-7649D9BC7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011981"/>
            <a:ext cx="553941" cy="59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pacman">
            <a:extLst>
              <a:ext uri="{FF2B5EF4-FFF2-40B4-BE49-F238E27FC236}">
                <a16:creationId xmlns:a16="http://schemas.microsoft.com/office/drawing/2014/main" id="{B9143711-466F-4A26-9553-092C9FA79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1463" y="917867"/>
            <a:ext cx="494306" cy="59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869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852" y="572924"/>
            <a:ext cx="3530885" cy="1280832"/>
          </a:xfrm>
        </p:spPr>
        <p:txBody>
          <a:bodyPr>
            <a:normAutofit fontScale="90000"/>
          </a:bodyPr>
          <a:lstStyle/>
          <a:p>
            <a:r>
              <a:rPr lang="en-GB" sz="3000" dirty="0" err="1"/>
              <a:t>Nederlandse</a:t>
            </a:r>
            <a:r>
              <a:rPr lang="en-GB" sz="3000" dirty="0"/>
              <a:t> </a:t>
            </a:r>
            <a:r>
              <a:rPr lang="en-GB" sz="3000" dirty="0" err="1"/>
              <a:t>woorden</a:t>
            </a:r>
            <a:r>
              <a:rPr lang="en-GB" sz="3000" dirty="0"/>
              <a:t> </a:t>
            </a:r>
            <a:r>
              <a:rPr lang="en-GB" sz="3000" dirty="0" err="1"/>
              <a:t>uit</a:t>
            </a:r>
            <a:r>
              <a:rPr lang="en-GB" sz="3000" dirty="0"/>
              <a:t> het Oud-</a:t>
            </a:r>
            <a:r>
              <a:rPr lang="en-GB" sz="3000" dirty="0" err="1"/>
              <a:t>grieks</a:t>
            </a:r>
            <a:endParaRPr lang="en-GB" sz="3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1" y="1864842"/>
            <a:ext cx="3844824" cy="442023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600" b="1" dirty="0">
                <a:latin typeface="Calibri" panose="020F0502020204030204" pitchFamily="34" charset="0"/>
              </a:rPr>
              <a:t>ἀτομος</a:t>
            </a:r>
            <a:endParaRPr lang="en-GB" sz="2600" b="1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2600" b="1" dirty="0">
                <a:latin typeface="Calibri" panose="020F0502020204030204" pitchFamily="34" charset="0"/>
              </a:rPr>
              <a:t>βαρβαρος</a:t>
            </a:r>
            <a:endParaRPr lang="en-GB" sz="2600" b="1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2600" b="1" dirty="0">
                <a:latin typeface="Calibri" panose="020F0502020204030204" pitchFamily="34" charset="0"/>
              </a:rPr>
              <a:t>Εὐρωπη</a:t>
            </a:r>
            <a:endParaRPr lang="en-GB" sz="2600" b="1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2600" b="1" dirty="0">
                <a:latin typeface="Calibri" panose="020F0502020204030204" pitchFamily="34" charset="0"/>
              </a:rPr>
              <a:t>κυκλος</a:t>
            </a:r>
            <a:endParaRPr lang="en-GB" sz="2600" b="1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2600" b="1" dirty="0">
                <a:latin typeface="Calibri" panose="020F0502020204030204" pitchFamily="34" charset="0"/>
              </a:rPr>
              <a:t>ὀργανον</a:t>
            </a:r>
            <a:endParaRPr lang="en-GB" sz="2600" b="1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2600" b="1" dirty="0">
                <a:latin typeface="Calibri" panose="020F0502020204030204" pitchFamily="34" charset="0"/>
              </a:rPr>
              <a:t>πολιτικα</a:t>
            </a:r>
            <a:endParaRPr lang="en-GB" sz="2600" b="1" dirty="0"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600" b="1" dirty="0"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1700" dirty="0"/>
          </a:p>
          <a:p>
            <a:pPr marL="0" indent="0">
              <a:lnSpc>
                <a:spcPct val="110000"/>
              </a:lnSpc>
              <a:buNone/>
            </a:pPr>
            <a:endParaRPr lang="en-GB" sz="1700" dirty="0"/>
          </a:p>
          <a:p>
            <a:pPr marL="0" indent="0">
              <a:lnSpc>
                <a:spcPct val="110000"/>
              </a:lnSpc>
              <a:buNone/>
            </a:pPr>
            <a:endParaRPr lang="en-GB" sz="1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500" t="26232" r="42143" b="9822"/>
          <a:stretch/>
        </p:blipFill>
        <p:spPr>
          <a:xfrm>
            <a:off x="7141960" y="1116345"/>
            <a:ext cx="2725482" cy="38661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84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FD8B2-8BAA-4DA0-AD8D-DDF14FFA7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Rechts of links? Of rechts en links?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A99352E-C27F-4D73-A553-8241809B6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681" y="2299385"/>
            <a:ext cx="4419600" cy="752475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2F3A414-19EC-4FCC-BCE9-3602F492BA08}"/>
              </a:ext>
            </a:extLst>
          </p:cNvPr>
          <p:cNvSpPr txBox="1"/>
          <p:nvPr/>
        </p:nvSpPr>
        <p:spPr>
          <a:xfrm>
            <a:off x="3439681" y="3250992"/>
            <a:ext cx="5715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βουστροφηδόν</a:t>
            </a:r>
            <a:endParaRPr lang="nl-BE" sz="32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9AB708-9808-4E1D-B670-B51C1F7E9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531" y="3326179"/>
            <a:ext cx="14287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22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/>
              <a:t>Mijn</a:t>
            </a:r>
            <a:r>
              <a:rPr lang="en-GB" b="1" dirty="0"/>
              <a:t> naam in het Oud-</a:t>
            </a:r>
            <a:r>
              <a:rPr lang="en-GB" b="1" dirty="0" err="1"/>
              <a:t>grieks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73" y="3601159"/>
            <a:ext cx="6237145" cy="20611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BE" sz="4800" dirty="0"/>
              <a:t>		</a:t>
            </a:r>
            <a:r>
              <a:rPr lang="el-GR" sz="4800" dirty="0">
                <a:latin typeface="Calibri" panose="020F0502020204030204" pitchFamily="34" charset="0"/>
              </a:rPr>
              <a:t>Δελφιν</a:t>
            </a:r>
            <a:r>
              <a:rPr lang="el-GR" sz="4800" u="sng" dirty="0">
                <a:latin typeface="Calibri" panose="020F0502020204030204" pitchFamily="34" charset="0"/>
              </a:rPr>
              <a:t>η</a:t>
            </a:r>
            <a:endParaRPr lang="nl-BE" sz="4800" u="sng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Ἑλεν</a:t>
            </a:r>
            <a:r>
              <a:rPr lang="en-GB" sz="4800" u="sng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GB" sz="4800" dirty="0"/>
              <a:t>			</a:t>
            </a:r>
          </a:p>
          <a:p>
            <a:pPr marL="0" indent="0">
              <a:buNone/>
            </a:pPr>
            <a:r>
              <a:rPr lang="nl-BE" sz="4800" dirty="0"/>
              <a:t>		᾿</a:t>
            </a:r>
            <a:r>
              <a:rPr lang="el-GR" sz="4800" dirty="0">
                <a:latin typeface="Calibri" panose="020F0502020204030204" pitchFamily="34" charset="0"/>
                <a:cs typeface="Calibri" panose="020F0502020204030204" pitchFamily="34" charset="0"/>
              </a:rPr>
              <a:t>Ιαρν</a:t>
            </a:r>
            <a:r>
              <a:rPr lang="el-GR" sz="4800" u="sng" dirty="0"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endParaRPr lang="en-GB" sz="4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4800" dirty="0"/>
              <a:t>					</a:t>
            </a:r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endParaRPr lang="en-GB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4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8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reative Greek alphabet texture background — Stock Photo ...">
            <a:extLst>
              <a:ext uri="{FF2B5EF4-FFF2-40B4-BE49-F238E27FC236}">
                <a16:creationId xmlns:a16="http://schemas.microsoft.com/office/drawing/2014/main" id="{EA372355-CBF5-4247-9597-FF827B12E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74" y="1956509"/>
            <a:ext cx="5909569" cy="393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6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400" dirty="0"/>
              <a:t>Wat </a:t>
            </a:r>
            <a:r>
              <a:rPr lang="en-US" sz="4400" dirty="0" err="1"/>
              <a:t>weet</a:t>
            </a:r>
            <a:r>
              <a:rPr lang="en-US" sz="4400" dirty="0"/>
              <a:t> je Over de Oude </a:t>
            </a:r>
            <a:r>
              <a:rPr lang="en-US" sz="4400" dirty="0" err="1"/>
              <a:t>Grieken</a:t>
            </a:r>
            <a:r>
              <a:rPr lang="en-US" sz="4400" dirty="0"/>
              <a:t>?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34460A7D-78BC-450C-9206-614FE11AC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305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C3DE5-98F8-4BB6-BAD8-49F859470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Beter </a:t>
            </a:r>
            <a:r>
              <a:rPr lang="nl-BE" dirty="0" err="1"/>
              <a:t>nederlands</a:t>
            </a:r>
            <a:r>
              <a:rPr lang="nl-BE" dirty="0"/>
              <a:t>!</a:t>
            </a:r>
          </a:p>
        </p:txBody>
      </p:sp>
      <p:pic>
        <p:nvPicPr>
          <p:cNvPr id="1026" name="Picture 2" descr="Online Grieks Leren en Oefenen - GrieksOnline.nl">
            <a:extLst>
              <a:ext uri="{FF2B5EF4-FFF2-40B4-BE49-F238E27FC236}">
                <a16:creationId xmlns:a16="http://schemas.microsoft.com/office/drawing/2014/main" id="{9EE73EAB-1280-45B1-B48A-61909B4E8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76" y="2075392"/>
            <a:ext cx="5868047" cy="333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9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8"/>
            <a:ext cx="9603275" cy="936000"/>
          </a:xfrm>
        </p:spPr>
        <p:txBody>
          <a:bodyPr/>
          <a:lstStyle/>
          <a:p>
            <a:pPr algn="ctr"/>
            <a:r>
              <a:rPr lang="en-GB" b="1" dirty="0"/>
              <a:t>Wat </a:t>
            </a:r>
            <a:r>
              <a:rPr lang="en-GB" b="1" dirty="0" err="1"/>
              <a:t>weet</a:t>
            </a:r>
            <a:r>
              <a:rPr lang="en-GB" b="1" dirty="0"/>
              <a:t> je Over de Oude </a:t>
            </a:r>
            <a:r>
              <a:rPr lang="en-GB" b="1" dirty="0" err="1"/>
              <a:t>Grieken</a:t>
            </a:r>
            <a:r>
              <a:rPr lang="en-GB" b="1" dirty="0"/>
              <a:t>?</a:t>
            </a:r>
          </a:p>
        </p:txBody>
      </p:sp>
      <p:pic>
        <p:nvPicPr>
          <p:cNvPr id="3" name="Picture 4" descr="Afbeeldingsresultaat voor nachtwacht minotaurus">
            <a:extLst>
              <a:ext uri="{FF2B5EF4-FFF2-40B4-BE49-F238E27FC236}">
                <a16:creationId xmlns:a16="http://schemas.microsoft.com/office/drawing/2014/main" id="{70D90E49-1D8B-4FC7-9EB5-E4590B352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9"/>
          <a:stretch/>
        </p:blipFill>
        <p:spPr bwMode="auto">
          <a:xfrm>
            <a:off x="221056" y="4393051"/>
            <a:ext cx="3932866" cy="20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disney hercules">
            <a:extLst>
              <a:ext uri="{FF2B5EF4-FFF2-40B4-BE49-F238E27FC236}">
                <a16:creationId xmlns:a16="http://schemas.microsoft.com/office/drawing/2014/main" id="{A4A10598-BE64-487B-9FA0-C84BF1872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21" y="3284493"/>
            <a:ext cx="2119458" cy="317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harry potter cerberus">
            <a:extLst>
              <a:ext uri="{FF2B5EF4-FFF2-40B4-BE49-F238E27FC236}">
                <a16:creationId xmlns:a16="http://schemas.microsoft.com/office/drawing/2014/main" id="{C1CF843E-895D-4E53-8CBC-34AAEE258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896" y="1534191"/>
            <a:ext cx="3692139" cy="153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parthenon">
            <a:extLst>
              <a:ext uri="{FF2B5EF4-FFF2-40B4-BE49-F238E27FC236}">
                <a16:creationId xmlns:a16="http://schemas.microsoft.com/office/drawing/2014/main" id="{D16678E8-1650-43A4-996B-E2B780552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295" y="1272518"/>
            <a:ext cx="3492933" cy="245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olympische spelen">
            <a:extLst>
              <a:ext uri="{FF2B5EF4-FFF2-40B4-BE49-F238E27FC236}">
                <a16:creationId xmlns:a16="http://schemas.microsoft.com/office/drawing/2014/main" id="{884878CD-24A8-405C-8B67-046A98827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179" y="4150005"/>
            <a:ext cx="3839049" cy="226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iekse vazen - Google zoeken | Oude griekse kunst, Griekse kunst ...">
            <a:extLst>
              <a:ext uri="{FF2B5EF4-FFF2-40B4-BE49-F238E27FC236}">
                <a16:creationId xmlns:a16="http://schemas.microsoft.com/office/drawing/2014/main" id="{FA2BBAF2-91D9-45CF-B43F-7CBFBC18B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0" y="1143121"/>
            <a:ext cx="1938792" cy="28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e 55 beste afbeeldingen van minotaurus | Griekse mythologie ...">
            <a:extLst>
              <a:ext uri="{FF2B5EF4-FFF2-40B4-BE49-F238E27FC236}">
                <a16:creationId xmlns:a16="http://schemas.microsoft.com/office/drawing/2014/main" id="{22B7C4DF-3F93-43FA-A045-B5DFC301A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90" y="2303386"/>
            <a:ext cx="1828458" cy="22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oplieten">
            <a:extLst>
              <a:ext uri="{FF2B5EF4-FFF2-40B4-BE49-F238E27FC236}">
                <a16:creationId xmlns:a16="http://schemas.microsoft.com/office/drawing/2014/main" id="{13BC6BF6-454B-42D2-A551-B68DF81F6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191" y="3274282"/>
            <a:ext cx="14573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8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100" dirty="0" err="1"/>
              <a:t>Waar</a:t>
            </a:r>
            <a:r>
              <a:rPr lang="en-US" sz="4100" dirty="0"/>
              <a:t> </a:t>
            </a:r>
            <a:r>
              <a:rPr lang="en-US" sz="4100" dirty="0" err="1"/>
              <a:t>leefden</a:t>
            </a:r>
            <a:r>
              <a:rPr lang="en-US" sz="4100" dirty="0"/>
              <a:t> de Oude </a:t>
            </a:r>
            <a:r>
              <a:rPr lang="en-US" sz="4100" dirty="0" err="1"/>
              <a:t>Grieken</a:t>
            </a:r>
            <a:r>
              <a:rPr lang="en-US" sz="4100" dirty="0"/>
              <a:t>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5C5193A3-559C-4523-9BED-65F1742FC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282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831200" y="748261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l="6978" r="8433" b="11870"/>
          <a:stretch/>
        </p:blipFill>
        <p:spPr>
          <a:xfrm>
            <a:off x="1178959" y="915300"/>
            <a:ext cx="9443433" cy="502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t="18120"/>
          <a:stretch/>
        </p:blipFill>
        <p:spPr>
          <a:xfrm>
            <a:off x="2000985" y="97654"/>
            <a:ext cx="7870984" cy="5859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4747" y="87465"/>
            <a:ext cx="7067201" cy="6004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Waar leefden de Oude Grieken?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Afbeeldingsresultaat voor map of ancient greece mediterranean sea">
            <a:extLst>
              <a:ext uri="{FF2B5EF4-FFF2-40B4-BE49-F238E27FC236}">
                <a16:creationId xmlns:a16="http://schemas.microsoft.com/office/drawing/2014/main" id="{5142F7D7-D5DE-48EC-9063-F2B6AA5CF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212"/>
            <a:ext cx="12192000" cy="75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80245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524</Words>
  <Application>Microsoft Office PowerPoint</Application>
  <PresentationFormat>Breedbeeld</PresentationFormat>
  <Paragraphs>135</Paragraphs>
  <Slides>30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6" baseType="lpstr">
      <vt:lpstr>Arial</vt:lpstr>
      <vt:lpstr>Calibri</vt:lpstr>
      <vt:lpstr>Gill Sans MT</vt:lpstr>
      <vt:lpstr>Palatino Linotype</vt:lpstr>
      <vt:lpstr>Tw Cen MT Condensed</vt:lpstr>
      <vt:lpstr>Galerie</vt:lpstr>
      <vt:lpstr>Oude Grieken  Jonge Helden  DEEL 1 de oude grieken en wij   waar woonden ze? Wanneer leefden ze? welke taal spraken ze?</vt:lpstr>
      <vt:lpstr>De Oude Grieken … en wij</vt:lpstr>
      <vt:lpstr>Wat weet je Over de Oude Grieken?</vt:lpstr>
      <vt:lpstr>Wat weet je Over de Oude Grieken?</vt:lpstr>
      <vt:lpstr>Waar leefden de Oude Grieken?</vt:lpstr>
      <vt:lpstr>PowerPoint-presentatie</vt:lpstr>
      <vt:lpstr>PowerPoint-presentatie</vt:lpstr>
      <vt:lpstr>PowerPoint-presentatie</vt:lpstr>
      <vt:lpstr>Waar leefden de Oude Grieken?</vt:lpstr>
      <vt:lpstr>PowerPoint-presentatie</vt:lpstr>
      <vt:lpstr>Wanneer leefden de Oude Grieken?</vt:lpstr>
      <vt:lpstr>Wanneer leefden de Oude Grieken?</vt:lpstr>
      <vt:lpstr>Hoe lang geleden leefden de Oude Grieken?</vt:lpstr>
      <vt:lpstr>PowerPoint-presentatie</vt:lpstr>
      <vt:lpstr>PowerPoint-presentatie</vt:lpstr>
      <vt:lpstr>Welke taal spraken de Oude Grieken?</vt:lpstr>
      <vt:lpstr>PowerPoint-presentatie</vt:lpstr>
      <vt:lpstr>PowerPoint-presentatie</vt:lpstr>
      <vt:lpstr>PowerPoint-presentatie</vt:lpstr>
      <vt:lpstr>PowerPoint-presentatie</vt:lpstr>
      <vt:lpstr>Een paar Griekse letters!</vt:lpstr>
      <vt:lpstr>En nog wat Griekse letters …</vt:lpstr>
      <vt:lpstr>PowerPoint-presentatie</vt:lpstr>
      <vt:lpstr>Het alfabet van de Oude Grieken</vt:lpstr>
      <vt:lpstr>PowerPoint-presentatie</vt:lpstr>
      <vt:lpstr>PowerPoint-presentatie</vt:lpstr>
      <vt:lpstr>Nederlandse woorden uit het Oud-grieks</vt:lpstr>
      <vt:lpstr>Rechts of links? Of rechts en links?</vt:lpstr>
      <vt:lpstr>Mijn naam in het Oud-grieks</vt:lpstr>
      <vt:lpstr>Beter nederlands!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Oude Grieken – Jonge Helden Les 1</dc:title>
  <dc:creator>jarno vercamer</dc:creator>
  <cp:lastModifiedBy>Fabry Chris</cp:lastModifiedBy>
  <cp:revision>42</cp:revision>
  <dcterms:created xsi:type="dcterms:W3CDTF">2019-02-21T15:56:08Z</dcterms:created>
  <dcterms:modified xsi:type="dcterms:W3CDTF">2021-07-08T19:33:31Z</dcterms:modified>
</cp:coreProperties>
</file>