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 id="2147483661" r:id="rId5"/>
  </p:sldMasterIdLst>
  <p:notesMasterIdLst>
    <p:notesMasterId r:id="rId92"/>
  </p:notesMasterIdLst>
  <p:sldIdLst>
    <p:sldId id="256" r:id="rId6"/>
    <p:sldId id="258" r:id="rId7"/>
    <p:sldId id="259" r:id="rId8"/>
    <p:sldId id="260" r:id="rId9"/>
    <p:sldId id="261" r:id="rId10"/>
    <p:sldId id="262" r:id="rId11"/>
    <p:sldId id="263" r:id="rId12"/>
    <p:sldId id="257" r:id="rId13"/>
    <p:sldId id="265" r:id="rId14"/>
    <p:sldId id="302" r:id="rId15"/>
    <p:sldId id="267" r:id="rId16"/>
    <p:sldId id="269" r:id="rId17"/>
    <p:sldId id="270" r:id="rId18"/>
    <p:sldId id="298" r:id="rId19"/>
    <p:sldId id="299" r:id="rId20"/>
    <p:sldId id="300" r:id="rId21"/>
    <p:sldId id="271" r:id="rId22"/>
    <p:sldId id="301" r:id="rId23"/>
    <p:sldId id="339" r:id="rId24"/>
    <p:sldId id="272" r:id="rId25"/>
    <p:sldId id="266"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354" r:id="rId43"/>
    <p:sldId id="289" r:id="rId44"/>
    <p:sldId id="349" r:id="rId45"/>
    <p:sldId id="290" r:id="rId46"/>
    <p:sldId id="291" r:id="rId47"/>
    <p:sldId id="350" r:id="rId48"/>
    <p:sldId id="352" r:id="rId49"/>
    <p:sldId id="353" r:id="rId50"/>
    <p:sldId id="292" r:id="rId51"/>
    <p:sldId id="305" r:id="rId52"/>
    <p:sldId id="313" r:id="rId53"/>
    <p:sldId id="312" r:id="rId54"/>
    <p:sldId id="314" r:id="rId55"/>
    <p:sldId id="293" r:id="rId56"/>
    <p:sldId id="341" r:id="rId57"/>
    <p:sldId id="309" r:id="rId58"/>
    <p:sldId id="311" r:id="rId59"/>
    <p:sldId id="342" r:id="rId60"/>
    <p:sldId id="343" r:id="rId61"/>
    <p:sldId id="344" r:id="rId62"/>
    <p:sldId id="345" r:id="rId63"/>
    <p:sldId id="346" r:id="rId64"/>
    <p:sldId id="347" r:id="rId65"/>
    <p:sldId id="294" r:id="rId66"/>
    <p:sldId id="348" r:id="rId67"/>
    <p:sldId id="295" r:id="rId68"/>
    <p:sldId id="315" r:id="rId69"/>
    <p:sldId id="317" r:id="rId70"/>
    <p:sldId id="337" r:id="rId71"/>
    <p:sldId id="316" r:id="rId72"/>
    <p:sldId id="338"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Lst>
  <p:sldSz cx="12192000" cy="6858000"/>
  <p:notesSz cx="6858000" cy="9144000"/>
  <p:embeddedFontLst>
    <p:embeddedFont>
      <p:font typeface="Calibri" panose="020F0502020204030204" pitchFamily="34" charset="0"/>
      <p:regular r:id="rId93"/>
      <p:bold r:id="rId94"/>
      <p:italic r:id="rId95"/>
      <p:boldItalic r:id="rId96"/>
    </p:embeddedFont>
    <p:embeddedFont>
      <p:font typeface="Comfortaa" panose="020B0604020202020204" charset="0"/>
      <p:regular r:id="rId97"/>
      <p:bold r:id="rId98"/>
    </p:embeddedFont>
    <p:embeddedFont>
      <p:font typeface="Georgia" panose="02040502050405020303" pitchFamily="18" charset="0"/>
      <p:regular r:id="rId99"/>
      <p:bold r:id="rId100"/>
      <p:italic r:id="rId101"/>
      <p:boldItalic r:id="rId102"/>
    </p:embeddedFont>
    <p:embeddedFont>
      <p:font typeface="Gill Sans" panose="020B0604020202020204" charset="0"/>
      <p:regular r:id="rId103"/>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varScale="1">
        <p:scale>
          <a:sx n="82" d="100"/>
          <a:sy n="82" d="100"/>
        </p:scale>
        <p:origin x="701" y="58"/>
      </p:cViewPr>
      <p:guideLst>
        <p:guide orient="horz" pos="2160"/>
        <p:guide pos="3840"/>
      </p:guideLst>
    </p:cSldViewPr>
  </p:slideViewPr>
  <p:notesTextViewPr>
    <p:cViewPr>
      <p:scale>
        <a:sx n="3" d="2"/>
        <a:sy n="3" d="2"/>
      </p:scale>
      <p:origin x="0" y="0"/>
    </p:cViewPr>
  </p:notesTextViewPr>
  <p:sorterViewPr>
    <p:cViewPr>
      <p:scale>
        <a:sx n="100" d="100"/>
        <a:sy n="100" d="100"/>
      </p:scale>
      <p:origin x="0" y="-199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3.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1.fnt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8.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63080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309083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arenR"/>
            </a:pPr>
            <a:r>
              <a:rPr lang="en-GB"/>
              <a:t>Timeline in kleine groepjes</a:t>
            </a:r>
            <a:endParaRPr/>
          </a:p>
          <a:p>
            <a:pPr marL="228600" lvl="0" indent="-228600" algn="l" rtl="0">
              <a:spcBef>
                <a:spcPts val="0"/>
              </a:spcBef>
              <a:spcAft>
                <a:spcPts val="0"/>
              </a:spcAft>
              <a:buClr>
                <a:schemeClr val="dk1"/>
              </a:buClr>
              <a:buSzPts val="1200"/>
              <a:buFont typeface="Calibri"/>
              <a:buAutoNum type="arabicParenR"/>
            </a:pPr>
            <a:r>
              <a:rPr lang="en-GB"/>
              <a:t>Op bord</a:t>
            </a:r>
            <a:endParaRPr/>
          </a:p>
        </p:txBody>
      </p:sp>
      <p:sp>
        <p:nvSpPr>
          <p:cNvPr id="237" name="Google Shape;2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99627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24a52bd9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24a52bd9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524a52bd9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extLst>
      <p:ext uri="{BB962C8B-B14F-4D97-AF65-F5344CB8AC3E}">
        <p14:creationId xmlns:p14="http://schemas.microsoft.com/office/powerpoint/2010/main" val="3673595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2765f9ee6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2765f9ee6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52765f9ee6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extLst>
      <p:ext uri="{BB962C8B-B14F-4D97-AF65-F5344CB8AC3E}">
        <p14:creationId xmlns:p14="http://schemas.microsoft.com/office/powerpoint/2010/main" val="396889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2765f9e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2765f9e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52765f9ee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extLst>
      <p:ext uri="{BB962C8B-B14F-4D97-AF65-F5344CB8AC3E}">
        <p14:creationId xmlns:p14="http://schemas.microsoft.com/office/powerpoint/2010/main" val="340499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24a52bd95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524a52bd95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Bespreek voor een paar minuten in groepjes van 2-3 en schrijf belangrijkste woorden op</a:t>
            </a:r>
            <a:endParaRPr/>
          </a:p>
          <a:p>
            <a:pPr marL="0" lvl="0" indent="0" algn="l" rtl="0">
              <a:spcBef>
                <a:spcPts val="0"/>
              </a:spcBef>
              <a:spcAft>
                <a:spcPts val="0"/>
              </a:spcAft>
              <a:buNone/>
            </a:pPr>
            <a:endParaRPr/>
          </a:p>
        </p:txBody>
      </p:sp>
      <p:sp>
        <p:nvSpPr>
          <p:cNvPr id="280" name="Google Shape;280;g524a52bd95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1481250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Eerst kleine letters, dan hoofdletters</a:t>
            </a:r>
            <a:endParaRPr/>
          </a:p>
          <a:p>
            <a:pPr marL="0" lvl="0" indent="0" algn="l" rtl="0">
              <a:spcBef>
                <a:spcPts val="0"/>
              </a:spcBef>
              <a:spcAft>
                <a:spcPts val="0"/>
              </a:spcAft>
              <a:buNone/>
            </a:pPr>
            <a:r>
              <a:rPr lang="en-GB"/>
              <a:t>Van Phoeniciers: alef os, beth huis, giml kameel, dalet deur, he raam, waw haak, zayin wapen, het muur, tet wiel, yod hand, kap handpalm, lamed aansporen, mem water, nun slang, samek vis, ayin (omicron) oog, pe mond, sade papyrus, phop oog van een naald, res hoofd, taw teken </a:t>
            </a:r>
            <a:endParaRPr/>
          </a:p>
        </p:txBody>
      </p:sp>
      <p:sp>
        <p:nvSpPr>
          <p:cNvPr id="151" name="Google Shape;1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419967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24a52bd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24a52bd9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524a52bd9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extLst>
      <p:ext uri="{BB962C8B-B14F-4D97-AF65-F5344CB8AC3E}">
        <p14:creationId xmlns:p14="http://schemas.microsoft.com/office/powerpoint/2010/main" val="966886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24a52bd9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24a52bd95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A (Zeus)</a:t>
            </a:r>
            <a:endParaRPr/>
          </a:p>
        </p:txBody>
      </p:sp>
      <p:sp>
        <p:nvSpPr>
          <p:cNvPr id="305" name="Google Shape;305;g524a52bd95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extLst>
      <p:ext uri="{BB962C8B-B14F-4D97-AF65-F5344CB8AC3E}">
        <p14:creationId xmlns:p14="http://schemas.microsoft.com/office/powerpoint/2010/main" val="26776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2765f9ee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2765f9ee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A (Zeus)</a:t>
            </a:r>
            <a:endParaRPr/>
          </a:p>
        </p:txBody>
      </p:sp>
      <p:sp>
        <p:nvSpPr>
          <p:cNvPr id="315" name="Google Shape;315;g52765f9ee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Tree>
    <p:extLst>
      <p:ext uri="{BB962C8B-B14F-4D97-AF65-F5344CB8AC3E}">
        <p14:creationId xmlns:p14="http://schemas.microsoft.com/office/powerpoint/2010/main" val="420093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24a52bd95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24a52bd95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524a52bd95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196574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24a52bd95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24a52bd95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C (Athena)</a:t>
            </a:r>
            <a:endParaRPr/>
          </a:p>
        </p:txBody>
      </p:sp>
      <p:sp>
        <p:nvSpPr>
          <p:cNvPr id="336" name="Google Shape;336;g524a52bd95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170430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2765f9ee6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2765f9ee6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C (Athena)</a:t>
            </a:r>
            <a:endParaRPr/>
          </a:p>
        </p:txBody>
      </p:sp>
      <p:sp>
        <p:nvSpPr>
          <p:cNvPr id="346" name="Google Shape;346;g52765f9ee6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935186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24a52bd95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24a52bd95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524a52bd95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1549852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24a52bd95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24a52bd95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B (Hefaistos)</a:t>
            </a:r>
            <a:endParaRPr/>
          </a:p>
        </p:txBody>
      </p:sp>
      <p:sp>
        <p:nvSpPr>
          <p:cNvPr id="369" name="Google Shape;369;g524a52bd95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390490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2765f9ee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2765f9ee6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B (Hefaistos)</a:t>
            </a:r>
            <a:endParaRPr/>
          </a:p>
        </p:txBody>
      </p:sp>
      <p:sp>
        <p:nvSpPr>
          <p:cNvPr id="379" name="Google Shape;379;g52765f9ee6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4143919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24a52bd95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24a52bd95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524a52bd95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351892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2765f9ee6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2765f9ee6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52765f9ee6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extLst>
      <p:ext uri="{BB962C8B-B14F-4D97-AF65-F5344CB8AC3E}">
        <p14:creationId xmlns:p14="http://schemas.microsoft.com/office/powerpoint/2010/main" val="1993816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24a52bd9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24a52bd95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A (Afrodite)</a:t>
            </a:r>
            <a:endParaRPr/>
          </a:p>
        </p:txBody>
      </p:sp>
      <p:sp>
        <p:nvSpPr>
          <p:cNvPr id="399" name="Google Shape;399;g524a52bd95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extLst>
      <p:ext uri="{BB962C8B-B14F-4D97-AF65-F5344CB8AC3E}">
        <p14:creationId xmlns:p14="http://schemas.microsoft.com/office/powerpoint/2010/main" val="2707104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2765f9ee6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2765f9ee6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Antwoord: A (Afrodite)</a:t>
            </a:r>
            <a:endParaRPr/>
          </a:p>
        </p:txBody>
      </p:sp>
      <p:sp>
        <p:nvSpPr>
          <p:cNvPr id="409" name="Google Shape;409;g52765f9ee6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extLst>
      <p:ext uri="{BB962C8B-B14F-4D97-AF65-F5344CB8AC3E}">
        <p14:creationId xmlns:p14="http://schemas.microsoft.com/office/powerpoint/2010/main" val="3066043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2765f9ee6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2765f9ee6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52765f9ee6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Tree>
    <p:extLst>
      <p:ext uri="{BB962C8B-B14F-4D97-AF65-F5344CB8AC3E}">
        <p14:creationId xmlns:p14="http://schemas.microsoft.com/office/powerpoint/2010/main" val="107285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2765f9ee6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52765f9ee6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44" name="Google Shape;444;g52765f9ee6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extLst>
      <p:ext uri="{BB962C8B-B14F-4D97-AF65-F5344CB8AC3E}">
        <p14:creationId xmlns:p14="http://schemas.microsoft.com/office/powerpoint/2010/main" val="418903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51e0ddb45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51e0ddb45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12 </a:t>
            </a:r>
            <a:r>
              <a:rPr lang="en-GB" dirty="0" err="1"/>
              <a:t>Olympische</a:t>
            </a:r>
            <a:r>
              <a:rPr lang="en-GB" dirty="0"/>
              <a:t> </a:t>
            </a:r>
            <a:r>
              <a:rPr lang="en-GB" dirty="0" err="1"/>
              <a:t>goden</a:t>
            </a:r>
            <a:r>
              <a:rPr lang="en-GB" dirty="0"/>
              <a:t> </a:t>
            </a:r>
            <a:r>
              <a:rPr lang="en-GB" dirty="0" err="1"/>
              <a:t>wonen</a:t>
            </a:r>
            <a:r>
              <a:rPr lang="en-GB" dirty="0"/>
              <a:t> op de </a:t>
            </a:r>
            <a:r>
              <a:rPr lang="en-GB" dirty="0" err="1"/>
              <a:t>Olymposberg</a:t>
            </a:r>
            <a:r>
              <a:rPr lang="en-GB" dirty="0"/>
              <a:t>, maar… </a:t>
            </a:r>
            <a:r>
              <a:rPr lang="en-GB" dirty="0" err="1"/>
              <a:t>er</a:t>
            </a:r>
            <a:r>
              <a:rPr lang="en-GB" dirty="0"/>
              <a:t> is </a:t>
            </a:r>
            <a:r>
              <a:rPr lang="en-GB" dirty="0" err="1"/>
              <a:t>ook</a:t>
            </a:r>
            <a:r>
              <a:rPr lang="en-GB" dirty="0"/>
              <a:t> </a:t>
            </a:r>
            <a:r>
              <a:rPr lang="en-GB" dirty="0" err="1"/>
              <a:t>een</a:t>
            </a:r>
            <a:r>
              <a:rPr lang="en-GB" dirty="0"/>
              <a:t> </a:t>
            </a:r>
            <a:r>
              <a:rPr lang="en-GB" dirty="0" err="1"/>
              <a:t>onderwereld</a:t>
            </a:r>
            <a:r>
              <a:rPr lang="en-GB" dirty="0"/>
              <a:t>! (Persephone, Hades, Kerberos)</a:t>
            </a:r>
            <a:endParaRPr dirty="0"/>
          </a:p>
        </p:txBody>
      </p:sp>
      <p:sp>
        <p:nvSpPr>
          <p:cNvPr id="460" name="Google Shape;460;g51e0ddb45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36</a:t>
            </a:fld>
            <a:endParaRPr/>
          </a:p>
        </p:txBody>
      </p:sp>
    </p:spTree>
    <p:extLst>
      <p:ext uri="{BB962C8B-B14F-4D97-AF65-F5344CB8AC3E}">
        <p14:creationId xmlns:p14="http://schemas.microsoft.com/office/powerpoint/2010/main" val="1679728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51e0ddb451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51e0ddb451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Ploutonion @Eleusis, </a:t>
            </a:r>
            <a:r>
              <a:rPr lang="en-GB" dirty="0" err="1"/>
              <a:t>heiligdom</a:t>
            </a:r>
            <a:r>
              <a:rPr lang="en-GB" dirty="0"/>
              <a:t> </a:t>
            </a:r>
            <a:r>
              <a:rPr lang="en-GB" dirty="0" err="1"/>
              <a:t>voor</a:t>
            </a:r>
            <a:r>
              <a:rPr lang="en-GB" dirty="0"/>
              <a:t> Demeter (</a:t>
            </a:r>
            <a:r>
              <a:rPr lang="en-GB" dirty="0" err="1"/>
              <a:t>dichtbij</a:t>
            </a:r>
            <a:r>
              <a:rPr lang="en-GB" dirty="0"/>
              <a:t> Athene)</a:t>
            </a:r>
            <a:endParaRPr dirty="0"/>
          </a:p>
        </p:txBody>
      </p:sp>
      <p:sp>
        <p:nvSpPr>
          <p:cNvPr id="468" name="Google Shape;468;g51e0ddb451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37</a:t>
            </a:fld>
            <a:endParaRPr/>
          </a:p>
        </p:txBody>
      </p:sp>
    </p:spTree>
    <p:extLst>
      <p:ext uri="{BB962C8B-B14F-4D97-AF65-F5344CB8AC3E}">
        <p14:creationId xmlns:p14="http://schemas.microsoft.com/office/powerpoint/2010/main" val="479733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1fe8a0615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51fe8a0615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74" name="Google Shape;474;g51fe8a0615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extLst>
      <p:ext uri="{BB962C8B-B14F-4D97-AF65-F5344CB8AC3E}">
        <p14:creationId xmlns:p14="http://schemas.microsoft.com/office/powerpoint/2010/main" val="1478526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1fe8a061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1fe8a061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51fe8a061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41</a:t>
            </a:fld>
            <a:endParaRPr/>
          </a:p>
        </p:txBody>
      </p:sp>
    </p:spTree>
    <p:extLst>
      <p:ext uri="{BB962C8B-B14F-4D97-AF65-F5344CB8AC3E}">
        <p14:creationId xmlns:p14="http://schemas.microsoft.com/office/powerpoint/2010/main" val="2015073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1fe8a0615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1fe8a0615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51fe8a0615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42</a:t>
            </a:fld>
            <a:endParaRPr/>
          </a:p>
        </p:txBody>
      </p:sp>
    </p:spTree>
    <p:extLst>
      <p:ext uri="{BB962C8B-B14F-4D97-AF65-F5344CB8AC3E}">
        <p14:creationId xmlns:p14="http://schemas.microsoft.com/office/powerpoint/2010/main" val="2083670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24a52bd95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24a52bd95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524a52bd95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extLst>
      <p:ext uri="{BB962C8B-B14F-4D97-AF65-F5344CB8AC3E}">
        <p14:creationId xmlns:p14="http://schemas.microsoft.com/office/powerpoint/2010/main" val="1057264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1fe8a0615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51fe8a0615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51fe8a0615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extLst>
      <p:ext uri="{BB962C8B-B14F-4D97-AF65-F5344CB8AC3E}">
        <p14:creationId xmlns:p14="http://schemas.microsoft.com/office/powerpoint/2010/main" val="3656429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1fe8a0615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51fe8a0615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51fe8a0615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51</a:t>
            </a:fld>
            <a:endParaRPr/>
          </a:p>
        </p:txBody>
      </p:sp>
    </p:spTree>
    <p:extLst>
      <p:ext uri="{BB962C8B-B14F-4D97-AF65-F5344CB8AC3E}">
        <p14:creationId xmlns:p14="http://schemas.microsoft.com/office/powerpoint/2010/main" val="1989642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4d1617040e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4d1617040e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4d1617040e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61</a:t>
            </a:fld>
            <a:endParaRPr/>
          </a:p>
        </p:txBody>
      </p:sp>
    </p:spTree>
    <p:extLst>
      <p:ext uri="{BB962C8B-B14F-4D97-AF65-F5344CB8AC3E}">
        <p14:creationId xmlns:p14="http://schemas.microsoft.com/office/powerpoint/2010/main" val="1633770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1e0ddb451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51e0ddb451_9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51e0ddb451_9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63</a:t>
            </a:fld>
            <a:endParaRPr/>
          </a:p>
        </p:txBody>
      </p:sp>
    </p:spTree>
    <p:extLst>
      <p:ext uri="{BB962C8B-B14F-4D97-AF65-F5344CB8AC3E}">
        <p14:creationId xmlns:p14="http://schemas.microsoft.com/office/powerpoint/2010/main" val="3387200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078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ed3d99eb3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ed3d99eb3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7ed3d99eb3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67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2765f9ee6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2765f9ee6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52765f9ee6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extLst>
      <p:ext uri="{BB962C8B-B14F-4D97-AF65-F5344CB8AC3E}">
        <p14:creationId xmlns:p14="http://schemas.microsoft.com/office/powerpoint/2010/main" val="264874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2765f9ee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2765f9ee6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52765f9ee6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extLst>
      <p:ext uri="{BB962C8B-B14F-4D97-AF65-F5344CB8AC3E}">
        <p14:creationId xmlns:p14="http://schemas.microsoft.com/office/powerpoint/2010/main" val="300639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2765f9ee6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2765f9ee6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52765f9ee6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extLst>
      <p:ext uri="{BB962C8B-B14F-4D97-AF65-F5344CB8AC3E}">
        <p14:creationId xmlns:p14="http://schemas.microsoft.com/office/powerpoint/2010/main" val="2048620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De workshop gaat bestaan uit 3 delen: eerst context, dan de taal leren, en dan leren hoe we magie kunnen doen op Oudgriekse wijze. We gaan zelf Oudgriekse spreuken maken!</a:t>
            </a:r>
            <a:endParaRPr/>
          </a:p>
          <a:p>
            <a:pPr marL="0" lvl="0" indent="0" algn="l" rtl="0">
              <a:spcBef>
                <a:spcPts val="0"/>
              </a:spcBef>
              <a:spcAft>
                <a:spcPts val="0"/>
              </a:spcAft>
              <a:buNone/>
            </a:pPr>
            <a:endParaRPr/>
          </a:p>
        </p:txBody>
      </p:sp>
      <p:sp>
        <p:nvSpPr>
          <p:cNvPr id="126" name="Google Shape;1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212685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Bespreek voor een paar minuten in groepjes van 2-3 en schrijf belangrijkste woorden op</a:t>
            </a:r>
            <a:endParaRPr/>
          </a:p>
          <a:p>
            <a:pPr marL="0" lvl="0" indent="0" algn="l" rtl="0">
              <a:spcBef>
                <a:spcPts val="0"/>
              </a:spcBef>
              <a:spcAft>
                <a:spcPts val="0"/>
              </a:spcAft>
              <a:buNone/>
            </a:pPr>
            <a:endParaRPr/>
          </a:p>
        </p:txBody>
      </p:sp>
      <p:sp>
        <p:nvSpPr>
          <p:cNvPr id="211" name="Google Shape;2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132751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lstStyle>
            <a:lvl1pPr lvl="0" algn="l">
              <a:lnSpc>
                <a:spcPct val="90000"/>
              </a:lnSpc>
              <a:spcBef>
                <a:spcPts val="0"/>
              </a:spcBef>
              <a:spcAft>
                <a:spcPts val="0"/>
              </a:spcAft>
              <a:buClr>
                <a:schemeClr val="lt1"/>
              </a:buClr>
              <a:buSzPts val="6600"/>
              <a:buFont typeface="Gill Sans"/>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lstStyle>
            <a:lvl1pPr lvl="0" algn="l">
              <a:lnSpc>
                <a:spcPct val="120000"/>
              </a:lnSpc>
              <a:spcBef>
                <a:spcPts val="1000"/>
              </a:spcBef>
              <a:spcAft>
                <a:spcPts val="0"/>
              </a:spcAft>
              <a:buSzPts val="1800"/>
              <a:buNone/>
              <a:defRPr sz="1800" b="0" cap="none">
                <a:solidFill>
                  <a:schemeClr val="lt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1" name="Google Shape;21;p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24" name="Google Shape;24;p2"/>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91"/>
        <p:cNvGrpSpPr/>
        <p:nvPr/>
      </p:nvGrpSpPr>
      <p:grpSpPr>
        <a:xfrm>
          <a:off x="0" y="0"/>
          <a:ext cx="0" cy="0"/>
          <a:chOff x="0" y="0"/>
          <a:chExt cx="0" cy="0"/>
        </a:xfrm>
      </p:grpSpPr>
      <p:grpSp>
        <p:nvGrpSpPr>
          <p:cNvPr id="92" name="Google Shape;92;p12"/>
          <p:cNvGrpSpPr/>
          <p:nvPr/>
        </p:nvGrpSpPr>
        <p:grpSpPr>
          <a:xfrm>
            <a:off x="7477387" y="482170"/>
            <a:ext cx="4074533" cy="5149101"/>
            <a:chOff x="7477387" y="482170"/>
            <a:chExt cx="4074533" cy="5149101"/>
          </a:xfrm>
        </p:grpSpPr>
        <p:sp>
          <p:nvSpPr>
            <p:cNvPr id="93" name="Google Shape;93;p12"/>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2"/>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8124389" y="1122542"/>
            <a:ext cx="2791171" cy="3866327"/>
          </a:xfrm>
          <a:prstGeom prst="rect">
            <a:avLst/>
          </a:prstGeom>
          <a:solidFill>
            <a:srgbClr val="D8D8D8"/>
          </a:solidFill>
          <a:ln>
            <a:noFill/>
          </a:ln>
        </p:spPr>
        <p:txBody>
          <a:bodyPr spcFirstLastPara="1" wrap="square" lIns="91425" tIns="45700" rIns="91425" bIns="45700" anchor="t" anchorCtr="0"/>
          <a:lstStyle>
            <a:lvl1pPr marR="0" lvl="0" algn="ctr" rtl="0">
              <a:lnSpc>
                <a:spcPct val="120000"/>
              </a:lnSpc>
              <a:spcBef>
                <a:spcPts val="1000"/>
              </a:spcBef>
              <a:spcAft>
                <a:spcPts val="0"/>
              </a:spcAft>
              <a:buClr>
                <a:schemeClr val="accent1"/>
              </a:buClr>
              <a:buSzPts val="3200"/>
              <a:buFont typeface="Arial"/>
              <a:buNone/>
              <a:defRPr sz="3200" b="0" i="0" u="none" strike="noStrike" cap="none">
                <a:solidFill>
                  <a:schemeClr val="dk1"/>
                </a:solidFill>
                <a:latin typeface="Gill Sans"/>
                <a:ea typeface="Gill Sans"/>
                <a:cs typeface="Gill Sans"/>
                <a:sym typeface="Gill Sans"/>
              </a:defRPr>
            </a:lvl1pPr>
            <a:lvl2pPr marR="0" lvl="1" algn="l" rtl="0">
              <a:lnSpc>
                <a:spcPct val="120000"/>
              </a:lnSpc>
              <a:spcBef>
                <a:spcPts val="500"/>
              </a:spcBef>
              <a:spcAft>
                <a:spcPts val="0"/>
              </a:spcAft>
              <a:buClr>
                <a:schemeClr val="accent1"/>
              </a:buClr>
              <a:buSzPts val="2800"/>
              <a:buFont typeface="Arial"/>
              <a:buNone/>
              <a:defRPr sz="2800" b="0" i="0" u="none" strike="noStrike" cap="none">
                <a:solidFill>
                  <a:schemeClr val="dk1"/>
                </a:solidFill>
                <a:latin typeface="Gill Sans"/>
                <a:ea typeface="Gill Sans"/>
                <a:cs typeface="Gill Sans"/>
                <a:sym typeface="Gill Sans"/>
              </a:defRPr>
            </a:lvl2pPr>
            <a:lvl3pPr marR="0" lvl="2" algn="l" rtl="0">
              <a:lnSpc>
                <a:spcPct val="120000"/>
              </a:lnSpc>
              <a:spcBef>
                <a:spcPts val="500"/>
              </a:spcBef>
              <a:spcAft>
                <a:spcPts val="0"/>
              </a:spcAft>
              <a:buClr>
                <a:schemeClr val="accent1"/>
              </a:buClr>
              <a:buSzPts val="2400"/>
              <a:buFont typeface="Arial"/>
              <a:buNone/>
              <a:defRPr sz="2400" b="0" i="0" u="none" strike="noStrike" cap="none">
                <a:solidFill>
                  <a:schemeClr val="dk1"/>
                </a:solidFill>
                <a:latin typeface="Gill Sans"/>
                <a:ea typeface="Gill Sans"/>
                <a:cs typeface="Gill Sans"/>
                <a:sym typeface="Gill Sans"/>
              </a:defRPr>
            </a:lvl3pPr>
            <a:lvl4pPr marR="0" lvl="3"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4pPr>
            <a:lvl5pPr marR="0" lvl="4"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5pPr>
            <a:lvl6pPr marR="0" lvl="5"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97" name="Google Shape;97;p12"/>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12"/>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101" name="Google Shape;101;p12"/>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3"/>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05" name="Google Shape;105;p1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108" name="Google Shape;108;p1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09"/>
        <p:cNvGrpSpPr/>
        <p:nvPr/>
      </p:nvGrpSpPr>
      <p:grpSpPr>
        <a:xfrm>
          <a:off x="0" y="0"/>
          <a:ext cx="0" cy="0"/>
          <a:chOff x="0" y="0"/>
          <a:chExt cx="0" cy="0"/>
        </a:xfrm>
      </p:grpSpPr>
      <p:sp>
        <p:nvSpPr>
          <p:cNvPr id="110" name="Google Shape;110;p14"/>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4"/>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12" name="Google Shape;112;p1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115" name="Google Shape;115;p14"/>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7" name="Google Shape;37;p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40" name="Google Shape;40;p4"/>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41"/>
        <p:cNvGrpSpPr/>
        <p:nvPr/>
      </p:nvGrpSpPr>
      <p:grpSpPr>
        <a:xfrm>
          <a:off x="0" y="0"/>
          <a:ext cx="0" cy="0"/>
          <a:chOff x="0" y="0"/>
          <a:chExt cx="0" cy="0"/>
        </a:xfrm>
      </p:grpSpPr>
      <p:sp>
        <p:nvSpPr>
          <p:cNvPr id="42" name="Google Shape;42;p5"/>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45"/>
        <p:cNvGrpSpPr/>
        <p:nvPr/>
      </p:nvGrpSpPr>
      <p:grpSpPr>
        <a:xfrm>
          <a:off x="0" y="0"/>
          <a:ext cx="0" cy="0"/>
          <a:chOff x="0" y="0"/>
          <a:chExt cx="0" cy="0"/>
        </a:xfrm>
      </p:grpSpPr>
      <p:sp>
        <p:nvSpPr>
          <p:cNvPr id="46" name="Google Shape;46;p6"/>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lstStyle>
            <a:lvl1pPr lvl="0" algn="l">
              <a:lnSpc>
                <a:spcPct val="90000"/>
              </a:lnSpc>
              <a:spcBef>
                <a:spcPts val="0"/>
              </a:spcBef>
              <a:spcAft>
                <a:spcPts val="0"/>
              </a:spcAft>
              <a:buClr>
                <a:schemeClr val="dk1"/>
              </a:buClr>
              <a:buSzPts val="6600"/>
              <a:buFont typeface="Gill Sans"/>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48" name="Google Shape;48;p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51" name="Google Shape;51;p6"/>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600"/>
              <a:buFont typeface="Gill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55" name="Google Shape;55;p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58" name="Google Shape;58;p7"/>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1449217" y="804889"/>
            <a:ext cx="9605635" cy="105930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1447331" y="2010878"/>
            <a:ext cx="4645152" cy="3448595"/>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2" name="Google Shape;62;p8"/>
          <p:cNvSpPr txBox="1">
            <a:spLocks noGrp="1"/>
          </p:cNvSpPr>
          <p:nvPr>
            <p:ph type="body" idx="2"/>
          </p:nvPr>
        </p:nvSpPr>
        <p:spPr>
          <a:xfrm>
            <a:off x="6413771" y="2017343"/>
            <a:ext cx="4645152" cy="3441520"/>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3" name="Google Shape;63;p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66" name="Google Shape;66;p8"/>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70" name="Google Shape;70;p9"/>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1" name="Google Shape;71;p9"/>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72" name="Google Shape;72;p9"/>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3" name="Google Shape;73;p9"/>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76" name="Google Shape;76;p9"/>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82" name="Google Shape;82;p1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6" name="Google Shape;86;p11"/>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7" name="Google Shape;87;p1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cxnSp>
        <p:nvCxnSpPr>
          <p:cNvPr id="90" name="Google Shape;90;p11"/>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46464"/>
            </a:gs>
            <a:gs pos="100000">
              <a:srgbClr val="3E3E3E"/>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p:nvPr/>
        </p:nvSpPr>
        <p:spPr>
          <a:xfrm>
            <a:off x="0" y="2019476"/>
            <a:ext cx="12192000" cy="4105941"/>
          </a:xfrm>
          <a:prstGeom prst="rect">
            <a:avLst/>
          </a:prstGeom>
          <a:gradFill>
            <a:gsLst>
              <a:gs pos="0">
                <a:srgbClr val="454545">
                  <a:alpha val="0"/>
                </a:srgbClr>
              </a:gs>
              <a:gs pos="100000">
                <a:schemeClr val="dk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1"/>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sp>
        <p:nvSpPr>
          <p:cNvPr id="12" name="Google Shape;12;p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200"/>
              <a:buFont typeface="Gill Sans"/>
              <a:buNone/>
              <a:defRPr sz="3200" b="0" i="0" u="none" strike="noStrike" cap="none">
                <a:solidFill>
                  <a:schemeClr val="lt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lt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lt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lt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9pPr>
          </a:lstStyle>
          <a:p>
            <a:endParaRPr/>
          </a:p>
        </p:txBody>
      </p:sp>
      <p:sp>
        <p:nvSpPr>
          <p:cNvPr id="14" name="Google Shape;14;p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5" name="Google Shape;15;p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6" name="Google Shape;16;p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‹nr.›</a:t>
            </a:fld>
            <a:endParaRPr/>
          </a:p>
        </p:txBody>
      </p:sp>
      <p:cxnSp>
        <p:nvCxnSpPr>
          <p:cNvPr id="17" name="Google Shape;17;p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5"/>
        <p:cNvGrpSpPr/>
        <p:nvPr/>
      </p:nvGrpSpPr>
      <p:grpSpPr>
        <a:xfrm>
          <a:off x="0" y="0"/>
          <a:ext cx="0" cy="0"/>
          <a:chOff x="0" y="0"/>
          <a:chExt cx="0" cy="0"/>
        </a:xfrm>
      </p:grpSpPr>
      <p:sp>
        <p:nvSpPr>
          <p:cNvPr id="26" name="Google Shape;26;p3"/>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3"/>
          <p:cNvPicPr preferRelativeResize="0"/>
          <p:nvPr/>
        </p:nvPicPr>
        <p:blipFill rotWithShape="1">
          <a:blip r:embed="rId13">
            <a:alphaModFix/>
          </a:blip>
          <a:srcRect t="1538" b="-1538"/>
          <a:stretch/>
        </p:blipFill>
        <p:spPr>
          <a:xfrm>
            <a:off x="0" y="6126480"/>
            <a:ext cx="12192000" cy="742950"/>
          </a:xfrm>
          <a:prstGeom prst="rect">
            <a:avLst/>
          </a:prstGeom>
          <a:noFill/>
          <a:ln>
            <a:noFill/>
          </a:ln>
        </p:spPr>
      </p:pic>
      <p:sp>
        <p:nvSpPr>
          <p:cNvPr id="28" name="Google Shape;28;p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30" name="Google Shape;30;p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1" name="Google Shape;31;p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2" name="Google Shape;32;p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‹nr.›</a:t>
            </a:fld>
            <a:endParaRPr/>
          </a:p>
        </p:txBody>
      </p:sp>
      <p:cxnSp>
        <p:nvCxnSpPr>
          <p:cNvPr id="33" name="Google Shape;33;p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jp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0.jp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40.jpg"/><Relationship Id="rId7" Type="http://schemas.openxmlformats.org/officeDocument/2006/relationships/image" Target="../media/image60.png"/><Relationship Id="rId12"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6.png"/><Relationship Id="rId5" Type="http://schemas.openxmlformats.org/officeDocument/2006/relationships/image" Target="../media/image59.png"/><Relationship Id="rId15" Type="http://schemas.openxmlformats.org/officeDocument/2006/relationships/image" Target="../media/image48.png"/><Relationship Id="rId10"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62.png"/><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9.jp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4.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97.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4.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93.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9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6.png"/><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4.png"/><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35.jpeg"/><Relationship Id="rId4" Type="http://schemas.microsoft.com/office/2007/relationships/hdphoto" Target="../media/hdphoto5.wdp"/></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35.jpeg"/></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0"/>
        <p:cNvGrpSpPr/>
        <p:nvPr/>
      </p:nvGrpSpPr>
      <p:grpSpPr>
        <a:xfrm>
          <a:off x="0" y="0"/>
          <a:ext cx="0" cy="0"/>
          <a:chOff x="0" y="0"/>
          <a:chExt cx="0" cy="0"/>
        </a:xfrm>
      </p:grpSpPr>
      <p:pic>
        <p:nvPicPr>
          <p:cNvPr id="121" name="Google Shape;121;p15" descr="Afbeeldingsresultaat voor oude grieken"/>
          <p:cNvPicPr preferRelativeResize="0"/>
          <p:nvPr/>
        </p:nvPicPr>
        <p:blipFill rotWithShape="1">
          <a:blip r:embed="rId3">
            <a:alphaModFix/>
          </a:blip>
          <a:srcRect t="15730"/>
          <a:stretch/>
        </p:blipFill>
        <p:spPr>
          <a:xfrm>
            <a:off x="20" y="10"/>
            <a:ext cx="12191980" cy="6857990"/>
          </a:xfrm>
          <a:prstGeom prst="rect">
            <a:avLst/>
          </a:prstGeom>
          <a:noFill/>
          <a:ln>
            <a:noFill/>
          </a:ln>
        </p:spPr>
      </p:pic>
      <p:sp>
        <p:nvSpPr>
          <p:cNvPr id="122" name="Google Shape;122;p15"/>
          <p:cNvSpPr txBox="1">
            <a:spLocks noGrp="1"/>
          </p:cNvSpPr>
          <p:nvPr>
            <p:ph type="ctrTitle"/>
          </p:nvPr>
        </p:nvSpPr>
        <p:spPr>
          <a:xfrm>
            <a:off x="1112520" y="2152955"/>
            <a:ext cx="9966960" cy="25520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6569"/>
              <a:buFont typeface="Gill Sans"/>
              <a:buNone/>
            </a:pPr>
            <a:r>
              <a:rPr lang="en-GB" sz="5400" b="1" dirty="0">
                <a:solidFill>
                  <a:srgbClr val="FFFFFF"/>
                </a:solidFill>
              </a:rPr>
              <a:t>OUDE GRIEKEN  </a:t>
            </a:r>
            <a:br>
              <a:rPr lang="en-GB" sz="5400" b="1" dirty="0">
                <a:solidFill>
                  <a:srgbClr val="FFFFFF"/>
                </a:solidFill>
              </a:rPr>
            </a:br>
            <a:r>
              <a:rPr lang="en-GB" sz="5400" b="1" dirty="0">
                <a:solidFill>
                  <a:srgbClr val="FFFFFF"/>
                </a:solidFill>
              </a:rPr>
              <a:t>JONGE HELDEN</a:t>
            </a:r>
            <a:br>
              <a:rPr lang="en-GB" sz="6569" b="1" dirty="0">
                <a:solidFill>
                  <a:srgbClr val="FFFFFF"/>
                </a:solidFill>
              </a:rPr>
            </a:br>
            <a:br>
              <a:rPr lang="en-GB" sz="7200" b="1">
                <a:solidFill>
                  <a:srgbClr val="FFFFFF"/>
                </a:solidFill>
              </a:rPr>
            </a:br>
            <a:r>
              <a:rPr lang="en-GB" sz="4800" b="1">
                <a:solidFill>
                  <a:srgbClr val="FFFFFF"/>
                </a:solidFill>
              </a:rPr>
              <a:t>DEEL </a:t>
            </a:r>
            <a:r>
              <a:rPr lang="en-GB" sz="4800" b="1" dirty="0">
                <a:solidFill>
                  <a:srgbClr val="FFFFFF"/>
                </a:solidFill>
              </a:rPr>
              <a:t>2</a:t>
            </a:r>
            <a:br>
              <a:rPr lang="en-GB" sz="6569" b="1" dirty="0">
                <a:solidFill>
                  <a:srgbClr val="FFFFFF"/>
                </a:solidFill>
              </a:rPr>
            </a:br>
            <a:br>
              <a:rPr lang="en-GB" sz="6569" b="1" dirty="0">
                <a:solidFill>
                  <a:srgbClr val="FFFFFF"/>
                </a:solidFill>
              </a:rPr>
            </a:br>
            <a:r>
              <a:rPr lang="en-GB" sz="3200" b="1" dirty="0">
                <a:solidFill>
                  <a:srgbClr val="FFFFFF"/>
                </a:solidFill>
              </a:rPr>
              <a:t>GRIEKSE GODEN</a:t>
            </a:r>
            <a:br>
              <a:rPr lang="en-GB" sz="3200" b="1" dirty="0">
                <a:solidFill>
                  <a:srgbClr val="FFFFFF"/>
                </a:solidFill>
              </a:rPr>
            </a:br>
            <a:r>
              <a:rPr lang="en-GB" sz="3200" b="1" dirty="0">
                <a:solidFill>
                  <a:srgbClr val="FFFFFF"/>
                </a:solidFill>
              </a:rPr>
              <a:t>FAMILIEBANDEN</a:t>
            </a:r>
            <a:endParaRPr sz="3200"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87D56D-2B0A-4C5E-AF00-508DCDB9288A}"/>
              </a:ext>
            </a:extLst>
          </p:cNvPr>
          <p:cNvPicPr>
            <a:picLocks noChangeAspect="1"/>
          </p:cNvPicPr>
          <p:nvPr/>
        </p:nvPicPr>
        <p:blipFill>
          <a:blip r:embed="rId2"/>
          <a:stretch>
            <a:fillRect/>
          </a:stretch>
        </p:blipFill>
        <p:spPr>
          <a:xfrm>
            <a:off x="171061" y="139960"/>
            <a:ext cx="2799184" cy="2099388"/>
          </a:xfrm>
          <a:prstGeom prst="rect">
            <a:avLst/>
          </a:prstGeom>
        </p:spPr>
      </p:pic>
      <p:pic>
        <p:nvPicPr>
          <p:cNvPr id="5" name="Afbeelding 4">
            <a:extLst>
              <a:ext uri="{FF2B5EF4-FFF2-40B4-BE49-F238E27FC236}">
                <a16:creationId xmlns:a16="http://schemas.microsoft.com/office/drawing/2014/main" id="{B2182DA8-F2AA-4E9E-9660-9003565B066B}"/>
              </a:ext>
            </a:extLst>
          </p:cNvPr>
          <p:cNvPicPr>
            <a:picLocks noChangeAspect="1"/>
          </p:cNvPicPr>
          <p:nvPr/>
        </p:nvPicPr>
        <p:blipFill>
          <a:blip r:embed="rId3"/>
          <a:stretch>
            <a:fillRect/>
          </a:stretch>
        </p:blipFill>
        <p:spPr>
          <a:xfrm>
            <a:off x="3216988" y="139960"/>
            <a:ext cx="2799184" cy="2099388"/>
          </a:xfrm>
          <a:prstGeom prst="rect">
            <a:avLst/>
          </a:prstGeom>
        </p:spPr>
      </p:pic>
      <p:pic>
        <p:nvPicPr>
          <p:cNvPr id="7" name="Afbeelding 6">
            <a:extLst>
              <a:ext uri="{FF2B5EF4-FFF2-40B4-BE49-F238E27FC236}">
                <a16:creationId xmlns:a16="http://schemas.microsoft.com/office/drawing/2014/main" id="{7A6EFE6B-C821-4732-903A-803E78920E77}"/>
              </a:ext>
            </a:extLst>
          </p:cNvPr>
          <p:cNvPicPr>
            <a:picLocks noChangeAspect="1"/>
          </p:cNvPicPr>
          <p:nvPr/>
        </p:nvPicPr>
        <p:blipFill>
          <a:blip r:embed="rId4"/>
          <a:stretch>
            <a:fillRect/>
          </a:stretch>
        </p:blipFill>
        <p:spPr>
          <a:xfrm>
            <a:off x="6262915" y="139960"/>
            <a:ext cx="2799184" cy="2099388"/>
          </a:xfrm>
          <a:prstGeom prst="rect">
            <a:avLst/>
          </a:prstGeom>
        </p:spPr>
      </p:pic>
      <p:pic>
        <p:nvPicPr>
          <p:cNvPr id="9" name="Afbeelding 8">
            <a:extLst>
              <a:ext uri="{FF2B5EF4-FFF2-40B4-BE49-F238E27FC236}">
                <a16:creationId xmlns:a16="http://schemas.microsoft.com/office/drawing/2014/main" id="{E5311933-30D2-4ADD-8406-5B51347257E1}"/>
              </a:ext>
            </a:extLst>
          </p:cNvPr>
          <p:cNvPicPr>
            <a:picLocks noChangeAspect="1"/>
          </p:cNvPicPr>
          <p:nvPr/>
        </p:nvPicPr>
        <p:blipFill>
          <a:blip r:embed="rId5"/>
          <a:stretch>
            <a:fillRect/>
          </a:stretch>
        </p:blipFill>
        <p:spPr>
          <a:xfrm>
            <a:off x="9308842" y="139960"/>
            <a:ext cx="2799184" cy="2099388"/>
          </a:xfrm>
          <a:prstGeom prst="rect">
            <a:avLst/>
          </a:prstGeom>
        </p:spPr>
      </p:pic>
      <p:pic>
        <p:nvPicPr>
          <p:cNvPr id="11" name="Afbeelding 10">
            <a:extLst>
              <a:ext uri="{FF2B5EF4-FFF2-40B4-BE49-F238E27FC236}">
                <a16:creationId xmlns:a16="http://schemas.microsoft.com/office/drawing/2014/main" id="{E205F110-E622-432D-AF71-CB6C61369681}"/>
              </a:ext>
            </a:extLst>
          </p:cNvPr>
          <p:cNvPicPr>
            <a:picLocks noChangeAspect="1"/>
          </p:cNvPicPr>
          <p:nvPr/>
        </p:nvPicPr>
        <p:blipFill>
          <a:blip r:embed="rId6"/>
          <a:stretch>
            <a:fillRect/>
          </a:stretch>
        </p:blipFill>
        <p:spPr>
          <a:xfrm>
            <a:off x="171061" y="2379305"/>
            <a:ext cx="2799185" cy="2099389"/>
          </a:xfrm>
          <a:prstGeom prst="rect">
            <a:avLst/>
          </a:prstGeom>
        </p:spPr>
      </p:pic>
      <p:pic>
        <p:nvPicPr>
          <p:cNvPr id="13" name="Afbeelding 12">
            <a:extLst>
              <a:ext uri="{FF2B5EF4-FFF2-40B4-BE49-F238E27FC236}">
                <a16:creationId xmlns:a16="http://schemas.microsoft.com/office/drawing/2014/main" id="{753DC3F2-DCF4-4EC6-8C1B-BFAD92A9E154}"/>
              </a:ext>
            </a:extLst>
          </p:cNvPr>
          <p:cNvPicPr>
            <a:picLocks noChangeAspect="1"/>
          </p:cNvPicPr>
          <p:nvPr/>
        </p:nvPicPr>
        <p:blipFill>
          <a:blip r:embed="rId7"/>
          <a:stretch>
            <a:fillRect/>
          </a:stretch>
        </p:blipFill>
        <p:spPr>
          <a:xfrm>
            <a:off x="3216988" y="2379305"/>
            <a:ext cx="2799184" cy="2099388"/>
          </a:xfrm>
          <a:prstGeom prst="rect">
            <a:avLst/>
          </a:prstGeom>
        </p:spPr>
      </p:pic>
      <p:pic>
        <p:nvPicPr>
          <p:cNvPr id="15" name="Afbeelding 14">
            <a:extLst>
              <a:ext uri="{FF2B5EF4-FFF2-40B4-BE49-F238E27FC236}">
                <a16:creationId xmlns:a16="http://schemas.microsoft.com/office/drawing/2014/main" id="{51C318FA-783C-48F2-BEF0-2BF438B4073B}"/>
              </a:ext>
            </a:extLst>
          </p:cNvPr>
          <p:cNvPicPr>
            <a:picLocks noChangeAspect="1"/>
          </p:cNvPicPr>
          <p:nvPr/>
        </p:nvPicPr>
        <p:blipFill>
          <a:blip r:embed="rId8"/>
          <a:stretch>
            <a:fillRect/>
          </a:stretch>
        </p:blipFill>
        <p:spPr>
          <a:xfrm>
            <a:off x="6262914" y="2379305"/>
            <a:ext cx="2799185" cy="2099389"/>
          </a:xfrm>
          <a:prstGeom prst="rect">
            <a:avLst/>
          </a:prstGeom>
        </p:spPr>
      </p:pic>
      <p:pic>
        <p:nvPicPr>
          <p:cNvPr id="17" name="Afbeelding 16">
            <a:extLst>
              <a:ext uri="{FF2B5EF4-FFF2-40B4-BE49-F238E27FC236}">
                <a16:creationId xmlns:a16="http://schemas.microsoft.com/office/drawing/2014/main" id="{57FA3A78-D0C6-4C29-81F1-BE962D7396E8}"/>
              </a:ext>
            </a:extLst>
          </p:cNvPr>
          <p:cNvPicPr>
            <a:picLocks noChangeAspect="1"/>
          </p:cNvPicPr>
          <p:nvPr/>
        </p:nvPicPr>
        <p:blipFill>
          <a:blip r:embed="rId9"/>
          <a:stretch>
            <a:fillRect/>
          </a:stretch>
        </p:blipFill>
        <p:spPr>
          <a:xfrm>
            <a:off x="9331648" y="2379305"/>
            <a:ext cx="2799183" cy="2099388"/>
          </a:xfrm>
          <a:prstGeom prst="rect">
            <a:avLst/>
          </a:prstGeom>
        </p:spPr>
      </p:pic>
      <p:pic>
        <p:nvPicPr>
          <p:cNvPr id="19" name="Afbeelding 18">
            <a:extLst>
              <a:ext uri="{FF2B5EF4-FFF2-40B4-BE49-F238E27FC236}">
                <a16:creationId xmlns:a16="http://schemas.microsoft.com/office/drawing/2014/main" id="{D53E3F18-B273-48D1-9285-630A73E3D182}"/>
              </a:ext>
            </a:extLst>
          </p:cNvPr>
          <p:cNvPicPr>
            <a:picLocks noChangeAspect="1"/>
          </p:cNvPicPr>
          <p:nvPr/>
        </p:nvPicPr>
        <p:blipFill>
          <a:blip r:embed="rId10"/>
          <a:stretch>
            <a:fillRect/>
          </a:stretch>
        </p:blipFill>
        <p:spPr>
          <a:xfrm>
            <a:off x="171061" y="4618651"/>
            <a:ext cx="2831323" cy="2123493"/>
          </a:xfrm>
          <a:prstGeom prst="rect">
            <a:avLst/>
          </a:prstGeom>
        </p:spPr>
      </p:pic>
      <p:pic>
        <p:nvPicPr>
          <p:cNvPr id="21" name="Afbeelding 20">
            <a:extLst>
              <a:ext uri="{FF2B5EF4-FFF2-40B4-BE49-F238E27FC236}">
                <a16:creationId xmlns:a16="http://schemas.microsoft.com/office/drawing/2014/main" id="{715E6CD8-135A-43F6-8983-FD5AD8F13C8B}"/>
              </a:ext>
            </a:extLst>
          </p:cNvPr>
          <p:cNvPicPr>
            <a:picLocks noChangeAspect="1"/>
          </p:cNvPicPr>
          <p:nvPr/>
        </p:nvPicPr>
        <p:blipFill>
          <a:blip r:embed="rId11"/>
          <a:stretch>
            <a:fillRect/>
          </a:stretch>
        </p:blipFill>
        <p:spPr>
          <a:xfrm>
            <a:off x="3216988" y="4642755"/>
            <a:ext cx="2799186" cy="2099389"/>
          </a:xfrm>
          <a:prstGeom prst="rect">
            <a:avLst/>
          </a:prstGeom>
        </p:spPr>
      </p:pic>
      <p:pic>
        <p:nvPicPr>
          <p:cNvPr id="23" name="Afbeelding 22">
            <a:extLst>
              <a:ext uri="{FF2B5EF4-FFF2-40B4-BE49-F238E27FC236}">
                <a16:creationId xmlns:a16="http://schemas.microsoft.com/office/drawing/2014/main" id="{160BE029-3AE8-4C7D-BF16-BBA0A30BB6D7}"/>
              </a:ext>
            </a:extLst>
          </p:cNvPr>
          <p:cNvPicPr>
            <a:picLocks noChangeAspect="1"/>
          </p:cNvPicPr>
          <p:nvPr/>
        </p:nvPicPr>
        <p:blipFill>
          <a:blip r:embed="rId12"/>
          <a:stretch>
            <a:fillRect/>
          </a:stretch>
        </p:blipFill>
        <p:spPr>
          <a:xfrm>
            <a:off x="6262914" y="4618651"/>
            <a:ext cx="2831323" cy="2123492"/>
          </a:xfrm>
          <a:prstGeom prst="rect">
            <a:avLst/>
          </a:prstGeom>
        </p:spPr>
      </p:pic>
      <p:pic>
        <p:nvPicPr>
          <p:cNvPr id="25" name="Afbeelding 24">
            <a:extLst>
              <a:ext uri="{FF2B5EF4-FFF2-40B4-BE49-F238E27FC236}">
                <a16:creationId xmlns:a16="http://schemas.microsoft.com/office/drawing/2014/main" id="{DB751021-66D8-499F-89C1-19FB4BDD8656}"/>
              </a:ext>
            </a:extLst>
          </p:cNvPr>
          <p:cNvPicPr>
            <a:picLocks noChangeAspect="1"/>
          </p:cNvPicPr>
          <p:nvPr/>
        </p:nvPicPr>
        <p:blipFill>
          <a:blip r:embed="rId13"/>
          <a:stretch>
            <a:fillRect/>
          </a:stretch>
        </p:blipFill>
        <p:spPr>
          <a:xfrm>
            <a:off x="9331647" y="4618650"/>
            <a:ext cx="2799184" cy="2099388"/>
          </a:xfrm>
          <a:prstGeom prst="rect">
            <a:avLst/>
          </a:prstGeom>
        </p:spPr>
      </p:pic>
    </p:spTree>
    <p:extLst>
      <p:ext uri="{BB962C8B-B14F-4D97-AF65-F5344CB8AC3E}">
        <p14:creationId xmlns:p14="http://schemas.microsoft.com/office/powerpoint/2010/main" val="2578309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38"/>
        <p:cNvGrpSpPr/>
        <p:nvPr/>
      </p:nvGrpSpPr>
      <p:grpSpPr>
        <a:xfrm>
          <a:off x="0" y="0"/>
          <a:ext cx="0" cy="0"/>
          <a:chOff x="0" y="0"/>
          <a:chExt cx="0" cy="0"/>
        </a:xfrm>
      </p:grpSpPr>
      <p:sp>
        <p:nvSpPr>
          <p:cNvPr id="239" name="Google Shape;239;p26"/>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26"/>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41" name="Google Shape;241;p2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42" name="Google Shape;242;p26"/>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243" name="Google Shape;243;p26"/>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44" name="Google Shape;244;p26"/>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45" name="Google Shape;245;p26"/>
          <p:cNvSpPr txBox="1">
            <a:spLocks noGrp="1"/>
          </p:cNvSpPr>
          <p:nvPr>
            <p:ph type="title"/>
          </p:nvPr>
        </p:nvSpPr>
        <p:spPr>
          <a:xfrm>
            <a:off x="1452616" y="962902"/>
            <a:ext cx="4176384" cy="2380828"/>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4100"/>
              <a:buFont typeface="Gill Sans"/>
              <a:buNone/>
            </a:pPr>
            <a:r>
              <a:rPr lang="en-GB" sz="4100"/>
              <a:t>WAAR LEEFDEN DE GRIEKSE GODEN?</a:t>
            </a:r>
            <a:endParaRPr sz="4100"/>
          </a:p>
        </p:txBody>
      </p:sp>
      <p:cxnSp>
        <p:nvCxnSpPr>
          <p:cNvPr id="246" name="Google Shape;246;p26"/>
          <p:cNvCxnSpPr/>
          <p:nvPr/>
        </p:nvCxnSpPr>
        <p:spPr>
          <a:xfrm>
            <a:off x="1452617" y="3528543"/>
            <a:ext cx="4171479" cy="0"/>
          </a:xfrm>
          <a:prstGeom prst="straightConnector1">
            <a:avLst/>
          </a:prstGeom>
          <a:noFill/>
          <a:ln w="31750" cap="flat" cmpd="sng">
            <a:solidFill>
              <a:schemeClr val="accent1"/>
            </a:solidFill>
            <a:prstDash val="solid"/>
            <a:round/>
            <a:headEnd type="none" w="sm" len="sm"/>
            <a:tailEnd type="none" w="sm" len="sm"/>
          </a:ln>
        </p:spPr>
      </p:cxnSp>
      <p:pic>
        <p:nvPicPr>
          <p:cNvPr id="247" name="Google Shape;247;p26"/>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248" name="Google Shape;248;p26"/>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49" name="Google Shape;249;p2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8"/>
          <p:cNvPicPr preferRelativeResize="0"/>
          <p:nvPr/>
        </p:nvPicPr>
        <p:blipFill>
          <a:blip r:embed="rId3">
            <a:alphaModFix/>
          </a:blip>
          <a:stretch>
            <a:fillRect/>
          </a:stretch>
        </p:blipFill>
        <p:spPr>
          <a:xfrm>
            <a:off x="2111575" y="0"/>
            <a:ext cx="7517617" cy="6139543"/>
          </a:xfrm>
          <a:prstGeom prst="rect">
            <a:avLst/>
          </a:prstGeom>
          <a:noFill/>
          <a:ln>
            <a:noFill/>
          </a:ln>
        </p:spPr>
      </p:pic>
      <p:sp>
        <p:nvSpPr>
          <p:cNvPr id="261" name="Google Shape;261;p28"/>
          <p:cNvSpPr/>
          <p:nvPr/>
        </p:nvSpPr>
        <p:spPr>
          <a:xfrm>
            <a:off x="4920147" y="1376191"/>
            <a:ext cx="1344000" cy="810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9"/>
          <p:cNvPicPr preferRelativeResize="0"/>
          <p:nvPr/>
        </p:nvPicPr>
        <p:blipFill rotWithShape="1">
          <a:blip r:embed="rId3">
            <a:alphaModFix/>
          </a:blip>
          <a:srcRect b="50027"/>
          <a:stretch/>
        </p:blipFill>
        <p:spPr>
          <a:xfrm>
            <a:off x="0" y="883691"/>
            <a:ext cx="12191999" cy="5243453"/>
          </a:xfrm>
          <a:prstGeom prst="rect">
            <a:avLst/>
          </a:prstGeom>
          <a:noFill/>
          <a:ln>
            <a:noFill/>
          </a:ln>
        </p:spPr>
      </p:pic>
      <p:sp>
        <p:nvSpPr>
          <p:cNvPr id="268" name="Google Shape;268;p29"/>
          <p:cNvSpPr/>
          <p:nvPr/>
        </p:nvSpPr>
        <p:spPr>
          <a:xfrm>
            <a:off x="3653425" y="2907400"/>
            <a:ext cx="1154400" cy="521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endParaRPr/>
          </a:p>
        </p:txBody>
      </p:sp>
      <p:sp>
        <p:nvSpPr>
          <p:cNvPr id="124" name="Google Shape;124;p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a:p>
        </p:txBody>
      </p:sp>
      <p:pic>
        <p:nvPicPr>
          <p:cNvPr id="125" name="Google Shape;125;p5"/>
          <p:cNvPicPr preferRelativeResize="0"/>
          <p:nvPr/>
        </p:nvPicPr>
        <p:blipFill rotWithShape="1">
          <a:blip r:embed="rId3">
            <a:alphaModFix/>
          </a:blip>
          <a:srcRect r="-1182" b="8747"/>
          <a:stretch/>
        </p:blipFill>
        <p:spPr>
          <a:xfrm>
            <a:off x="3753" y="0"/>
            <a:ext cx="12334545" cy="6941202"/>
          </a:xfrm>
          <a:prstGeom prst="rect">
            <a:avLst/>
          </a:prstGeom>
          <a:noFill/>
          <a:ln>
            <a:noFill/>
          </a:ln>
        </p:spPr>
      </p:pic>
      <p:pic>
        <p:nvPicPr>
          <p:cNvPr id="5" name="Afbeelding 4">
            <a:extLst>
              <a:ext uri="{FF2B5EF4-FFF2-40B4-BE49-F238E27FC236}">
                <a16:creationId xmlns:a16="http://schemas.microsoft.com/office/drawing/2014/main" id="{5D1DD43E-162B-478E-B5B4-8C0BCBEF56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6114" y1="87222" x2="60462" y2="83444"/>
                        <a14:foregroundMark x1="73370" y1="87778" x2="72826" y2="82889"/>
                        <a14:foregroundMark x1="62772" y1="12778" x2="67120" y2="13778"/>
                        <a14:foregroundMark x1="76223" y1="31111" x2="77582" y2="40333"/>
                        <a14:foregroundMark x1="77582" y1="40333" x2="78125" y2="41111"/>
                        <a14:foregroundMark x1="64946" y1="21444" x2="64810" y2="25667"/>
                        <a14:foregroundMark x1="64810" y1="18889" x2="64810" y2="26333"/>
                      </a14:backgroundRemoval>
                    </a14:imgEffect>
                  </a14:imgLayer>
                </a14:imgProps>
              </a:ext>
            </a:extLst>
          </a:blip>
          <a:srcRect l="46725" t="8706" r="14604" b="9600"/>
          <a:stretch/>
        </p:blipFill>
        <p:spPr>
          <a:xfrm>
            <a:off x="10225870" y="2573341"/>
            <a:ext cx="1712410" cy="4423726"/>
          </a:xfrm>
          <a:prstGeom prst="rect">
            <a:avLst/>
          </a:prstGeom>
        </p:spPr>
      </p:pic>
      <p:pic>
        <p:nvPicPr>
          <p:cNvPr id="6" name="Afbeelding 5">
            <a:extLst>
              <a:ext uri="{FF2B5EF4-FFF2-40B4-BE49-F238E27FC236}">
                <a16:creationId xmlns:a16="http://schemas.microsoft.com/office/drawing/2014/main" id="{E99E461C-E756-492F-B8EC-DA6070211A8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4103" y1="79556" x2="34103" y2="24222"/>
                        <a14:foregroundMark x1="34103" y1="24222" x2="34103" y2="24222"/>
                        <a14:foregroundMark x1="31793" y1="18000" x2="37772" y2="20111"/>
                        <a14:foregroundMark x1="33288" y1="15778" x2="30707" y2="17667"/>
                        <a14:foregroundMark x1="26359" y1="85778" x2="25815" y2="81667"/>
                        <a14:foregroundMark x1="25815" y1="87444" x2="24049" y2="83778"/>
                        <a14:foregroundMark x1="38587" y1="85444" x2="40897" y2="85778"/>
                        <a14:foregroundMark x1="41984" y1="86556" x2="39266" y2="86333"/>
                        <a14:foregroundMark x1="29620" y1="31444" x2="27446" y2="32556"/>
                        <a14:backgroundMark x1="65897" y1="14889" x2="69429" y2="78889"/>
                      </a14:backgroundRemoval>
                    </a14:imgEffect>
                  </a14:imgLayer>
                </a14:imgProps>
              </a:ext>
            </a:extLst>
          </a:blip>
          <a:srcRect l="17852" t="12000" r="47851" b="10635"/>
          <a:stretch/>
        </p:blipFill>
        <p:spPr>
          <a:xfrm>
            <a:off x="8906110" y="2573341"/>
            <a:ext cx="1602890" cy="4421393"/>
          </a:xfrm>
          <a:prstGeom prst="rect">
            <a:avLst/>
          </a:prstGeom>
        </p:spPr>
      </p:pic>
      <p:sp>
        <p:nvSpPr>
          <p:cNvPr id="8" name="Ovale toelichting 8">
            <a:extLst>
              <a:ext uri="{FF2B5EF4-FFF2-40B4-BE49-F238E27FC236}">
                <a16:creationId xmlns:a16="http://schemas.microsoft.com/office/drawing/2014/main" id="{0E99BB8A-4691-4473-B098-5E8237C5A32E}"/>
              </a:ext>
            </a:extLst>
          </p:cNvPr>
          <p:cNvSpPr/>
          <p:nvPr/>
        </p:nvSpPr>
        <p:spPr>
          <a:xfrm>
            <a:off x="7413777" y="167086"/>
            <a:ext cx="4587555" cy="2239170"/>
          </a:xfrm>
          <a:prstGeom prst="wedgeEllipseCallout">
            <a:avLst>
              <a:gd name="adj1" fmla="val 11704"/>
              <a:gd name="adj2" fmla="val 8600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chemeClr val="tx1"/>
                </a:solidFill>
              </a:rPr>
              <a:t>Dit is de </a:t>
            </a:r>
            <a:r>
              <a:rPr lang="nl-NL" sz="4000" err="1">
                <a:solidFill>
                  <a:schemeClr val="tx1"/>
                </a:solidFill>
              </a:rPr>
              <a:t>Olymposberg</a:t>
            </a:r>
            <a:endParaRPr lang="nl-NL" sz="4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endParaRPr/>
          </a:p>
        </p:txBody>
      </p:sp>
      <p:sp>
        <p:nvSpPr>
          <p:cNvPr id="131" name="Google Shape;131;p6"/>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a:p>
        </p:txBody>
      </p:sp>
      <p:pic>
        <p:nvPicPr>
          <p:cNvPr id="132" name="Google Shape;132;p6"/>
          <p:cNvPicPr preferRelativeResize="0"/>
          <p:nvPr/>
        </p:nvPicPr>
        <p:blipFill rotWithShape="1">
          <a:blip r:embed="rId3">
            <a:alphaModFix/>
          </a:blip>
          <a:srcRect t="4198" b="4198"/>
          <a:stretch/>
        </p:blipFill>
        <p:spPr>
          <a:xfrm>
            <a:off x="0" y="0"/>
            <a:ext cx="12192000" cy="68795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endParaRPr/>
          </a:p>
        </p:txBody>
      </p:sp>
      <p:sp>
        <p:nvSpPr>
          <p:cNvPr id="138" name="Google Shape;138;p7"/>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a:p>
        </p:txBody>
      </p:sp>
      <p:pic>
        <p:nvPicPr>
          <p:cNvPr id="139" name="Google Shape;139;p7"/>
          <p:cNvPicPr preferRelativeResize="0"/>
          <p:nvPr/>
        </p:nvPicPr>
        <p:blipFill rotWithShape="1">
          <a:blip r:embed="rId3">
            <a:alphaModFix/>
          </a:blip>
          <a:srcRect/>
          <a:stretch/>
        </p:blipFill>
        <p:spPr>
          <a:xfrm>
            <a:off x="-1" y="5080"/>
            <a:ext cx="12201045" cy="68529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5" name="Google Shape;275;p30"/>
          <p:cNvPicPr preferRelativeResize="0"/>
          <p:nvPr/>
        </p:nvPicPr>
        <p:blipFill>
          <a:blip r:embed="rId3">
            <a:alphaModFix/>
          </a:blip>
          <a:stretch>
            <a:fillRect/>
          </a:stretch>
        </p:blipFill>
        <p:spPr>
          <a:xfrm>
            <a:off x="7372700" y="-1"/>
            <a:ext cx="4819303" cy="6143173"/>
          </a:xfrm>
          <a:prstGeom prst="rect">
            <a:avLst/>
          </a:prstGeom>
          <a:noFill/>
          <a:ln>
            <a:noFill/>
          </a:ln>
        </p:spPr>
      </p:pic>
      <p:sp>
        <p:nvSpPr>
          <p:cNvPr id="276" name="Google Shape;276;p30"/>
          <p:cNvSpPr txBox="1"/>
          <p:nvPr/>
        </p:nvSpPr>
        <p:spPr>
          <a:xfrm>
            <a:off x="17650" y="78850"/>
            <a:ext cx="6978600" cy="5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omfortaa"/>
                <a:ea typeface="Comfortaa"/>
                <a:cs typeface="Comfortaa"/>
                <a:sym typeface="Comfortaa"/>
              </a:rPr>
              <a:t>De top van de Olympos vandaag</a:t>
            </a:r>
            <a:endParaRPr sz="2400">
              <a:latin typeface="Comfortaa"/>
              <a:ea typeface="Comfortaa"/>
              <a:cs typeface="Comfortaa"/>
              <a:sym typeface="Comfortaa"/>
            </a:endParaRPr>
          </a:p>
        </p:txBody>
      </p:sp>
      <p:pic>
        <p:nvPicPr>
          <p:cNvPr id="1026" name="Picture 2" descr="Olympusberg en Nationaal Park Olympus Griekenland">
            <a:extLst>
              <a:ext uri="{FF2B5EF4-FFF2-40B4-BE49-F238E27FC236}">
                <a16:creationId xmlns:a16="http://schemas.microsoft.com/office/drawing/2014/main" id="{A786E4ED-7D53-40E9-8DDC-1588CD4FD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50"/>
            <a:ext cx="4309239" cy="282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erg Olympus | Reisblog &amp; Video van onze wandeling naar de top!">
            <a:extLst>
              <a:ext uri="{FF2B5EF4-FFF2-40B4-BE49-F238E27FC236}">
                <a16:creationId xmlns:a16="http://schemas.microsoft.com/office/drawing/2014/main" id="{A265CA99-4D78-4AC6-8A53-8BEE27B86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324" y="613750"/>
            <a:ext cx="3062376" cy="5529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t Olympus | Hiking Paradise in Greece | Home to ancient gods">
            <a:extLst>
              <a:ext uri="{FF2B5EF4-FFF2-40B4-BE49-F238E27FC236}">
                <a16:creationId xmlns:a16="http://schemas.microsoft.com/office/drawing/2014/main" id="{C776EA9B-CF0C-41BE-8DBB-A5F77307D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308153" cy="2714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2" name="Google Shape;146;p8">
            <a:extLst>
              <a:ext uri="{FF2B5EF4-FFF2-40B4-BE49-F238E27FC236}">
                <a16:creationId xmlns:a16="http://schemas.microsoft.com/office/drawing/2014/main" id="{6AC7146C-3A07-49F2-ADF4-EFAF35013B4B}"/>
              </a:ext>
            </a:extLst>
          </p:cNvPr>
          <p:cNvPicPr preferRelativeResize="0"/>
          <p:nvPr/>
        </p:nvPicPr>
        <p:blipFill rotWithShape="1">
          <a:blip r:embed="rId3">
            <a:alphaModFix/>
          </a:blip>
          <a:srcRect l="16" t="28" r="-505" b="8335"/>
          <a:stretch/>
        </p:blipFill>
        <p:spPr>
          <a:xfrm>
            <a:off x="0" y="0"/>
            <a:ext cx="12251729" cy="6869401"/>
          </a:xfrm>
          <a:prstGeom prst="rect">
            <a:avLst/>
          </a:prstGeom>
          <a:noFill/>
          <a:ln>
            <a:noFill/>
          </a:ln>
        </p:spPr>
      </p:pic>
      <p:pic>
        <p:nvPicPr>
          <p:cNvPr id="5" name="Afbeelding 4">
            <a:extLst>
              <a:ext uri="{FF2B5EF4-FFF2-40B4-BE49-F238E27FC236}">
                <a16:creationId xmlns:a16="http://schemas.microsoft.com/office/drawing/2014/main" id="{226E003B-7949-42B3-8B7C-04515B4384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4103" y1="79556" x2="34103" y2="24222"/>
                        <a14:foregroundMark x1="34103" y1="24222" x2="34103" y2="24222"/>
                        <a14:foregroundMark x1="31793" y1="18000" x2="37772" y2="20111"/>
                        <a14:foregroundMark x1="33288" y1="15778" x2="30707" y2="17667"/>
                        <a14:foregroundMark x1="26359" y1="85778" x2="25815" y2="81667"/>
                        <a14:foregroundMark x1="25815" y1="87444" x2="24049" y2="83778"/>
                        <a14:foregroundMark x1="38587" y1="85444" x2="40897" y2="85778"/>
                        <a14:foregroundMark x1="41984" y1="86556" x2="39266" y2="86333"/>
                        <a14:foregroundMark x1="29620" y1="31444" x2="27446" y2="32556"/>
                        <a14:backgroundMark x1="65897" y1="14889" x2="69429" y2="78889"/>
                      </a14:backgroundRemoval>
                    </a14:imgEffect>
                  </a14:imgLayer>
                </a14:imgProps>
              </a:ext>
            </a:extLst>
          </a:blip>
          <a:srcRect l="17852" t="12000" r="47851" b="10635"/>
          <a:stretch/>
        </p:blipFill>
        <p:spPr>
          <a:xfrm>
            <a:off x="8906110" y="2450189"/>
            <a:ext cx="1602890" cy="4421393"/>
          </a:xfrm>
          <a:prstGeom prst="rect">
            <a:avLst/>
          </a:prstGeom>
        </p:spPr>
      </p:pic>
      <p:pic>
        <p:nvPicPr>
          <p:cNvPr id="6" name="Afbeelding 5">
            <a:extLst>
              <a:ext uri="{FF2B5EF4-FFF2-40B4-BE49-F238E27FC236}">
                <a16:creationId xmlns:a16="http://schemas.microsoft.com/office/drawing/2014/main" id="{CBFC5C22-168E-4C86-9689-EF9BB796A0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6114" y1="87222" x2="60462" y2="83444"/>
                        <a14:foregroundMark x1="73370" y1="87778" x2="72826" y2="82889"/>
                        <a14:foregroundMark x1="62772" y1="12778" x2="67120" y2="13778"/>
                        <a14:foregroundMark x1="76223" y1="31111" x2="77582" y2="40333"/>
                        <a14:foregroundMark x1="77582" y1="40333" x2="78125" y2="41111"/>
                        <a14:foregroundMark x1="64946" y1="21444" x2="64810" y2="25667"/>
                        <a14:foregroundMark x1="64810" y1="18889" x2="64810" y2="26333"/>
                      </a14:backgroundRemoval>
                    </a14:imgEffect>
                  </a14:imgLayer>
                </a14:imgProps>
              </a:ext>
            </a:extLst>
          </a:blip>
          <a:srcRect l="46725" t="8706" r="14604" b="9600"/>
          <a:stretch/>
        </p:blipFill>
        <p:spPr>
          <a:xfrm>
            <a:off x="10225870" y="2450189"/>
            <a:ext cx="1712410" cy="4423726"/>
          </a:xfrm>
          <a:prstGeom prst="rect">
            <a:avLst/>
          </a:prstGeom>
        </p:spPr>
      </p:pic>
      <p:sp>
        <p:nvSpPr>
          <p:cNvPr id="7" name="Ovale toelichting 8">
            <a:extLst>
              <a:ext uri="{FF2B5EF4-FFF2-40B4-BE49-F238E27FC236}">
                <a16:creationId xmlns:a16="http://schemas.microsoft.com/office/drawing/2014/main" id="{FC865572-354E-473E-A27A-0685CE3DC75B}"/>
              </a:ext>
            </a:extLst>
          </p:cNvPr>
          <p:cNvSpPr/>
          <p:nvPr/>
        </p:nvSpPr>
        <p:spPr>
          <a:xfrm>
            <a:off x="8531258" y="167086"/>
            <a:ext cx="3470074" cy="2116581"/>
          </a:xfrm>
          <a:prstGeom prst="wedgeEllipseCallout">
            <a:avLst>
              <a:gd name="adj1" fmla="val 5184"/>
              <a:gd name="adj2" fmla="val 8778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chemeClr val="tx1"/>
                </a:solidFill>
              </a:rPr>
              <a:t>Laten we een kijkje nemen!</a:t>
            </a:r>
            <a:endParaRPr lang="nl-NL" sz="480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lympiërs | Griekse Mythologie">
            <a:extLst>
              <a:ext uri="{FF2B5EF4-FFF2-40B4-BE49-F238E27FC236}">
                <a16:creationId xmlns:a16="http://schemas.microsoft.com/office/drawing/2014/main" id="{FEE247BE-DF92-4743-B45A-E2B511246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97718" cy="3253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DEN OP DE OLYMPUSBERG | Herbert Flack">
            <a:extLst>
              <a:ext uri="{FF2B5EF4-FFF2-40B4-BE49-F238E27FC236}">
                <a16:creationId xmlns:a16="http://schemas.microsoft.com/office/drawing/2014/main" id="{A921A415-76CD-45BC-A1FD-319C08B9B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2299"/>
            <a:ext cx="6746033" cy="2867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lympus berg | Griekse mythologie, Griekse goden, Mythologie">
            <a:extLst>
              <a:ext uri="{FF2B5EF4-FFF2-40B4-BE49-F238E27FC236}">
                <a16:creationId xmlns:a16="http://schemas.microsoft.com/office/drawing/2014/main" id="{E17D3BE2-6411-44DA-AA75-0833F2123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718" y="8312"/>
            <a:ext cx="2448314" cy="32539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ount Olympus | Mitologia grega e romana, Mitologia romana ...">
            <a:extLst>
              <a:ext uri="{FF2B5EF4-FFF2-40B4-BE49-F238E27FC236}">
                <a16:creationId xmlns:a16="http://schemas.microsoft.com/office/drawing/2014/main" id="{6BDC42A2-37F5-4CDC-81F6-E9AF5403A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032" y="0"/>
            <a:ext cx="5445968" cy="613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52"/>
        <p:cNvGrpSpPr/>
        <p:nvPr/>
      </p:nvGrpSpPr>
      <p:grpSpPr>
        <a:xfrm>
          <a:off x="0" y="0"/>
          <a:ext cx="0" cy="0"/>
          <a:chOff x="0" y="0"/>
          <a:chExt cx="0" cy="0"/>
        </a:xfrm>
      </p:grpSpPr>
      <p:sp>
        <p:nvSpPr>
          <p:cNvPr id="153" name="Google Shape;153;p17"/>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cxnSp>
        <p:nvCxnSpPr>
          <p:cNvPr id="154" name="Google Shape;154;p17"/>
          <p:cNvCxnSpPr/>
          <p:nvPr/>
        </p:nvCxnSpPr>
        <p:spPr>
          <a:xfrm>
            <a:off x="1453896" y="1847088"/>
            <a:ext cx="3530885" cy="0"/>
          </a:xfrm>
          <a:prstGeom prst="straightConnector1">
            <a:avLst/>
          </a:prstGeom>
          <a:noFill/>
          <a:ln w="31750" cap="flat" cmpd="sng">
            <a:solidFill>
              <a:schemeClr val="accent1"/>
            </a:solidFill>
            <a:prstDash val="solid"/>
            <a:round/>
            <a:headEnd type="none" w="sm" len="sm"/>
            <a:tailEnd type="none" w="sm" len="sm"/>
          </a:ln>
        </p:spPr>
      </p:cxnSp>
      <p:sp>
        <p:nvSpPr>
          <p:cNvPr id="155" name="Google Shape;155;p17"/>
          <p:cNvSpPr txBox="1">
            <a:spLocks noGrp="1"/>
          </p:cNvSpPr>
          <p:nvPr>
            <p:ph type="title"/>
          </p:nvPr>
        </p:nvSpPr>
        <p:spPr>
          <a:xfrm>
            <a:off x="1454624" y="591727"/>
            <a:ext cx="3530157"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700"/>
              <a:buFont typeface="Gill Sans"/>
              <a:buNone/>
            </a:pPr>
            <a:r>
              <a:rPr lang="en-GB" sz="2700"/>
              <a:t>HERHALING: </a:t>
            </a:r>
            <a:br>
              <a:rPr lang="en-GB" sz="2700"/>
            </a:br>
            <a:r>
              <a:rPr lang="en-GB" sz="2700"/>
              <a:t>HET ALFABET VAN DE OUDE GRIEKEN</a:t>
            </a:r>
            <a:endParaRPr sz="2700"/>
          </a:p>
        </p:txBody>
      </p:sp>
      <p:sp>
        <p:nvSpPr>
          <p:cNvPr id="156" name="Google Shape;156;p17"/>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7" name="Google Shape;157;p17"/>
          <p:cNvSpPr txBox="1">
            <a:spLocks noGrp="1"/>
          </p:cNvSpPr>
          <p:nvPr>
            <p:ph type="body" idx="1"/>
          </p:nvPr>
        </p:nvSpPr>
        <p:spPr>
          <a:xfrm>
            <a:off x="1451581" y="2015732"/>
            <a:ext cx="3526523" cy="345061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000"/>
              <a:buNone/>
            </a:pPr>
            <a:endParaRPr dirty="0"/>
          </a:p>
          <a:p>
            <a:pPr marL="0" lvl="0" indent="0" algn="l" rtl="0">
              <a:lnSpc>
                <a:spcPct val="120000"/>
              </a:lnSpc>
              <a:spcBef>
                <a:spcPts val="1000"/>
              </a:spcBef>
              <a:spcAft>
                <a:spcPts val="0"/>
              </a:spcAft>
              <a:buSzPts val="2000"/>
              <a:buNone/>
            </a:pPr>
            <a:endParaRPr dirty="0"/>
          </a:p>
          <a:p>
            <a:pPr marL="0" lvl="0" indent="0" algn="l" rtl="0">
              <a:lnSpc>
                <a:spcPct val="120000"/>
              </a:lnSpc>
              <a:spcBef>
                <a:spcPts val="1000"/>
              </a:spcBef>
              <a:spcAft>
                <a:spcPts val="0"/>
              </a:spcAft>
              <a:buSzPts val="2000"/>
              <a:buNone/>
            </a:pPr>
            <a:endParaRPr dirty="0"/>
          </a:p>
          <a:p>
            <a:pPr marL="0" lvl="0" indent="0" algn="l" rtl="0">
              <a:lnSpc>
                <a:spcPct val="120000"/>
              </a:lnSpc>
              <a:spcBef>
                <a:spcPts val="1000"/>
              </a:spcBef>
              <a:spcAft>
                <a:spcPts val="0"/>
              </a:spcAft>
              <a:buSzPts val="2000"/>
              <a:buNone/>
            </a:pPr>
            <a:endParaRPr dirty="0"/>
          </a:p>
        </p:txBody>
      </p:sp>
      <p:grpSp>
        <p:nvGrpSpPr>
          <p:cNvPr id="158" name="Google Shape;158;p17"/>
          <p:cNvGrpSpPr/>
          <p:nvPr/>
        </p:nvGrpSpPr>
        <p:grpSpPr>
          <a:xfrm>
            <a:off x="5460131" y="482171"/>
            <a:ext cx="6091791" cy="5149101"/>
            <a:chOff x="5460131" y="482171"/>
            <a:chExt cx="6091791" cy="5149101"/>
          </a:xfrm>
        </p:grpSpPr>
        <p:sp>
          <p:nvSpPr>
            <p:cNvPr id="159" name="Google Shape;159;p17"/>
            <p:cNvSpPr/>
            <p:nvPr/>
          </p:nvSpPr>
          <p:spPr>
            <a:xfrm>
              <a:off x="5460131" y="482171"/>
              <a:ext cx="6091791"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0" name="Google Shape;160;p17"/>
            <p:cNvSpPr/>
            <p:nvPr/>
          </p:nvSpPr>
          <p:spPr>
            <a:xfrm>
              <a:off x="5778956" y="812507"/>
              <a:ext cx="5461780"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sp>
        <p:nvSpPr>
          <p:cNvPr id="161" name="Google Shape;161;p17"/>
          <p:cNvSpPr/>
          <p:nvPr/>
        </p:nvSpPr>
        <p:spPr>
          <a:xfrm>
            <a:off x="5942379" y="977965"/>
            <a:ext cx="5134631" cy="413533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62" name="Google Shape;162;p17"/>
          <p:cNvPicPr preferRelativeResize="0"/>
          <p:nvPr/>
        </p:nvPicPr>
        <p:blipFill rotWithShape="1">
          <a:blip r:embed="rId3">
            <a:alphaModFix/>
          </a:blip>
          <a:srcRect l="32500" t="26232" r="42143" b="9821"/>
          <a:stretch/>
        </p:blipFill>
        <p:spPr>
          <a:xfrm>
            <a:off x="7141960" y="1116345"/>
            <a:ext cx="2725482" cy="3866172"/>
          </a:xfrm>
          <a:prstGeom prst="rect">
            <a:avLst/>
          </a:prstGeom>
          <a:noFill/>
          <a:ln>
            <a:noFill/>
          </a:ln>
        </p:spPr>
      </p:pic>
      <p:pic>
        <p:nvPicPr>
          <p:cNvPr id="163" name="Google Shape;163;p17"/>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164" name="Google Shape;164;p17"/>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81"/>
        <p:cNvGrpSpPr/>
        <p:nvPr/>
      </p:nvGrpSpPr>
      <p:grpSpPr>
        <a:xfrm>
          <a:off x="0" y="0"/>
          <a:ext cx="0" cy="0"/>
          <a:chOff x="0" y="0"/>
          <a:chExt cx="0" cy="0"/>
        </a:xfrm>
      </p:grpSpPr>
      <p:sp>
        <p:nvSpPr>
          <p:cNvPr id="282" name="Google Shape;282;p31"/>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31"/>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284" name="Google Shape;284;p3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85" name="Google Shape;285;p31"/>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
        <p:nvSpPr>
          <p:cNvPr id="286" name="Google Shape;286;p31"/>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87" name="Google Shape;287;p31"/>
          <p:cNvSpPr txBox="1">
            <a:spLocks noGrp="1"/>
          </p:cNvSpPr>
          <p:nvPr>
            <p:ph type="title"/>
          </p:nvPr>
        </p:nvSpPr>
        <p:spPr>
          <a:xfrm>
            <a:off x="1452616" y="962902"/>
            <a:ext cx="4176300" cy="23808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959"/>
              <a:buFont typeface="Gill Sans"/>
              <a:buNone/>
            </a:pPr>
            <a:r>
              <a:rPr lang="en-GB" sz="3959"/>
              <a:t>WIE IS HET? </a:t>
            </a:r>
            <a:br>
              <a:rPr lang="en-GB" sz="3959"/>
            </a:br>
            <a:r>
              <a:rPr lang="en-GB" sz="3959"/>
              <a:t>GODENEDITIE</a:t>
            </a:r>
            <a:endParaRPr sz="3959"/>
          </a:p>
        </p:txBody>
      </p:sp>
      <p:cxnSp>
        <p:nvCxnSpPr>
          <p:cNvPr id="288" name="Google Shape;288;p31"/>
          <p:cNvCxnSpPr/>
          <p:nvPr/>
        </p:nvCxnSpPr>
        <p:spPr>
          <a:xfrm>
            <a:off x="1452617" y="3528543"/>
            <a:ext cx="4171500" cy="0"/>
          </a:xfrm>
          <a:prstGeom prst="straightConnector1">
            <a:avLst/>
          </a:prstGeom>
          <a:noFill/>
          <a:ln w="31750" cap="flat" cmpd="sng">
            <a:solidFill>
              <a:schemeClr val="accent1"/>
            </a:solidFill>
            <a:prstDash val="solid"/>
            <a:round/>
            <a:headEnd type="none" w="sm" len="sm"/>
            <a:tailEnd type="none" w="sm" len="sm"/>
          </a:ln>
        </p:spPr>
      </p:cxnSp>
      <p:pic>
        <p:nvPicPr>
          <p:cNvPr id="289" name="Google Shape;289;p31"/>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290" name="Google Shape;290;p31"/>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291" name="Google Shape;291;p3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292" name="Google Shape;292;p31"/>
          <p:cNvSpPr txBox="1"/>
          <p:nvPr/>
        </p:nvSpPr>
        <p:spPr>
          <a:xfrm>
            <a:off x="1381125" y="3662725"/>
            <a:ext cx="4487100" cy="8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omfortaa"/>
                <a:ea typeface="Comfortaa"/>
                <a:cs typeface="Comfortaa"/>
                <a:sym typeface="Comfortaa"/>
              </a:rPr>
              <a:t>Kennismaking met de 12 Olympische goden</a:t>
            </a:r>
            <a:endParaRPr sz="1800">
              <a:latin typeface="Comfortaa"/>
              <a:ea typeface="Comfortaa"/>
              <a:cs typeface="Comfortaa"/>
              <a:sym typeface="Comfortaa"/>
            </a:endParaRPr>
          </a:p>
        </p:txBody>
      </p:sp>
      <p:pic>
        <p:nvPicPr>
          <p:cNvPr id="293" name="Google Shape;293;p31"/>
          <p:cNvPicPr preferRelativeResize="0"/>
          <p:nvPr/>
        </p:nvPicPr>
        <p:blipFill>
          <a:blip r:embed="rId5">
            <a:alphaModFix/>
          </a:blip>
          <a:stretch>
            <a:fillRect/>
          </a:stretch>
        </p:blipFill>
        <p:spPr>
          <a:xfrm>
            <a:off x="6244250" y="1388174"/>
            <a:ext cx="4660775" cy="34955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aphicFrame>
        <p:nvGraphicFramePr>
          <p:cNvPr id="164" name="Google Shape;164;p11"/>
          <p:cNvGraphicFramePr/>
          <p:nvPr>
            <p:extLst>
              <p:ext uri="{D42A27DB-BD31-4B8C-83A1-F6EECF244321}">
                <p14:modId xmlns:p14="http://schemas.microsoft.com/office/powerpoint/2010/main" val="2379869171"/>
              </p:ext>
            </p:extLst>
          </p:nvPr>
        </p:nvGraphicFramePr>
        <p:xfrm>
          <a:off x="1462112" y="0"/>
          <a:ext cx="9557340" cy="6148872"/>
        </p:xfrm>
        <a:graphic>
          <a:graphicData uri="http://schemas.openxmlformats.org/drawingml/2006/table">
            <a:tbl>
              <a:tblPr firstRow="1" bandRow="1">
                <a:noFill/>
              </a:tblPr>
              <a:tblGrid>
                <a:gridCol w="3185780">
                  <a:extLst>
                    <a:ext uri="{9D8B030D-6E8A-4147-A177-3AD203B41FA5}">
                      <a16:colId xmlns:a16="http://schemas.microsoft.com/office/drawing/2014/main" val="20000"/>
                    </a:ext>
                  </a:extLst>
                </a:gridCol>
                <a:gridCol w="3185780">
                  <a:extLst>
                    <a:ext uri="{9D8B030D-6E8A-4147-A177-3AD203B41FA5}">
                      <a16:colId xmlns:a16="http://schemas.microsoft.com/office/drawing/2014/main" val="20001"/>
                    </a:ext>
                  </a:extLst>
                </a:gridCol>
                <a:gridCol w="3185780">
                  <a:extLst>
                    <a:ext uri="{9D8B030D-6E8A-4147-A177-3AD203B41FA5}">
                      <a16:colId xmlns:a16="http://schemas.microsoft.com/office/drawing/2014/main" val="20002"/>
                    </a:ext>
                  </a:extLst>
                </a:gridCol>
              </a:tblGrid>
              <a:tr h="1537218">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537218">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537218">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537218">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165" name="Google Shape;165;p11" descr="Greek Roman Pantheon Royalty Free Vector Image"/>
          <p:cNvPicPr preferRelativeResize="0"/>
          <p:nvPr/>
        </p:nvPicPr>
        <p:blipFill rotWithShape="1">
          <a:blip r:embed="rId3">
            <a:alphaModFix/>
          </a:blip>
          <a:srcRect l="22049" t="8730" r="59392" b="70034"/>
          <a:stretch/>
        </p:blipFill>
        <p:spPr>
          <a:xfrm>
            <a:off x="2527269" y="0"/>
            <a:ext cx="1061019" cy="1589097"/>
          </a:xfrm>
          <a:prstGeom prst="rect">
            <a:avLst/>
          </a:prstGeom>
          <a:noFill/>
          <a:ln>
            <a:noFill/>
          </a:ln>
        </p:spPr>
      </p:pic>
      <p:pic>
        <p:nvPicPr>
          <p:cNvPr id="166" name="Google Shape;166;p11" descr="Greek Roman Pantheon Royalty Free Vector Image"/>
          <p:cNvPicPr preferRelativeResize="0"/>
          <p:nvPr/>
        </p:nvPicPr>
        <p:blipFill rotWithShape="1">
          <a:blip r:embed="rId4">
            <a:alphaModFix/>
          </a:blip>
          <a:srcRect l="50000" t="57645" r="22451" b="18954"/>
          <a:stretch/>
        </p:blipFill>
        <p:spPr>
          <a:xfrm>
            <a:off x="5246487" y="55695"/>
            <a:ext cx="1531632" cy="1533402"/>
          </a:xfrm>
          <a:prstGeom prst="rect">
            <a:avLst/>
          </a:prstGeom>
          <a:noFill/>
          <a:ln>
            <a:noFill/>
          </a:ln>
        </p:spPr>
      </p:pic>
      <p:pic>
        <p:nvPicPr>
          <p:cNvPr id="167" name="Google Shape;167;p11" descr="Greek Roman Pantheon Royalty Free Vector Image"/>
          <p:cNvPicPr preferRelativeResize="0"/>
          <p:nvPr/>
        </p:nvPicPr>
        <p:blipFill rotWithShape="1">
          <a:blip r:embed="rId5">
            <a:alphaModFix/>
          </a:blip>
          <a:srcRect l="32991" t="54933" r="49653" b="19747"/>
          <a:stretch/>
        </p:blipFill>
        <p:spPr>
          <a:xfrm>
            <a:off x="2656749" y="1604039"/>
            <a:ext cx="931539" cy="1420647"/>
          </a:xfrm>
          <a:prstGeom prst="rect">
            <a:avLst/>
          </a:prstGeom>
          <a:noFill/>
          <a:ln>
            <a:noFill/>
          </a:ln>
        </p:spPr>
      </p:pic>
      <p:pic>
        <p:nvPicPr>
          <p:cNvPr id="168" name="Google Shape;168;p11" descr="Greek Roman Pantheon Royalty Free Vector Image"/>
          <p:cNvPicPr preferRelativeResize="0"/>
          <p:nvPr/>
        </p:nvPicPr>
        <p:blipFill rotWithShape="1">
          <a:blip r:embed="rId5">
            <a:alphaModFix/>
          </a:blip>
          <a:srcRect l="66593" t="31388" r="16445" b="45209"/>
          <a:stretch/>
        </p:blipFill>
        <p:spPr>
          <a:xfrm>
            <a:off x="8603714" y="0"/>
            <a:ext cx="931545" cy="1533402"/>
          </a:xfrm>
          <a:prstGeom prst="rect">
            <a:avLst/>
          </a:prstGeom>
          <a:noFill/>
          <a:ln>
            <a:noFill/>
          </a:ln>
        </p:spPr>
      </p:pic>
      <p:pic>
        <p:nvPicPr>
          <p:cNvPr id="169" name="Google Shape;169;p11" descr="Greek Roman Pantheon Royalty Free Vector Image"/>
          <p:cNvPicPr preferRelativeResize="0"/>
          <p:nvPr/>
        </p:nvPicPr>
        <p:blipFill rotWithShape="1">
          <a:blip r:embed="rId5">
            <a:alphaModFix/>
          </a:blip>
          <a:srcRect l="929" t="55533" r="66994" b="20158"/>
          <a:stretch/>
        </p:blipFill>
        <p:spPr>
          <a:xfrm>
            <a:off x="5123809" y="1573022"/>
            <a:ext cx="1531632" cy="1420647"/>
          </a:xfrm>
          <a:prstGeom prst="rect">
            <a:avLst/>
          </a:prstGeom>
          <a:noFill/>
          <a:ln>
            <a:noFill/>
          </a:ln>
        </p:spPr>
      </p:pic>
      <p:pic>
        <p:nvPicPr>
          <p:cNvPr id="170" name="Google Shape;170;p11" descr="Greek Roman Pantheon Royalty Free Vector Image"/>
          <p:cNvPicPr preferRelativeResize="0"/>
          <p:nvPr/>
        </p:nvPicPr>
        <p:blipFill rotWithShape="1">
          <a:blip r:embed="rId5">
            <a:alphaModFix/>
          </a:blip>
          <a:srcRect l="49698" t="33352" r="32576" b="44716"/>
          <a:stretch/>
        </p:blipFill>
        <p:spPr>
          <a:xfrm>
            <a:off x="8675919" y="1573022"/>
            <a:ext cx="931545" cy="1420647"/>
          </a:xfrm>
          <a:prstGeom prst="rect">
            <a:avLst/>
          </a:prstGeom>
          <a:noFill/>
          <a:ln>
            <a:noFill/>
          </a:ln>
        </p:spPr>
      </p:pic>
      <p:pic>
        <p:nvPicPr>
          <p:cNvPr id="171" name="Google Shape;171;p11" descr="Greek Roman Pantheon Royalty Free Vector Image"/>
          <p:cNvPicPr preferRelativeResize="0"/>
          <p:nvPr/>
        </p:nvPicPr>
        <p:blipFill rotWithShape="1">
          <a:blip r:embed="rId6">
            <a:alphaModFix/>
          </a:blip>
          <a:srcRect l="63345" t="1837" r="3035" b="69138"/>
          <a:stretch/>
        </p:blipFill>
        <p:spPr>
          <a:xfrm>
            <a:off x="2503803" y="3154288"/>
            <a:ext cx="1262346" cy="1420647"/>
          </a:xfrm>
          <a:prstGeom prst="rect">
            <a:avLst/>
          </a:prstGeom>
          <a:noFill/>
          <a:ln>
            <a:noFill/>
          </a:ln>
        </p:spPr>
      </p:pic>
      <p:pic>
        <p:nvPicPr>
          <p:cNvPr id="172" name="Google Shape;172;p11" descr="Greek Roman Pantheon Royalty Free Vector Image"/>
          <p:cNvPicPr preferRelativeResize="0"/>
          <p:nvPr/>
        </p:nvPicPr>
        <p:blipFill rotWithShape="1">
          <a:blip r:embed="rId7">
            <a:alphaModFix/>
          </a:blip>
          <a:srcRect l="39920" r="32359" b="70460"/>
          <a:stretch/>
        </p:blipFill>
        <p:spPr>
          <a:xfrm>
            <a:off x="5426432" y="3162120"/>
            <a:ext cx="1229009" cy="1404572"/>
          </a:xfrm>
          <a:prstGeom prst="rect">
            <a:avLst/>
          </a:prstGeom>
          <a:noFill/>
          <a:ln>
            <a:noFill/>
          </a:ln>
        </p:spPr>
      </p:pic>
      <p:pic>
        <p:nvPicPr>
          <p:cNvPr id="173" name="Google Shape;173;p11" descr="Greek Roman Pantheon Royalty Free Vector Image"/>
          <p:cNvPicPr preferRelativeResize="0"/>
          <p:nvPr/>
        </p:nvPicPr>
        <p:blipFill rotWithShape="1">
          <a:blip r:embed="rId5">
            <a:alphaModFix/>
          </a:blip>
          <a:srcRect l="37357" t="31388" r="49820" b="45209"/>
          <a:stretch/>
        </p:blipFill>
        <p:spPr>
          <a:xfrm>
            <a:off x="8807347" y="3106425"/>
            <a:ext cx="727912" cy="1404572"/>
          </a:xfrm>
          <a:prstGeom prst="rect">
            <a:avLst/>
          </a:prstGeom>
          <a:noFill/>
          <a:ln>
            <a:noFill/>
          </a:ln>
        </p:spPr>
      </p:pic>
      <p:pic>
        <p:nvPicPr>
          <p:cNvPr id="174" name="Google Shape;174;p11" descr="Greek Roman Pantheon Royalty Free Vector Image"/>
          <p:cNvPicPr preferRelativeResize="0"/>
          <p:nvPr/>
        </p:nvPicPr>
        <p:blipFill rotWithShape="1">
          <a:blip r:embed="rId5">
            <a:alphaModFix/>
          </a:blip>
          <a:srcRect l="83553" t="32041" r="-908" b="45582"/>
          <a:stretch/>
        </p:blipFill>
        <p:spPr>
          <a:xfrm>
            <a:off x="2739580" y="4704537"/>
            <a:ext cx="871478" cy="1420647"/>
          </a:xfrm>
          <a:prstGeom prst="rect">
            <a:avLst/>
          </a:prstGeom>
          <a:noFill/>
          <a:ln>
            <a:noFill/>
          </a:ln>
        </p:spPr>
      </p:pic>
      <p:pic>
        <p:nvPicPr>
          <p:cNvPr id="175" name="Google Shape;175;p11" descr="Greek Roman Pantheon Royalty Free Vector Image"/>
          <p:cNvPicPr preferRelativeResize="0"/>
          <p:nvPr/>
        </p:nvPicPr>
        <p:blipFill rotWithShape="1">
          <a:blip r:embed="rId8">
            <a:alphaModFix/>
          </a:blip>
          <a:srcRect l="73690" t="58163" r="-3287" b="19964"/>
          <a:stretch/>
        </p:blipFill>
        <p:spPr>
          <a:xfrm>
            <a:off x="5337091" y="4704537"/>
            <a:ext cx="1622236" cy="1447048"/>
          </a:xfrm>
          <a:prstGeom prst="rect">
            <a:avLst/>
          </a:prstGeom>
          <a:noFill/>
          <a:ln>
            <a:noFill/>
          </a:ln>
        </p:spPr>
      </p:pic>
      <p:pic>
        <p:nvPicPr>
          <p:cNvPr id="176" name="Google Shape;176;p11" descr="Greek Roman Pantheon Royalty Free Vector Image"/>
          <p:cNvPicPr preferRelativeResize="0"/>
          <p:nvPr/>
        </p:nvPicPr>
        <p:blipFill rotWithShape="1">
          <a:blip r:embed="rId9">
            <a:alphaModFix/>
          </a:blip>
          <a:srcRect t="6554" r="72451" b="70045"/>
          <a:stretch/>
        </p:blipFill>
        <p:spPr>
          <a:xfrm>
            <a:off x="8603714" y="4642766"/>
            <a:ext cx="1450716" cy="1533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2"/>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300" name="Google Shape;300;p32"/>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RONDE 1</a:t>
            </a:r>
            <a:endParaRPr/>
          </a:p>
        </p:txBody>
      </p:sp>
      <p:sp>
        <p:nvSpPr>
          <p:cNvPr id="301" name="Google Shape;301;p32"/>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600" b="1">
                <a:latin typeface="Comfortaa"/>
                <a:ea typeface="Comfortaa"/>
                <a:cs typeface="Comfortaa"/>
                <a:sym typeface="Comfortaa"/>
              </a:rPr>
              <a:t>Ik draag een staf.</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Van alle goden ben ik de machtigste; ik ben de oppergod.</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Van hoogtevrees heb ik geen last.</a:t>
            </a:r>
            <a:endParaRPr sz="3600" b="1">
              <a:latin typeface="Comfortaa"/>
              <a:ea typeface="Comfortaa"/>
              <a:cs typeface="Comfortaa"/>
              <a:sym typeface="Comfortaa"/>
            </a:endParaRPr>
          </a:p>
          <a:p>
            <a:pPr marL="0" lvl="0" indent="0" algn="l" rtl="0">
              <a:spcBef>
                <a:spcPts val="1000"/>
              </a:spcBef>
              <a:spcAft>
                <a:spcPts val="0"/>
              </a:spcAft>
              <a:buNone/>
            </a:pPr>
            <a:endParaRPr sz="3600" b="1">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3"/>
          <p:cNvPicPr preferRelativeResize="0"/>
          <p:nvPr/>
        </p:nvPicPr>
        <p:blipFill>
          <a:blip r:embed="rId3">
            <a:alphaModFix/>
          </a:blip>
          <a:stretch>
            <a:fillRect/>
          </a:stretch>
        </p:blipFill>
        <p:spPr>
          <a:xfrm>
            <a:off x="0" y="-12"/>
            <a:ext cx="12441811" cy="6998526"/>
          </a:xfrm>
          <a:prstGeom prst="rect">
            <a:avLst/>
          </a:prstGeom>
          <a:noFill/>
          <a:ln>
            <a:noFill/>
          </a:ln>
        </p:spPr>
      </p:pic>
      <p:pic>
        <p:nvPicPr>
          <p:cNvPr id="308" name="Google Shape;308;p33"/>
          <p:cNvPicPr preferRelativeResize="0"/>
          <p:nvPr/>
        </p:nvPicPr>
        <p:blipFill>
          <a:blip r:embed="rId4">
            <a:alphaModFix/>
          </a:blip>
          <a:stretch>
            <a:fillRect/>
          </a:stretch>
        </p:blipFill>
        <p:spPr>
          <a:xfrm>
            <a:off x="671075" y="831400"/>
            <a:ext cx="3324225" cy="4286250"/>
          </a:xfrm>
          <a:prstGeom prst="rect">
            <a:avLst/>
          </a:prstGeom>
          <a:noFill/>
          <a:ln>
            <a:noFill/>
          </a:ln>
        </p:spPr>
      </p:pic>
      <p:pic>
        <p:nvPicPr>
          <p:cNvPr id="309" name="Google Shape;309;p33"/>
          <p:cNvPicPr preferRelativeResize="0"/>
          <p:nvPr/>
        </p:nvPicPr>
        <p:blipFill>
          <a:blip r:embed="rId5">
            <a:alphaModFix/>
          </a:blip>
          <a:stretch>
            <a:fillRect/>
          </a:stretch>
        </p:blipFill>
        <p:spPr>
          <a:xfrm>
            <a:off x="8178775" y="831400"/>
            <a:ext cx="3140616" cy="4286250"/>
          </a:xfrm>
          <a:prstGeom prst="rect">
            <a:avLst/>
          </a:prstGeom>
          <a:noFill/>
          <a:ln>
            <a:noFill/>
          </a:ln>
        </p:spPr>
      </p:pic>
      <p:pic>
        <p:nvPicPr>
          <p:cNvPr id="310" name="Google Shape;310;p33"/>
          <p:cNvPicPr preferRelativeResize="0"/>
          <p:nvPr/>
        </p:nvPicPr>
        <p:blipFill>
          <a:blip r:embed="rId6">
            <a:alphaModFix/>
          </a:blip>
          <a:stretch>
            <a:fillRect/>
          </a:stretch>
        </p:blipFill>
        <p:spPr>
          <a:xfrm>
            <a:off x="3851702" y="629620"/>
            <a:ext cx="4345000" cy="4600580"/>
          </a:xfrm>
          <a:prstGeom prst="rect">
            <a:avLst/>
          </a:prstGeom>
          <a:noFill/>
          <a:ln>
            <a:noFill/>
          </a:ln>
        </p:spPr>
      </p:pic>
      <p:sp>
        <p:nvSpPr>
          <p:cNvPr id="311" name="Google Shape;311;p33"/>
          <p:cNvSpPr txBox="1"/>
          <p:nvPr/>
        </p:nvSpPr>
        <p:spPr>
          <a:xfrm>
            <a:off x="1396275" y="5342750"/>
            <a:ext cx="101655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dirty="0">
                <a:highlight>
                  <a:srgbClr val="FF0000"/>
                </a:highlight>
                <a:latin typeface="Comfortaa"/>
                <a:ea typeface="Comfortaa"/>
                <a:cs typeface="Comfortaa"/>
                <a:sym typeface="Comfortaa"/>
              </a:rPr>
              <a:t>A</a:t>
            </a:r>
            <a:r>
              <a:rPr lang="en-GB" sz="7200" b="1" dirty="0">
                <a:latin typeface="Comfortaa"/>
                <a:ea typeface="Comfortaa"/>
                <a:cs typeface="Comfortaa"/>
                <a:sym typeface="Comfortaa"/>
              </a:rPr>
              <a:t>					</a:t>
            </a:r>
            <a:r>
              <a:rPr lang="en-GB" sz="7200" b="1" dirty="0">
                <a:highlight>
                  <a:srgbClr val="FFFF00"/>
                </a:highlight>
                <a:latin typeface="Comfortaa"/>
                <a:ea typeface="Comfortaa"/>
                <a:cs typeface="Comfortaa"/>
                <a:sym typeface="Comfortaa"/>
              </a:rPr>
              <a:t>B</a:t>
            </a:r>
            <a:r>
              <a:rPr lang="en-GB" sz="7200" b="1" dirty="0">
                <a:latin typeface="Comfortaa"/>
                <a:ea typeface="Comfortaa"/>
                <a:cs typeface="Comfortaa"/>
                <a:sym typeface="Comfortaa"/>
              </a:rPr>
              <a:t>				</a:t>
            </a:r>
            <a:r>
              <a:rPr lang="en-GB" sz="7200" b="1" dirty="0">
                <a:highlight>
                  <a:srgbClr val="00FF00"/>
                </a:highlight>
                <a:latin typeface="Comfortaa"/>
                <a:ea typeface="Comfortaa"/>
                <a:cs typeface="Comfortaa"/>
                <a:sym typeface="Comfortaa"/>
              </a:rPr>
              <a:t>C</a:t>
            </a:r>
            <a:endParaRPr sz="7200" b="1" dirty="0">
              <a:highlight>
                <a:srgbClr val="00FF00"/>
              </a:highlight>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4"/>
          <p:cNvPicPr preferRelativeResize="0"/>
          <p:nvPr/>
        </p:nvPicPr>
        <p:blipFill>
          <a:blip r:embed="rId3">
            <a:alphaModFix/>
          </a:blip>
          <a:stretch>
            <a:fillRect/>
          </a:stretch>
        </p:blipFill>
        <p:spPr>
          <a:xfrm>
            <a:off x="0" y="-12"/>
            <a:ext cx="12441811" cy="6998526"/>
          </a:xfrm>
          <a:prstGeom prst="rect">
            <a:avLst/>
          </a:prstGeom>
          <a:noFill/>
          <a:ln>
            <a:noFill/>
          </a:ln>
        </p:spPr>
      </p:pic>
      <p:pic>
        <p:nvPicPr>
          <p:cNvPr id="318" name="Google Shape;318;p34"/>
          <p:cNvPicPr preferRelativeResize="0"/>
          <p:nvPr/>
        </p:nvPicPr>
        <p:blipFill>
          <a:blip r:embed="rId4">
            <a:alphaModFix/>
          </a:blip>
          <a:stretch>
            <a:fillRect/>
          </a:stretch>
        </p:blipFill>
        <p:spPr>
          <a:xfrm>
            <a:off x="671075" y="831400"/>
            <a:ext cx="3324225" cy="4286250"/>
          </a:xfrm>
          <a:prstGeom prst="rect">
            <a:avLst/>
          </a:prstGeom>
          <a:noFill/>
          <a:ln>
            <a:noFill/>
          </a:ln>
        </p:spPr>
      </p:pic>
      <p:pic>
        <p:nvPicPr>
          <p:cNvPr id="319" name="Google Shape;319;p34"/>
          <p:cNvPicPr preferRelativeResize="0"/>
          <p:nvPr/>
        </p:nvPicPr>
        <p:blipFill>
          <a:blip r:embed="rId5">
            <a:alphaModFix/>
          </a:blip>
          <a:stretch>
            <a:fillRect/>
          </a:stretch>
        </p:blipFill>
        <p:spPr>
          <a:xfrm>
            <a:off x="8178775" y="831400"/>
            <a:ext cx="3140616" cy="4286250"/>
          </a:xfrm>
          <a:prstGeom prst="rect">
            <a:avLst/>
          </a:prstGeom>
          <a:noFill/>
          <a:ln>
            <a:noFill/>
          </a:ln>
        </p:spPr>
      </p:pic>
      <p:sp>
        <p:nvSpPr>
          <p:cNvPr id="320" name="Google Shape;320;p34"/>
          <p:cNvSpPr txBox="1"/>
          <p:nvPr/>
        </p:nvSpPr>
        <p:spPr>
          <a:xfrm>
            <a:off x="1214225" y="5256475"/>
            <a:ext cx="2013600" cy="13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omfortaa"/>
                <a:ea typeface="Comfortaa"/>
                <a:cs typeface="Comfortaa"/>
                <a:sym typeface="Comfortaa"/>
              </a:rPr>
              <a:t>Zeus</a:t>
            </a:r>
            <a:endParaRPr sz="3000">
              <a:latin typeface="Comfortaa"/>
              <a:ea typeface="Comfortaa"/>
              <a:cs typeface="Comfortaa"/>
              <a:sym typeface="Comfortaa"/>
            </a:endParaRPr>
          </a:p>
          <a:p>
            <a:pPr marL="0" lvl="0" indent="0" algn="l" rtl="0">
              <a:spcBef>
                <a:spcPts val="0"/>
              </a:spcBef>
              <a:spcAft>
                <a:spcPts val="0"/>
              </a:spcAft>
              <a:buNone/>
            </a:pPr>
            <a:r>
              <a:rPr lang="en-GB" sz="3000">
                <a:latin typeface="Comfortaa"/>
                <a:ea typeface="Comfortaa"/>
                <a:cs typeface="Comfortaa"/>
                <a:sym typeface="Comfortaa"/>
              </a:rPr>
              <a:t>Ζευς</a:t>
            </a:r>
            <a:endParaRPr sz="3000">
              <a:latin typeface="Comfortaa"/>
              <a:ea typeface="Comfortaa"/>
              <a:cs typeface="Comfortaa"/>
              <a:sym typeface="Comfortaa"/>
            </a:endParaRPr>
          </a:p>
          <a:p>
            <a:pPr marL="0" lvl="0" indent="0" algn="l" rtl="0">
              <a:spcBef>
                <a:spcPts val="0"/>
              </a:spcBef>
              <a:spcAft>
                <a:spcPts val="0"/>
              </a:spcAft>
              <a:buNone/>
            </a:pPr>
            <a:endParaRPr sz="3000">
              <a:latin typeface="Comfortaa"/>
              <a:ea typeface="Comfortaa"/>
              <a:cs typeface="Comfortaa"/>
              <a:sym typeface="Comfortaa"/>
            </a:endParaRPr>
          </a:p>
        </p:txBody>
      </p:sp>
      <p:pic>
        <p:nvPicPr>
          <p:cNvPr id="321" name="Google Shape;321;p34"/>
          <p:cNvPicPr preferRelativeResize="0"/>
          <p:nvPr/>
        </p:nvPicPr>
        <p:blipFill>
          <a:blip r:embed="rId6">
            <a:alphaModFix/>
          </a:blip>
          <a:stretch>
            <a:fillRect/>
          </a:stretch>
        </p:blipFill>
        <p:spPr>
          <a:xfrm>
            <a:off x="3914538" y="655895"/>
            <a:ext cx="4345000" cy="4600580"/>
          </a:xfrm>
          <a:prstGeom prst="rect">
            <a:avLst/>
          </a:prstGeom>
          <a:noFill/>
          <a:ln>
            <a:noFill/>
          </a:ln>
        </p:spPr>
      </p:pic>
      <p:sp>
        <p:nvSpPr>
          <p:cNvPr id="322" name="Google Shape;322;p34"/>
          <p:cNvSpPr txBox="1"/>
          <p:nvPr/>
        </p:nvSpPr>
        <p:spPr>
          <a:xfrm>
            <a:off x="5041500" y="5308975"/>
            <a:ext cx="2109000" cy="16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omfortaa"/>
                <a:ea typeface="Comfortaa"/>
                <a:cs typeface="Comfortaa"/>
                <a:sym typeface="Comfortaa"/>
              </a:rPr>
              <a:t>Hermes</a:t>
            </a:r>
            <a:endParaRPr sz="3000">
              <a:latin typeface="Comfortaa"/>
              <a:ea typeface="Comfortaa"/>
              <a:cs typeface="Comfortaa"/>
              <a:sym typeface="Comfortaa"/>
            </a:endParaRPr>
          </a:p>
          <a:p>
            <a:pPr marL="0" lvl="0" indent="0" algn="l" rtl="0">
              <a:spcBef>
                <a:spcPts val="0"/>
              </a:spcBef>
              <a:spcAft>
                <a:spcPts val="0"/>
              </a:spcAft>
              <a:buNone/>
            </a:pPr>
            <a:r>
              <a:rPr lang="en-GB" sz="3000">
                <a:latin typeface="Comfortaa"/>
                <a:ea typeface="Comfortaa"/>
                <a:cs typeface="Comfortaa"/>
                <a:sym typeface="Comfortaa"/>
              </a:rPr>
              <a:t>Ἑρμης</a:t>
            </a:r>
            <a:endParaRPr sz="3000">
              <a:latin typeface="Comfortaa"/>
              <a:ea typeface="Comfortaa"/>
              <a:cs typeface="Comfortaa"/>
              <a:sym typeface="Comfortaa"/>
            </a:endParaRPr>
          </a:p>
        </p:txBody>
      </p:sp>
      <p:sp>
        <p:nvSpPr>
          <p:cNvPr id="323" name="Google Shape;323;p34"/>
          <p:cNvSpPr txBox="1"/>
          <p:nvPr/>
        </p:nvSpPr>
        <p:spPr>
          <a:xfrm>
            <a:off x="8610925" y="5308975"/>
            <a:ext cx="2298600" cy="11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omfortaa"/>
                <a:ea typeface="Comfortaa"/>
                <a:cs typeface="Comfortaa"/>
                <a:sym typeface="Comfortaa"/>
              </a:rPr>
              <a:t>Poseidon</a:t>
            </a:r>
            <a:endParaRPr sz="3000">
              <a:latin typeface="Comfortaa"/>
              <a:ea typeface="Comfortaa"/>
              <a:cs typeface="Comfortaa"/>
              <a:sym typeface="Comfortaa"/>
            </a:endParaRPr>
          </a:p>
          <a:p>
            <a:pPr marL="0" lvl="0" indent="0" algn="l" rtl="0">
              <a:spcBef>
                <a:spcPts val="0"/>
              </a:spcBef>
              <a:spcAft>
                <a:spcPts val="0"/>
              </a:spcAft>
              <a:buNone/>
            </a:pPr>
            <a:r>
              <a:rPr lang="en-GB" sz="3000">
                <a:latin typeface="Comfortaa"/>
                <a:ea typeface="Comfortaa"/>
                <a:cs typeface="Comfortaa"/>
                <a:sym typeface="Comfortaa"/>
              </a:rPr>
              <a:t>Ποσειδων</a:t>
            </a:r>
            <a:endParaRPr sz="3000">
              <a:latin typeface="Comfortaa"/>
              <a:ea typeface="Comfortaa"/>
              <a:cs typeface="Comfortaa"/>
              <a:sym typeface="Comfortaa"/>
            </a:endParaRPr>
          </a:p>
        </p:txBody>
      </p:sp>
      <p:sp>
        <p:nvSpPr>
          <p:cNvPr id="324" name="Google Shape;324;p34"/>
          <p:cNvSpPr/>
          <p:nvPr/>
        </p:nvSpPr>
        <p:spPr>
          <a:xfrm>
            <a:off x="731775" y="5117650"/>
            <a:ext cx="2109000" cy="14412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5"/>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331" name="Google Shape;331;p35"/>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RONDE 2</a:t>
            </a:r>
            <a:endParaRPr/>
          </a:p>
        </p:txBody>
      </p:sp>
      <p:sp>
        <p:nvSpPr>
          <p:cNvPr id="332" name="Google Shape;332;p35"/>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600" b="1">
                <a:latin typeface="Comfortaa"/>
                <a:ea typeface="Comfortaa"/>
                <a:cs typeface="Comfortaa"/>
                <a:sym typeface="Comfortaa"/>
              </a:rPr>
              <a:t>Ik ben een godin.</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Ik weet hoe ik een wapen moet hanteren.</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Ik vecht graag, maar denk goed na voor ik iets doe.</a:t>
            </a:r>
            <a:endParaRPr sz="3600" b="1">
              <a:latin typeface="Comfortaa"/>
              <a:ea typeface="Comfortaa"/>
              <a:cs typeface="Comfortaa"/>
              <a:sym typeface="Comfortaa"/>
            </a:endParaRPr>
          </a:p>
          <a:p>
            <a:pPr marL="0" lvl="0" indent="0" algn="l" rtl="0">
              <a:spcBef>
                <a:spcPts val="1000"/>
              </a:spcBef>
              <a:spcAft>
                <a:spcPts val="0"/>
              </a:spcAft>
              <a:buNone/>
            </a:pPr>
            <a:endParaRPr sz="3600" b="1">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6"/>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339" name="Google Shape;339;p36"/>
          <p:cNvSpPr txBox="1"/>
          <p:nvPr/>
        </p:nvSpPr>
        <p:spPr>
          <a:xfrm>
            <a:off x="1396275" y="5342750"/>
            <a:ext cx="101655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dirty="0">
                <a:highlight>
                  <a:srgbClr val="FF0000"/>
                </a:highlight>
                <a:latin typeface="Comfortaa"/>
                <a:ea typeface="Comfortaa"/>
                <a:cs typeface="Comfortaa"/>
                <a:sym typeface="Comfortaa"/>
              </a:rPr>
              <a:t>A</a:t>
            </a:r>
            <a:r>
              <a:rPr lang="en-GB" sz="7200" b="1" dirty="0">
                <a:latin typeface="Comfortaa"/>
                <a:ea typeface="Comfortaa"/>
                <a:cs typeface="Comfortaa"/>
                <a:sym typeface="Comfortaa"/>
              </a:rPr>
              <a:t>				</a:t>
            </a:r>
            <a:r>
              <a:rPr lang="en-GB" sz="7200" b="1" dirty="0">
                <a:highlight>
                  <a:srgbClr val="FFFF00"/>
                </a:highlight>
                <a:latin typeface="Comfortaa"/>
                <a:ea typeface="Comfortaa"/>
                <a:cs typeface="Comfortaa"/>
                <a:sym typeface="Comfortaa"/>
              </a:rPr>
              <a:t>B</a:t>
            </a:r>
            <a:r>
              <a:rPr lang="en-GB" sz="7200" b="1" dirty="0">
                <a:latin typeface="Comfortaa"/>
                <a:ea typeface="Comfortaa"/>
                <a:cs typeface="Comfortaa"/>
                <a:sym typeface="Comfortaa"/>
              </a:rPr>
              <a:t>					</a:t>
            </a:r>
            <a:r>
              <a:rPr lang="en-GB" sz="7200" b="1" dirty="0">
                <a:highlight>
                  <a:srgbClr val="00FF00"/>
                </a:highlight>
                <a:latin typeface="Comfortaa"/>
                <a:ea typeface="Comfortaa"/>
                <a:cs typeface="Comfortaa"/>
                <a:sym typeface="Comfortaa"/>
              </a:rPr>
              <a:t>C</a:t>
            </a:r>
            <a:endParaRPr sz="7200" b="1" dirty="0">
              <a:highlight>
                <a:srgbClr val="00FF00"/>
              </a:highlight>
              <a:latin typeface="Comfortaa"/>
              <a:ea typeface="Comfortaa"/>
              <a:cs typeface="Comfortaa"/>
              <a:sym typeface="Comfortaa"/>
            </a:endParaRPr>
          </a:p>
        </p:txBody>
      </p:sp>
      <p:pic>
        <p:nvPicPr>
          <p:cNvPr id="340" name="Google Shape;340;p36"/>
          <p:cNvPicPr preferRelativeResize="0"/>
          <p:nvPr/>
        </p:nvPicPr>
        <p:blipFill>
          <a:blip r:embed="rId4">
            <a:alphaModFix/>
          </a:blip>
          <a:stretch>
            <a:fillRect/>
          </a:stretch>
        </p:blipFill>
        <p:spPr>
          <a:xfrm>
            <a:off x="8233900" y="463375"/>
            <a:ext cx="2581275" cy="4762500"/>
          </a:xfrm>
          <a:prstGeom prst="rect">
            <a:avLst/>
          </a:prstGeom>
          <a:noFill/>
          <a:ln>
            <a:noFill/>
          </a:ln>
        </p:spPr>
      </p:pic>
      <p:pic>
        <p:nvPicPr>
          <p:cNvPr id="341" name="Google Shape;341;p36"/>
          <p:cNvPicPr preferRelativeResize="0"/>
          <p:nvPr/>
        </p:nvPicPr>
        <p:blipFill>
          <a:blip r:embed="rId5">
            <a:alphaModFix/>
          </a:blip>
          <a:stretch>
            <a:fillRect/>
          </a:stretch>
        </p:blipFill>
        <p:spPr>
          <a:xfrm>
            <a:off x="516600" y="398175"/>
            <a:ext cx="2468290" cy="4944573"/>
          </a:xfrm>
          <a:prstGeom prst="rect">
            <a:avLst/>
          </a:prstGeom>
          <a:noFill/>
          <a:ln>
            <a:noFill/>
          </a:ln>
        </p:spPr>
      </p:pic>
      <p:pic>
        <p:nvPicPr>
          <p:cNvPr id="342" name="Google Shape;342;p36"/>
          <p:cNvPicPr preferRelativeResize="0"/>
          <p:nvPr/>
        </p:nvPicPr>
        <p:blipFill>
          <a:blip r:embed="rId6">
            <a:alphaModFix/>
          </a:blip>
          <a:stretch>
            <a:fillRect/>
          </a:stretch>
        </p:blipFill>
        <p:spPr>
          <a:xfrm>
            <a:off x="3943300" y="398175"/>
            <a:ext cx="3540984" cy="4853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7"/>
          <p:cNvPicPr preferRelativeResize="0"/>
          <p:nvPr/>
        </p:nvPicPr>
        <p:blipFill>
          <a:blip r:embed="rId3">
            <a:alphaModFix/>
          </a:blip>
          <a:stretch>
            <a:fillRect/>
          </a:stretch>
        </p:blipFill>
        <p:spPr>
          <a:xfrm>
            <a:off x="-124900" y="-140526"/>
            <a:ext cx="12441811" cy="6998526"/>
          </a:xfrm>
          <a:prstGeom prst="rect">
            <a:avLst/>
          </a:prstGeom>
          <a:noFill/>
          <a:ln>
            <a:noFill/>
          </a:ln>
        </p:spPr>
      </p:pic>
      <p:pic>
        <p:nvPicPr>
          <p:cNvPr id="349" name="Google Shape;349;p37"/>
          <p:cNvPicPr preferRelativeResize="0"/>
          <p:nvPr/>
        </p:nvPicPr>
        <p:blipFill>
          <a:blip r:embed="rId4">
            <a:alphaModFix/>
          </a:blip>
          <a:stretch>
            <a:fillRect/>
          </a:stretch>
        </p:blipFill>
        <p:spPr>
          <a:xfrm>
            <a:off x="8233900" y="463375"/>
            <a:ext cx="2581275" cy="4762500"/>
          </a:xfrm>
          <a:prstGeom prst="rect">
            <a:avLst/>
          </a:prstGeom>
          <a:noFill/>
          <a:ln>
            <a:noFill/>
          </a:ln>
        </p:spPr>
      </p:pic>
      <p:pic>
        <p:nvPicPr>
          <p:cNvPr id="350" name="Google Shape;350;p37"/>
          <p:cNvPicPr preferRelativeResize="0"/>
          <p:nvPr/>
        </p:nvPicPr>
        <p:blipFill>
          <a:blip r:embed="rId5">
            <a:alphaModFix/>
          </a:blip>
          <a:stretch>
            <a:fillRect/>
          </a:stretch>
        </p:blipFill>
        <p:spPr>
          <a:xfrm>
            <a:off x="516600" y="398175"/>
            <a:ext cx="2468290" cy="4944573"/>
          </a:xfrm>
          <a:prstGeom prst="rect">
            <a:avLst/>
          </a:prstGeom>
          <a:noFill/>
          <a:ln>
            <a:noFill/>
          </a:ln>
        </p:spPr>
      </p:pic>
      <p:sp>
        <p:nvSpPr>
          <p:cNvPr id="351" name="Google Shape;351;p37"/>
          <p:cNvSpPr txBox="1"/>
          <p:nvPr/>
        </p:nvSpPr>
        <p:spPr>
          <a:xfrm>
            <a:off x="1005972" y="5354003"/>
            <a:ext cx="11045700" cy="5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000" dirty="0" err="1">
                <a:solidFill>
                  <a:schemeClr val="dk1"/>
                </a:solidFill>
                <a:latin typeface="Comfortaa"/>
                <a:ea typeface="Comfortaa"/>
                <a:cs typeface="Comfortaa"/>
                <a:sym typeface="Comfortaa"/>
              </a:rPr>
              <a:t>Ἀρτεμις</a:t>
            </a:r>
            <a:r>
              <a:rPr lang="en-GB" sz="3000" dirty="0">
                <a:solidFill>
                  <a:schemeClr val="dk1"/>
                </a:solidFill>
                <a:latin typeface="Comfortaa"/>
                <a:ea typeface="Comfortaa"/>
                <a:cs typeface="Comfortaa"/>
                <a:sym typeface="Comfortaa"/>
              </a:rPr>
              <a:t> 			</a:t>
            </a:r>
            <a:r>
              <a:rPr lang="en-GB" sz="3000" dirty="0" err="1">
                <a:solidFill>
                  <a:schemeClr val="dk1"/>
                </a:solidFill>
                <a:latin typeface="Comfortaa"/>
                <a:ea typeface="Comfortaa"/>
                <a:cs typeface="Comfortaa"/>
                <a:sym typeface="Comfortaa"/>
              </a:rPr>
              <a:t>Ἀρης</a:t>
            </a:r>
            <a:r>
              <a:rPr lang="en-GB" sz="3000" dirty="0">
                <a:solidFill>
                  <a:schemeClr val="dk1"/>
                </a:solidFill>
                <a:latin typeface="Comfortaa"/>
                <a:ea typeface="Comfortaa"/>
                <a:cs typeface="Comfortaa"/>
                <a:sym typeface="Comfortaa"/>
              </a:rPr>
              <a:t>			</a:t>
            </a:r>
            <a:r>
              <a:rPr lang="en-GB" sz="3000" dirty="0" err="1">
                <a:solidFill>
                  <a:schemeClr val="dk1"/>
                </a:solidFill>
                <a:latin typeface="Comfortaa"/>
                <a:ea typeface="Comfortaa"/>
                <a:cs typeface="Comfortaa"/>
                <a:sym typeface="Comfortaa"/>
              </a:rPr>
              <a:t>Ἀθην</a:t>
            </a:r>
            <a:r>
              <a:rPr lang="en-GB" sz="3000" dirty="0">
                <a:solidFill>
                  <a:schemeClr val="dk1"/>
                </a:solidFill>
                <a:latin typeface="Comfortaa"/>
                <a:ea typeface="Comfortaa"/>
                <a:cs typeface="Comfortaa"/>
                <a:sym typeface="Comfortaa"/>
              </a:rPr>
              <a:t>α</a:t>
            </a:r>
            <a:r>
              <a:rPr lang="en-GB" sz="7200" b="1" dirty="0">
                <a:solidFill>
                  <a:schemeClr val="dk1"/>
                </a:solidFill>
                <a:latin typeface="Comfortaa"/>
                <a:ea typeface="Comfortaa"/>
                <a:cs typeface="Comfortaa"/>
                <a:sym typeface="Comfortaa"/>
              </a:rPr>
              <a:t>	</a:t>
            </a:r>
            <a:endParaRPr dirty="0">
              <a:latin typeface="Gill Sans"/>
              <a:ea typeface="Gill Sans"/>
              <a:cs typeface="Gill Sans"/>
              <a:sym typeface="Gill Sans"/>
            </a:endParaRPr>
          </a:p>
        </p:txBody>
      </p:sp>
      <p:pic>
        <p:nvPicPr>
          <p:cNvPr id="352" name="Google Shape;352;p37"/>
          <p:cNvPicPr preferRelativeResize="0"/>
          <p:nvPr/>
        </p:nvPicPr>
        <p:blipFill>
          <a:blip r:embed="rId6">
            <a:alphaModFix/>
          </a:blip>
          <a:stretch>
            <a:fillRect/>
          </a:stretch>
        </p:blipFill>
        <p:spPr>
          <a:xfrm>
            <a:off x="3838913" y="443712"/>
            <a:ext cx="3540984" cy="4853525"/>
          </a:xfrm>
          <a:prstGeom prst="rect">
            <a:avLst/>
          </a:prstGeom>
          <a:noFill/>
          <a:ln>
            <a:noFill/>
          </a:ln>
        </p:spPr>
      </p:pic>
      <p:sp>
        <p:nvSpPr>
          <p:cNvPr id="353" name="Google Shape;353;p37"/>
          <p:cNvSpPr txBox="1"/>
          <p:nvPr/>
        </p:nvSpPr>
        <p:spPr>
          <a:xfrm>
            <a:off x="139700" y="4885550"/>
            <a:ext cx="10818000" cy="12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dirty="0">
                <a:latin typeface="Comfortaa"/>
                <a:ea typeface="Comfortaa"/>
                <a:cs typeface="Comfortaa"/>
                <a:sym typeface="Comfortaa"/>
              </a:rPr>
              <a:t>	</a:t>
            </a:r>
            <a:r>
              <a:rPr lang="en-GB" sz="3000" dirty="0">
                <a:latin typeface="Comfortaa"/>
                <a:ea typeface="Comfortaa"/>
                <a:cs typeface="Comfortaa"/>
                <a:sym typeface="Comfortaa"/>
              </a:rPr>
              <a:t>Artemis 			Ares				Athena</a:t>
            </a:r>
            <a:endParaRPr sz="7200" b="1" dirty="0">
              <a:latin typeface="Comfortaa"/>
              <a:ea typeface="Comfortaa"/>
              <a:cs typeface="Comfortaa"/>
              <a:sym typeface="Comfortaa"/>
            </a:endParaRPr>
          </a:p>
        </p:txBody>
      </p:sp>
      <p:pic>
        <p:nvPicPr>
          <p:cNvPr id="355" name="Google Shape;355;p37"/>
          <p:cNvPicPr preferRelativeResize="0"/>
          <p:nvPr/>
        </p:nvPicPr>
        <p:blipFill>
          <a:blip r:embed="rId7">
            <a:alphaModFix/>
          </a:blip>
          <a:stretch>
            <a:fillRect/>
          </a:stretch>
        </p:blipFill>
        <p:spPr>
          <a:xfrm>
            <a:off x="0" y="4086575"/>
            <a:ext cx="1617950" cy="1459575"/>
          </a:xfrm>
          <a:prstGeom prst="rect">
            <a:avLst/>
          </a:prstGeom>
          <a:noFill/>
          <a:ln>
            <a:noFill/>
          </a:ln>
        </p:spPr>
      </p:pic>
      <p:pic>
        <p:nvPicPr>
          <p:cNvPr id="356" name="Google Shape;356;p37"/>
          <p:cNvPicPr preferRelativeResize="0"/>
          <p:nvPr/>
        </p:nvPicPr>
        <p:blipFill>
          <a:blip r:embed="rId8">
            <a:alphaModFix/>
          </a:blip>
          <a:stretch>
            <a:fillRect/>
          </a:stretch>
        </p:blipFill>
        <p:spPr>
          <a:xfrm>
            <a:off x="3591550" y="4014475"/>
            <a:ext cx="1075462" cy="1459575"/>
          </a:xfrm>
          <a:prstGeom prst="rect">
            <a:avLst/>
          </a:prstGeom>
          <a:noFill/>
          <a:ln>
            <a:noFill/>
          </a:ln>
        </p:spPr>
      </p:pic>
      <p:pic>
        <p:nvPicPr>
          <p:cNvPr id="357" name="Google Shape;357;p37"/>
          <p:cNvPicPr preferRelativeResize="0"/>
          <p:nvPr/>
        </p:nvPicPr>
        <p:blipFill>
          <a:blip r:embed="rId9">
            <a:alphaModFix/>
          </a:blip>
          <a:stretch>
            <a:fillRect/>
          </a:stretch>
        </p:blipFill>
        <p:spPr>
          <a:xfrm>
            <a:off x="7465625" y="4014475"/>
            <a:ext cx="1314662" cy="1459575"/>
          </a:xfrm>
          <a:prstGeom prst="rect">
            <a:avLst/>
          </a:prstGeom>
          <a:noFill/>
          <a:ln>
            <a:noFill/>
          </a:ln>
        </p:spPr>
      </p:pic>
      <p:sp>
        <p:nvSpPr>
          <p:cNvPr id="354" name="Google Shape;354;p37"/>
          <p:cNvSpPr/>
          <p:nvPr/>
        </p:nvSpPr>
        <p:spPr>
          <a:xfrm>
            <a:off x="7985169" y="5342748"/>
            <a:ext cx="2275800" cy="12291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8"/>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364" name="Google Shape;364;p38"/>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RONDE 3</a:t>
            </a:r>
            <a:endParaRPr/>
          </a:p>
        </p:txBody>
      </p:sp>
      <p:sp>
        <p:nvSpPr>
          <p:cNvPr id="365" name="Google Shape;365;p38"/>
          <p:cNvSpPr txBox="1">
            <a:spLocks noGrp="1"/>
          </p:cNvSpPr>
          <p:nvPr>
            <p:ph type="body" idx="1"/>
          </p:nvPr>
        </p:nvSpPr>
        <p:spPr>
          <a:xfrm>
            <a:off x="1451579" y="16334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600" b="1">
                <a:latin typeface="Comfortaa"/>
                <a:ea typeface="Comfortaa"/>
                <a:cs typeface="Comfortaa"/>
                <a:sym typeface="Comfortaa"/>
              </a:rPr>
              <a:t>Ik ben een god.</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Ik doe niet graag aan besturen of vechten.</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Ik ben creatief en maakte eens een troon voor mijn moeder Hera.</a:t>
            </a:r>
            <a:endParaRPr sz="3600" b="1">
              <a:latin typeface="Comfortaa"/>
              <a:ea typeface="Comfortaa"/>
              <a:cs typeface="Comfortaa"/>
              <a:sym typeface="Comfortaa"/>
            </a:endParaRPr>
          </a:p>
          <a:p>
            <a:pPr marL="0" lvl="0" indent="0" algn="l" rtl="0">
              <a:spcBef>
                <a:spcPts val="1000"/>
              </a:spcBef>
              <a:spcAft>
                <a:spcPts val="0"/>
              </a:spcAft>
              <a:buNone/>
            </a:pPr>
            <a:r>
              <a:rPr lang="en-GB" sz="3600" b="1">
                <a:latin typeface="Comfortaa"/>
                <a:ea typeface="Comfortaa"/>
                <a:cs typeface="Comfortaa"/>
                <a:sym typeface="Comfortaa"/>
              </a:rPr>
              <a:t>Ik ben mank.</a:t>
            </a:r>
            <a:endParaRPr sz="3600" b="1">
              <a:latin typeface="Comfortaa"/>
              <a:ea typeface="Comfortaa"/>
              <a:cs typeface="Comfortaa"/>
              <a:sym typeface="Comfortaa"/>
            </a:endParaRPr>
          </a:p>
          <a:p>
            <a:pPr marL="0" lvl="0" indent="0" algn="l" rtl="0">
              <a:spcBef>
                <a:spcPts val="10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39"/>
          <p:cNvPicPr preferRelativeResize="0"/>
          <p:nvPr/>
        </p:nvPicPr>
        <p:blipFill>
          <a:blip r:embed="rId3">
            <a:alphaModFix/>
          </a:blip>
          <a:stretch>
            <a:fillRect/>
          </a:stretch>
        </p:blipFill>
        <p:spPr>
          <a:xfrm>
            <a:off x="0" y="-140525"/>
            <a:ext cx="12441811" cy="6998526"/>
          </a:xfrm>
          <a:prstGeom prst="rect">
            <a:avLst/>
          </a:prstGeom>
          <a:noFill/>
          <a:ln>
            <a:noFill/>
          </a:ln>
        </p:spPr>
      </p:pic>
      <p:pic>
        <p:nvPicPr>
          <p:cNvPr id="372" name="Google Shape;372;p39"/>
          <p:cNvPicPr preferRelativeResize="0"/>
          <p:nvPr/>
        </p:nvPicPr>
        <p:blipFill>
          <a:blip r:embed="rId4">
            <a:alphaModFix/>
          </a:blip>
          <a:stretch>
            <a:fillRect/>
          </a:stretch>
        </p:blipFill>
        <p:spPr>
          <a:xfrm>
            <a:off x="8832777" y="465950"/>
            <a:ext cx="2887675" cy="4768851"/>
          </a:xfrm>
          <a:prstGeom prst="rect">
            <a:avLst/>
          </a:prstGeom>
          <a:noFill/>
          <a:ln>
            <a:noFill/>
          </a:ln>
        </p:spPr>
      </p:pic>
      <p:pic>
        <p:nvPicPr>
          <p:cNvPr id="373" name="Google Shape;373;p39"/>
          <p:cNvPicPr preferRelativeResize="0"/>
          <p:nvPr/>
        </p:nvPicPr>
        <p:blipFill>
          <a:blip r:embed="rId5">
            <a:alphaModFix/>
          </a:blip>
          <a:stretch>
            <a:fillRect/>
          </a:stretch>
        </p:blipFill>
        <p:spPr>
          <a:xfrm>
            <a:off x="223506" y="478298"/>
            <a:ext cx="4252801" cy="4756503"/>
          </a:xfrm>
          <a:prstGeom prst="rect">
            <a:avLst/>
          </a:prstGeom>
          <a:noFill/>
          <a:ln>
            <a:noFill/>
          </a:ln>
        </p:spPr>
      </p:pic>
      <p:pic>
        <p:nvPicPr>
          <p:cNvPr id="374" name="Google Shape;374;p39"/>
          <p:cNvPicPr preferRelativeResize="0"/>
          <p:nvPr/>
        </p:nvPicPr>
        <p:blipFill>
          <a:blip r:embed="rId6">
            <a:alphaModFix/>
          </a:blip>
          <a:stretch>
            <a:fillRect/>
          </a:stretch>
        </p:blipFill>
        <p:spPr>
          <a:xfrm>
            <a:off x="4699813" y="482174"/>
            <a:ext cx="3851062" cy="4768851"/>
          </a:xfrm>
          <a:prstGeom prst="rect">
            <a:avLst/>
          </a:prstGeom>
          <a:noFill/>
          <a:ln>
            <a:noFill/>
          </a:ln>
        </p:spPr>
      </p:pic>
      <p:sp>
        <p:nvSpPr>
          <p:cNvPr id="375" name="Google Shape;375;p39"/>
          <p:cNvSpPr txBox="1"/>
          <p:nvPr/>
        </p:nvSpPr>
        <p:spPr>
          <a:xfrm>
            <a:off x="1396275" y="5342750"/>
            <a:ext cx="101655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dirty="0">
                <a:highlight>
                  <a:srgbClr val="FF0000"/>
                </a:highlight>
                <a:latin typeface="Comfortaa"/>
                <a:ea typeface="Comfortaa"/>
                <a:cs typeface="Comfortaa"/>
                <a:sym typeface="Comfortaa"/>
              </a:rPr>
              <a:t>A</a:t>
            </a:r>
            <a:r>
              <a:rPr lang="en-GB" sz="7200" b="1" dirty="0">
                <a:latin typeface="Comfortaa"/>
                <a:ea typeface="Comfortaa"/>
                <a:cs typeface="Comfortaa"/>
                <a:sym typeface="Comfortaa"/>
              </a:rPr>
              <a:t>					</a:t>
            </a:r>
            <a:r>
              <a:rPr lang="en-GB" sz="7200" b="1" dirty="0">
                <a:highlight>
                  <a:srgbClr val="FFFF00"/>
                </a:highlight>
                <a:latin typeface="Comfortaa"/>
                <a:ea typeface="Comfortaa"/>
                <a:cs typeface="Comfortaa"/>
                <a:sym typeface="Comfortaa"/>
              </a:rPr>
              <a:t>B</a:t>
            </a:r>
            <a:r>
              <a:rPr lang="en-GB" sz="7200" b="1" dirty="0">
                <a:latin typeface="Comfortaa"/>
                <a:ea typeface="Comfortaa"/>
                <a:cs typeface="Comfortaa"/>
                <a:sym typeface="Comfortaa"/>
              </a:rPr>
              <a:t>				</a:t>
            </a:r>
            <a:r>
              <a:rPr lang="en-GB" sz="7200" b="1" dirty="0">
                <a:highlight>
                  <a:srgbClr val="00FF00"/>
                </a:highlight>
                <a:latin typeface="Comfortaa"/>
                <a:ea typeface="Comfortaa"/>
                <a:cs typeface="Comfortaa"/>
                <a:sym typeface="Comfortaa"/>
              </a:rPr>
              <a:t>C</a:t>
            </a:r>
            <a:endParaRPr sz="7200" b="1" dirty="0">
              <a:highlight>
                <a:srgbClr val="00FF00"/>
              </a:highlight>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Huistaak les 1: enkele transcripties</a:t>
            </a:r>
            <a:endParaRPr/>
          </a:p>
        </p:txBody>
      </p:sp>
      <p:sp>
        <p:nvSpPr>
          <p:cNvPr id="171" name="Google Shape;171;p18"/>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000" dirty="0" err="1">
                <a:latin typeface="Comfortaa"/>
                <a:ea typeface="Comfortaa"/>
                <a:cs typeface="Comfortaa"/>
                <a:sym typeface="Comfortaa"/>
              </a:rPr>
              <a:t>θερμος</a:t>
            </a:r>
            <a:r>
              <a:rPr lang="en-GB" sz="3000" dirty="0">
                <a:latin typeface="Comfortaa"/>
                <a:ea typeface="Comfortaa"/>
                <a:cs typeface="Comfortaa"/>
                <a:sym typeface="Comfortaa"/>
              </a:rPr>
              <a:t>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χα</a:t>
            </a:r>
            <a:r>
              <a:rPr lang="en-GB" sz="3000" dirty="0" err="1">
                <a:latin typeface="Comfortaa"/>
                <a:ea typeface="Comfortaa"/>
                <a:cs typeface="Comfortaa"/>
                <a:sym typeface="Comfortaa"/>
              </a:rPr>
              <a:t>ος</a:t>
            </a:r>
            <a:r>
              <a:rPr lang="en-GB" sz="3000" dirty="0">
                <a:latin typeface="Comfortaa"/>
                <a:ea typeface="Comfortaa"/>
                <a:cs typeface="Comfortaa"/>
                <a:sym typeface="Comfortaa"/>
              </a:rPr>
              <a:t>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crisis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Zeus				</a:t>
            </a:r>
            <a:endParaRPr sz="3000" dirty="0">
              <a:latin typeface="Comfortaa"/>
              <a:ea typeface="Comfortaa"/>
              <a:cs typeface="Comfortaa"/>
              <a:sym typeface="Comforta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0"/>
          <p:cNvPicPr preferRelativeResize="0"/>
          <p:nvPr/>
        </p:nvPicPr>
        <p:blipFill>
          <a:blip r:embed="rId3">
            <a:alphaModFix/>
          </a:blip>
          <a:stretch>
            <a:fillRect/>
          </a:stretch>
        </p:blipFill>
        <p:spPr>
          <a:xfrm>
            <a:off x="0" y="-140525"/>
            <a:ext cx="12441811" cy="6998526"/>
          </a:xfrm>
          <a:prstGeom prst="rect">
            <a:avLst/>
          </a:prstGeom>
          <a:noFill/>
          <a:ln>
            <a:noFill/>
          </a:ln>
        </p:spPr>
      </p:pic>
      <p:sp>
        <p:nvSpPr>
          <p:cNvPr id="382" name="Google Shape;382;p40"/>
          <p:cNvSpPr txBox="1"/>
          <p:nvPr/>
        </p:nvSpPr>
        <p:spPr>
          <a:xfrm>
            <a:off x="850049" y="6008400"/>
            <a:ext cx="10786629"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latin typeface="Comfortaa"/>
                <a:ea typeface="Comfortaa"/>
                <a:cs typeface="Comfortaa"/>
                <a:sym typeface="Comfortaa"/>
              </a:rPr>
              <a:t>Ἀπ</a:t>
            </a:r>
            <a:r>
              <a:rPr lang="en-GB" sz="3000" dirty="0" err="1">
                <a:latin typeface="Comfortaa"/>
                <a:ea typeface="Comfortaa"/>
                <a:cs typeface="Comfortaa"/>
                <a:sym typeface="Comfortaa"/>
              </a:rPr>
              <a:t>ολλων</a:t>
            </a:r>
            <a:r>
              <a:rPr lang="en-GB" sz="3000" dirty="0">
                <a:latin typeface="Comfortaa"/>
                <a:ea typeface="Comfortaa"/>
                <a:cs typeface="Comfortaa"/>
                <a:sym typeface="Comfortaa"/>
              </a:rPr>
              <a:t>				 </a:t>
            </a:r>
            <a:r>
              <a:rPr lang="en-GB" sz="3000" dirty="0" err="1">
                <a:solidFill>
                  <a:schemeClr val="dk1"/>
                </a:solidFill>
                <a:latin typeface="Comfortaa"/>
                <a:ea typeface="Comfortaa"/>
                <a:cs typeface="Comfortaa"/>
                <a:sym typeface="Comfortaa"/>
              </a:rPr>
              <a:t>Ἡφ</a:t>
            </a:r>
            <a:r>
              <a:rPr lang="en-GB" sz="3000" dirty="0">
                <a:solidFill>
                  <a:schemeClr val="dk1"/>
                </a:solidFill>
                <a:latin typeface="Comfortaa"/>
                <a:ea typeface="Comfortaa"/>
                <a:cs typeface="Comfortaa"/>
                <a:sym typeface="Comfortaa"/>
              </a:rPr>
              <a:t>αιστος 		Διονυσος</a:t>
            </a:r>
            <a:endParaRPr sz="3000" dirty="0">
              <a:latin typeface="Comfortaa"/>
              <a:ea typeface="Comfortaa"/>
              <a:cs typeface="Comfortaa"/>
              <a:sym typeface="Comfortaa"/>
            </a:endParaRPr>
          </a:p>
        </p:txBody>
      </p:sp>
      <p:pic>
        <p:nvPicPr>
          <p:cNvPr id="383" name="Google Shape;383;p40"/>
          <p:cNvPicPr preferRelativeResize="0"/>
          <p:nvPr/>
        </p:nvPicPr>
        <p:blipFill>
          <a:blip r:embed="rId4">
            <a:alphaModFix/>
          </a:blip>
          <a:stretch>
            <a:fillRect/>
          </a:stretch>
        </p:blipFill>
        <p:spPr>
          <a:xfrm>
            <a:off x="8832491" y="465949"/>
            <a:ext cx="2887675" cy="4768851"/>
          </a:xfrm>
          <a:prstGeom prst="rect">
            <a:avLst/>
          </a:prstGeom>
          <a:noFill/>
          <a:ln>
            <a:noFill/>
          </a:ln>
        </p:spPr>
      </p:pic>
      <p:pic>
        <p:nvPicPr>
          <p:cNvPr id="384" name="Google Shape;384;p40"/>
          <p:cNvPicPr preferRelativeResize="0"/>
          <p:nvPr/>
        </p:nvPicPr>
        <p:blipFill>
          <a:blip r:embed="rId5">
            <a:alphaModFix/>
          </a:blip>
          <a:stretch>
            <a:fillRect/>
          </a:stretch>
        </p:blipFill>
        <p:spPr>
          <a:xfrm>
            <a:off x="228382" y="465949"/>
            <a:ext cx="4252801" cy="4768851"/>
          </a:xfrm>
          <a:prstGeom prst="rect">
            <a:avLst/>
          </a:prstGeom>
          <a:noFill/>
          <a:ln>
            <a:noFill/>
          </a:ln>
        </p:spPr>
      </p:pic>
      <p:pic>
        <p:nvPicPr>
          <p:cNvPr id="385" name="Google Shape;385;p40"/>
          <p:cNvPicPr preferRelativeResize="0"/>
          <p:nvPr/>
        </p:nvPicPr>
        <p:blipFill>
          <a:blip r:embed="rId6">
            <a:alphaModFix/>
          </a:blip>
          <a:stretch>
            <a:fillRect/>
          </a:stretch>
        </p:blipFill>
        <p:spPr>
          <a:xfrm>
            <a:off x="4731306" y="465949"/>
            <a:ext cx="3851062" cy="4768851"/>
          </a:xfrm>
          <a:prstGeom prst="rect">
            <a:avLst/>
          </a:prstGeom>
          <a:noFill/>
          <a:ln>
            <a:noFill/>
          </a:ln>
        </p:spPr>
      </p:pic>
      <p:sp>
        <p:nvSpPr>
          <p:cNvPr id="386" name="Google Shape;386;p40"/>
          <p:cNvSpPr txBox="1"/>
          <p:nvPr/>
        </p:nvSpPr>
        <p:spPr>
          <a:xfrm>
            <a:off x="850049" y="5394250"/>
            <a:ext cx="10673895"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latin typeface="Comfortaa"/>
                <a:ea typeface="Comfortaa"/>
                <a:cs typeface="Comfortaa"/>
                <a:sym typeface="Comfortaa"/>
              </a:rPr>
              <a:t>Apollo				Hephaistos		</a:t>
            </a:r>
            <a:r>
              <a:rPr lang="en-GB" sz="3000" dirty="0" err="1">
                <a:latin typeface="Comfortaa"/>
                <a:ea typeface="Comfortaa"/>
                <a:cs typeface="Comfortaa"/>
                <a:sym typeface="Comfortaa"/>
              </a:rPr>
              <a:t>Dionysos</a:t>
            </a:r>
            <a:endParaRPr sz="3000" dirty="0">
              <a:latin typeface="Comfortaa"/>
              <a:ea typeface="Comfortaa"/>
              <a:cs typeface="Comfortaa"/>
              <a:sym typeface="Comfortaa"/>
            </a:endParaRPr>
          </a:p>
        </p:txBody>
      </p:sp>
      <p:sp>
        <p:nvSpPr>
          <p:cNvPr id="387" name="Google Shape;387;p40"/>
          <p:cNvSpPr/>
          <p:nvPr/>
        </p:nvSpPr>
        <p:spPr>
          <a:xfrm>
            <a:off x="5033387" y="5303234"/>
            <a:ext cx="3246900" cy="1456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1"/>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394" name="Google Shape;394;p41"/>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RONDE 4</a:t>
            </a:r>
            <a:endParaRPr/>
          </a:p>
        </p:txBody>
      </p:sp>
      <p:sp>
        <p:nvSpPr>
          <p:cNvPr id="395" name="Google Shape;395;p41"/>
          <p:cNvSpPr txBox="1">
            <a:spLocks noGrp="1"/>
          </p:cNvSpPr>
          <p:nvPr>
            <p:ph type="body" idx="1"/>
          </p:nvPr>
        </p:nvSpPr>
        <p:spPr>
          <a:xfrm>
            <a:off x="1451579" y="1436195"/>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600" b="1">
                <a:solidFill>
                  <a:srgbClr val="000000"/>
                </a:solidFill>
                <a:latin typeface="Comfortaa"/>
                <a:ea typeface="Comfortaa"/>
                <a:cs typeface="Comfortaa"/>
                <a:sym typeface="Comfortaa"/>
              </a:rPr>
              <a:t>Ik ben een godin.</a:t>
            </a:r>
            <a:endParaRPr sz="3600" b="1">
              <a:solidFill>
                <a:srgbClr val="000000"/>
              </a:solidFill>
              <a:latin typeface="Comfortaa"/>
              <a:ea typeface="Comfortaa"/>
              <a:cs typeface="Comfortaa"/>
              <a:sym typeface="Comfortaa"/>
            </a:endParaRPr>
          </a:p>
          <a:p>
            <a:pPr marL="0" lvl="0" indent="0" algn="l" rtl="0">
              <a:spcBef>
                <a:spcPts val="1000"/>
              </a:spcBef>
              <a:spcAft>
                <a:spcPts val="0"/>
              </a:spcAft>
              <a:buNone/>
            </a:pPr>
            <a:r>
              <a:rPr lang="en-GB" sz="3600" b="1">
                <a:solidFill>
                  <a:srgbClr val="000000"/>
                </a:solidFill>
                <a:latin typeface="Comfortaa"/>
                <a:ea typeface="Comfortaa"/>
                <a:cs typeface="Comfortaa"/>
                <a:sym typeface="Comfortaa"/>
              </a:rPr>
              <a:t>Ik ben een dochter van Zeus, de oppergod.</a:t>
            </a:r>
            <a:endParaRPr sz="3600" b="1">
              <a:solidFill>
                <a:srgbClr val="000000"/>
              </a:solidFill>
              <a:latin typeface="Comfortaa"/>
              <a:ea typeface="Comfortaa"/>
              <a:cs typeface="Comfortaa"/>
              <a:sym typeface="Comfortaa"/>
            </a:endParaRPr>
          </a:p>
          <a:p>
            <a:pPr marL="0" lvl="0" indent="0" algn="l" rtl="0">
              <a:spcBef>
                <a:spcPts val="1000"/>
              </a:spcBef>
              <a:spcAft>
                <a:spcPts val="0"/>
              </a:spcAft>
              <a:buNone/>
            </a:pPr>
            <a:r>
              <a:rPr lang="en-GB" sz="3600" b="1">
                <a:solidFill>
                  <a:srgbClr val="000000"/>
                </a:solidFill>
                <a:latin typeface="Comfortaa"/>
                <a:ea typeface="Comfortaa"/>
                <a:cs typeface="Comfortaa"/>
                <a:sym typeface="Comfortaa"/>
              </a:rPr>
              <a:t>Ik ben de mooiste van alle godinnen.</a:t>
            </a:r>
            <a:endParaRPr sz="3600" b="1">
              <a:solidFill>
                <a:srgbClr val="000000"/>
              </a:solidFill>
              <a:latin typeface="Comfortaa"/>
              <a:ea typeface="Comfortaa"/>
              <a:cs typeface="Comfortaa"/>
              <a:sym typeface="Comfortaa"/>
            </a:endParaRPr>
          </a:p>
          <a:p>
            <a:pPr marL="0" lvl="0" indent="0" algn="l" rtl="0">
              <a:spcBef>
                <a:spcPts val="1000"/>
              </a:spcBef>
              <a:spcAft>
                <a:spcPts val="0"/>
              </a:spcAft>
              <a:buNone/>
            </a:pPr>
            <a:endParaRPr sz="3600" b="1">
              <a:solidFill>
                <a:srgbClr val="000000"/>
              </a:solidFill>
              <a:latin typeface="Comfortaa"/>
              <a:ea typeface="Comfortaa"/>
              <a:cs typeface="Comfortaa"/>
              <a:sym typeface="Comfortaa"/>
            </a:endParaRPr>
          </a:p>
          <a:p>
            <a:pPr marL="0" lvl="0" indent="0" algn="l" rtl="0">
              <a:spcBef>
                <a:spcPts val="1000"/>
              </a:spcBef>
              <a:spcAft>
                <a:spcPts val="0"/>
              </a:spcAft>
              <a:buNone/>
            </a:pPr>
            <a:endParaRPr sz="2400" b="1">
              <a:solidFill>
                <a:srgbClr val="000000"/>
              </a:solidFill>
              <a:latin typeface="Comfortaa"/>
              <a:ea typeface="Comfortaa"/>
              <a:cs typeface="Comfortaa"/>
              <a:sym typeface="Comforta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2"/>
          <p:cNvPicPr preferRelativeResize="0"/>
          <p:nvPr/>
        </p:nvPicPr>
        <p:blipFill>
          <a:blip r:embed="rId3">
            <a:alphaModFix/>
          </a:blip>
          <a:stretch>
            <a:fillRect/>
          </a:stretch>
        </p:blipFill>
        <p:spPr>
          <a:xfrm>
            <a:off x="-140525" y="-140525"/>
            <a:ext cx="12441811" cy="6998526"/>
          </a:xfrm>
          <a:prstGeom prst="rect">
            <a:avLst/>
          </a:prstGeom>
          <a:noFill/>
          <a:ln>
            <a:noFill/>
          </a:ln>
        </p:spPr>
      </p:pic>
      <p:pic>
        <p:nvPicPr>
          <p:cNvPr id="402" name="Google Shape;402;p42"/>
          <p:cNvPicPr preferRelativeResize="0"/>
          <p:nvPr/>
        </p:nvPicPr>
        <p:blipFill>
          <a:blip r:embed="rId4">
            <a:alphaModFix/>
          </a:blip>
          <a:stretch>
            <a:fillRect/>
          </a:stretch>
        </p:blipFill>
        <p:spPr>
          <a:xfrm>
            <a:off x="8538800" y="137600"/>
            <a:ext cx="2892763" cy="5205149"/>
          </a:xfrm>
          <a:prstGeom prst="rect">
            <a:avLst/>
          </a:prstGeom>
          <a:noFill/>
          <a:ln>
            <a:noFill/>
          </a:ln>
        </p:spPr>
      </p:pic>
      <p:pic>
        <p:nvPicPr>
          <p:cNvPr id="403" name="Google Shape;403;p42"/>
          <p:cNvPicPr preferRelativeResize="0"/>
          <p:nvPr/>
        </p:nvPicPr>
        <p:blipFill>
          <a:blip r:embed="rId5">
            <a:alphaModFix/>
          </a:blip>
          <a:stretch>
            <a:fillRect/>
          </a:stretch>
        </p:blipFill>
        <p:spPr>
          <a:xfrm>
            <a:off x="4799151" y="137654"/>
            <a:ext cx="2689324" cy="5205096"/>
          </a:xfrm>
          <a:prstGeom prst="rect">
            <a:avLst/>
          </a:prstGeom>
          <a:noFill/>
          <a:ln>
            <a:noFill/>
          </a:ln>
        </p:spPr>
      </p:pic>
      <p:pic>
        <p:nvPicPr>
          <p:cNvPr id="404" name="Google Shape;404;p42"/>
          <p:cNvPicPr preferRelativeResize="0"/>
          <p:nvPr/>
        </p:nvPicPr>
        <p:blipFill>
          <a:blip r:embed="rId6">
            <a:alphaModFix/>
          </a:blip>
          <a:stretch>
            <a:fillRect/>
          </a:stretch>
        </p:blipFill>
        <p:spPr>
          <a:xfrm>
            <a:off x="870400" y="137600"/>
            <a:ext cx="2689324" cy="5205144"/>
          </a:xfrm>
          <a:prstGeom prst="rect">
            <a:avLst/>
          </a:prstGeom>
          <a:noFill/>
          <a:ln>
            <a:noFill/>
          </a:ln>
        </p:spPr>
      </p:pic>
      <p:sp>
        <p:nvSpPr>
          <p:cNvPr id="405" name="Google Shape;405;p42"/>
          <p:cNvSpPr txBox="1"/>
          <p:nvPr/>
        </p:nvSpPr>
        <p:spPr>
          <a:xfrm>
            <a:off x="1396275" y="5342750"/>
            <a:ext cx="101655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dirty="0">
                <a:highlight>
                  <a:srgbClr val="FF0000"/>
                </a:highlight>
                <a:latin typeface="Comfortaa"/>
                <a:ea typeface="Comfortaa"/>
                <a:cs typeface="Comfortaa"/>
                <a:sym typeface="Comfortaa"/>
              </a:rPr>
              <a:t>A</a:t>
            </a:r>
            <a:r>
              <a:rPr lang="en-GB" sz="7200" b="1" dirty="0">
                <a:latin typeface="Comfortaa"/>
                <a:ea typeface="Comfortaa"/>
                <a:cs typeface="Comfortaa"/>
                <a:sym typeface="Comfortaa"/>
              </a:rPr>
              <a:t>					</a:t>
            </a:r>
            <a:r>
              <a:rPr lang="en-GB" sz="7200" b="1" dirty="0">
                <a:highlight>
                  <a:srgbClr val="FFFF00"/>
                </a:highlight>
                <a:latin typeface="Comfortaa"/>
                <a:ea typeface="Comfortaa"/>
                <a:cs typeface="Comfortaa"/>
                <a:sym typeface="Comfortaa"/>
              </a:rPr>
              <a:t>B</a:t>
            </a:r>
            <a:r>
              <a:rPr lang="en-GB" sz="7200" b="1" dirty="0">
                <a:latin typeface="Comfortaa"/>
                <a:ea typeface="Comfortaa"/>
                <a:cs typeface="Comfortaa"/>
                <a:sym typeface="Comfortaa"/>
              </a:rPr>
              <a:t>				</a:t>
            </a:r>
            <a:r>
              <a:rPr lang="en-GB" sz="7200" b="1" dirty="0">
                <a:highlight>
                  <a:srgbClr val="00FF00"/>
                </a:highlight>
                <a:latin typeface="Comfortaa"/>
                <a:ea typeface="Comfortaa"/>
                <a:cs typeface="Comfortaa"/>
                <a:sym typeface="Comfortaa"/>
              </a:rPr>
              <a:t>C</a:t>
            </a:r>
            <a:endParaRPr sz="7200" b="1" dirty="0">
              <a:highlight>
                <a:srgbClr val="00FF00"/>
              </a:highlight>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3"/>
          <p:cNvPicPr preferRelativeResize="0"/>
          <p:nvPr/>
        </p:nvPicPr>
        <p:blipFill>
          <a:blip r:embed="rId3">
            <a:alphaModFix/>
          </a:blip>
          <a:stretch>
            <a:fillRect/>
          </a:stretch>
        </p:blipFill>
        <p:spPr>
          <a:xfrm>
            <a:off x="-140525" y="-140525"/>
            <a:ext cx="12441811" cy="6998526"/>
          </a:xfrm>
          <a:prstGeom prst="rect">
            <a:avLst/>
          </a:prstGeom>
          <a:noFill/>
          <a:ln>
            <a:noFill/>
          </a:ln>
        </p:spPr>
      </p:pic>
      <p:sp>
        <p:nvSpPr>
          <p:cNvPr id="412" name="Google Shape;412;p43"/>
          <p:cNvSpPr txBox="1"/>
          <p:nvPr/>
        </p:nvSpPr>
        <p:spPr>
          <a:xfrm>
            <a:off x="1013250" y="6131725"/>
            <a:ext cx="10698586"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err="1">
                <a:latin typeface="Comfortaa"/>
                <a:ea typeface="Comfortaa"/>
                <a:cs typeface="Comfortaa"/>
                <a:sym typeface="Comfortaa"/>
              </a:rPr>
              <a:t>Ἀφροδιτ</a:t>
            </a:r>
            <a:r>
              <a:rPr lang="el-GR" sz="3000" dirty="0">
                <a:latin typeface="Comfortaa"/>
                <a:ea typeface="Comfortaa"/>
                <a:cs typeface="Comfortaa"/>
                <a:sym typeface="Comfortaa"/>
              </a:rPr>
              <a:t>η</a:t>
            </a:r>
            <a:r>
              <a:rPr lang="en-GB" sz="3000" dirty="0">
                <a:latin typeface="Comfortaa"/>
                <a:ea typeface="Comfortaa"/>
                <a:cs typeface="Comfortaa"/>
                <a:sym typeface="Comfortaa"/>
              </a:rPr>
              <a:t>			</a:t>
            </a:r>
            <a:r>
              <a:rPr lang="en-GB" sz="3000" dirty="0" err="1">
                <a:latin typeface="Comfortaa"/>
                <a:ea typeface="Comfortaa"/>
                <a:cs typeface="Comfortaa"/>
                <a:sym typeface="Comfortaa"/>
              </a:rPr>
              <a:t>Ἡρ</a:t>
            </a:r>
            <a:r>
              <a:rPr lang="en-GB" sz="3000" dirty="0">
                <a:latin typeface="Comfortaa"/>
                <a:ea typeface="Comfortaa"/>
                <a:cs typeface="Comfortaa"/>
                <a:sym typeface="Comfortaa"/>
              </a:rPr>
              <a:t>α			 	Δημητηρ</a:t>
            </a:r>
            <a:endParaRPr sz="3000" dirty="0">
              <a:latin typeface="Comfortaa"/>
              <a:ea typeface="Comfortaa"/>
              <a:cs typeface="Comfortaa"/>
              <a:sym typeface="Comfortaa"/>
            </a:endParaRPr>
          </a:p>
        </p:txBody>
      </p:sp>
      <p:pic>
        <p:nvPicPr>
          <p:cNvPr id="413" name="Google Shape;413;p43"/>
          <p:cNvPicPr preferRelativeResize="0"/>
          <p:nvPr/>
        </p:nvPicPr>
        <p:blipFill>
          <a:blip r:embed="rId4">
            <a:alphaModFix/>
          </a:blip>
          <a:stretch>
            <a:fillRect/>
          </a:stretch>
        </p:blipFill>
        <p:spPr>
          <a:xfrm>
            <a:off x="8538800" y="137600"/>
            <a:ext cx="2892763" cy="5205149"/>
          </a:xfrm>
          <a:prstGeom prst="rect">
            <a:avLst/>
          </a:prstGeom>
          <a:noFill/>
          <a:ln>
            <a:noFill/>
          </a:ln>
        </p:spPr>
      </p:pic>
      <p:pic>
        <p:nvPicPr>
          <p:cNvPr id="414" name="Google Shape;414;p43"/>
          <p:cNvPicPr preferRelativeResize="0"/>
          <p:nvPr/>
        </p:nvPicPr>
        <p:blipFill>
          <a:blip r:embed="rId5">
            <a:alphaModFix/>
          </a:blip>
          <a:stretch>
            <a:fillRect/>
          </a:stretch>
        </p:blipFill>
        <p:spPr>
          <a:xfrm>
            <a:off x="4799151" y="137654"/>
            <a:ext cx="2689324" cy="5205096"/>
          </a:xfrm>
          <a:prstGeom prst="rect">
            <a:avLst/>
          </a:prstGeom>
          <a:noFill/>
          <a:ln>
            <a:noFill/>
          </a:ln>
        </p:spPr>
      </p:pic>
      <p:pic>
        <p:nvPicPr>
          <p:cNvPr id="415" name="Google Shape;415;p43"/>
          <p:cNvPicPr preferRelativeResize="0"/>
          <p:nvPr/>
        </p:nvPicPr>
        <p:blipFill>
          <a:blip r:embed="rId6">
            <a:alphaModFix/>
          </a:blip>
          <a:stretch>
            <a:fillRect/>
          </a:stretch>
        </p:blipFill>
        <p:spPr>
          <a:xfrm>
            <a:off x="870400" y="137600"/>
            <a:ext cx="2689324" cy="5205144"/>
          </a:xfrm>
          <a:prstGeom prst="rect">
            <a:avLst/>
          </a:prstGeom>
          <a:noFill/>
          <a:ln>
            <a:noFill/>
          </a:ln>
        </p:spPr>
      </p:pic>
      <p:sp>
        <p:nvSpPr>
          <p:cNvPr id="416" name="Google Shape;416;p43"/>
          <p:cNvSpPr txBox="1"/>
          <p:nvPr/>
        </p:nvSpPr>
        <p:spPr>
          <a:xfrm>
            <a:off x="1061063" y="5570325"/>
            <a:ext cx="101655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err="1">
                <a:latin typeface="Comfortaa"/>
                <a:ea typeface="Comfortaa"/>
                <a:cs typeface="Comfortaa"/>
                <a:sym typeface="Comfortaa"/>
              </a:rPr>
              <a:t>Afrodite</a:t>
            </a:r>
            <a:r>
              <a:rPr lang="en-GB" sz="3000" dirty="0">
                <a:latin typeface="Comfortaa"/>
                <a:ea typeface="Comfortaa"/>
                <a:cs typeface="Comfortaa"/>
                <a:sym typeface="Comfortaa"/>
              </a:rPr>
              <a:t>				Hera			Demeter</a:t>
            </a:r>
            <a:endParaRPr sz="3000" dirty="0">
              <a:latin typeface="Comfortaa"/>
              <a:ea typeface="Comfortaa"/>
              <a:cs typeface="Comfortaa"/>
              <a:sym typeface="Comfortaa"/>
            </a:endParaRPr>
          </a:p>
        </p:txBody>
      </p:sp>
      <p:sp>
        <p:nvSpPr>
          <p:cNvPr id="417" name="Google Shape;417;p43"/>
          <p:cNvSpPr/>
          <p:nvPr/>
        </p:nvSpPr>
        <p:spPr>
          <a:xfrm>
            <a:off x="698350" y="5342750"/>
            <a:ext cx="2689200" cy="1564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8" name="Google Shape;418;p43"/>
          <p:cNvPicPr preferRelativeResize="0"/>
          <p:nvPr/>
        </p:nvPicPr>
        <p:blipFill>
          <a:blip r:embed="rId7">
            <a:alphaModFix/>
          </a:blip>
          <a:stretch>
            <a:fillRect/>
          </a:stretch>
        </p:blipFill>
        <p:spPr>
          <a:xfrm>
            <a:off x="0" y="3543937"/>
            <a:ext cx="1868600" cy="2094662"/>
          </a:xfrm>
          <a:prstGeom prst="rect">
            <a:avLst/>
          </a:prstGeom>
          <a:noFill/>
          <a:ln>
            <a:noFill/>
          </a:ln>
        </p:spPr>
      </p:pic>
      <p:pic>
        <p:nvPicPr>
          <p:cNvPr id="419" name="Google Shape;419;p43"/>
          <p:cNvPicPr preferRelativeResize="0"/>
          <p:nvPr/>
        </p:nvPicPr>
        <p:blipFill>
          <a:blip r:embed="rId8">
            <a:alphaModFix/>
          </a:blip>
          <a:stretch>
            <a:fillRect/>
          </a:stretch>
        </p:blipFill>
        <p:spPr>
          <a:xfrm>
            <a:off x="3959525" y="3580200"/>
            <a:ext cx="1868597" cy="1928600"/>
          </a:xfrm>
          <a:prstGeom prst="rect">
            <a:avLst/>
          </a:prstGeom>
          <a:noFill/>
          <a:ln>
            <a:noFill/>
          </a:ln>
        </p:spPr>
      </p:pic>
      <p:pic>
        <p:nvPicPr>
          <p:cNvPr id="420" name="Google Shape;420;p43"/>
          <p:cNvPicPr preferRelativeResize="0"/>
          <p:nvPr/>
        </p:nvPicPr>
        <p:blipFill>
          <a:blip r:embed="rId9">
            <a:alphaModFix/>
          </a:blip>
          <a:stretch>
            <a:fillRect/>
          </a:stretch>
        </p:blipFill>
        <p:spPr>
          <a:xfrm>
            <a:off x="7962725" y="3580200"/>
            <a:ext cx="1611575" cy="1928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44"/>
          <p:cNvPicPr preferRelativeResize="0"/>
          <p:nvPr/>
        </p:nvPicPr>
        <p:blipFill>
          <a:blip r:embed="rId3">
            <a:alphaModFix/>
          </a:blip>
          <a:stretch>
            <a:fillRect/>
          </a:stretch>
        </p:blipFill>
        <p:spPr>
          <a:xfrm>
            <a:off x="-70275" y="-22051"/>
            <a:ext cx="12270400" cy="6902100"/>
          </a:xfrm>
          <a:prstGeom prst="rect">
            <a:avLst/>
          </a:prstGeom>
          <a:noFill/>
          <a:ln>
            <a:noFill/>
          </a:ln>
        </p:spPr>
      </p:pic>
      <p:pic>
        <p:nvPicPr>
          <p:cNvPr id="427" name="Google Shape;427;p44"/>
          <p:cNvPicPr preferRelativeResize="0"/>
          <p:nvPr/>
        </p:nvPicPr>
        <p:blipFill>
          <a:blip r:embed="rId3">
            <a:alphaModFix/>
          </a:blip>
          <a:stretch>
            <a:fillRect/>
          </a:stretch>
        </p:blipFill>
        <p:spPr>
          <a:xfrm>
            <a:off x="1165075" y="1163500"/>
            <a:ext cx="9861850" cy="5787425"/>
          </a:xfrm>
          <a:prstGeom prst="rect">
            <a:avLst/>
          </a:prstGeom>
          <a:noFill/>
          <a:ln>
            <a:noFill/>
          </a:ln>
        </p:spPr>
      </p:pic>
      <p:sp>
        <p:nvSpPr>
          <p:cNvPr id="428" name="Google Shape;428;p44"/>
          <p:cNvSpPr/>
          <p:nvPr/>
        </p:nvSpPr>
        <p:spPr>
          <a:xfrm>
            <a:off x="2011488" y="985350"/>
            <a:ext cx="8106900" cy="4887300"/>
          </a:xfrm>
          <a:prstGeom prst="ellipse">
            <a:avLst/>
          </a:prstGeom>
          <a:noFill/>
          <a:ln w="38100" cap="flat" cmpd="sng">
            <a:solidFill>
              <a:srgbClr val="FF9900"/>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44"/>
          <p:cNvPicPr preferRelativeResize="0"/>
          <p:nvPr/>
        </p:nvPicPr>
        <p:blipFill>
          <a:blip r:embed="rId4">
            <a:alphaModFix/>
          </a:blip>
          <a:stretch>
            <a:fillRect/>
          </a:stretch>
        </p:blipFill>
        <p:spPr>
          <a:xfrm>
            <a:off x="7203587" y="4995875"/>
            <a:ext cx="1458275" cy="1619025"/>
          </a:xfrm>
          <a:prstGeom prst="rect">
            <a:avLst/>
          </a:prstGeom>
          <a:noFill/>
          <a:ln>
            <a:noFill/>
          </a:ln>
        </p:spPr>
      </p:pic>
      <p:pic>
        <p:nvPicPr>
          <p:cNvPr id="430" name="Google Shape;430;p44"/>
          <p:cNvPicPr preferRelativeResize="0"/>
          <p:nvPr/>
        </p:nvPicPr>
        <p:blipFill>
          <a:blip r:embed="rId5">
            <a:alphaModFix/>
          </a:blip>
          <a:stretch>
            <a:fillRect/>
          </a:stretch>
        </p:blipFill>
        <p:spPr>
          <a:xfrm>
            <a:off x="5335788" y="5429866"/>
            <a:ext cx="1458275" cy="1280934"/>
          </a:xfrm>
          <a:prstGeom prst="rect">
            <a:avLst/>
          </a:prstGeom>
          <a:noFill/>
          <a:ln>
            <a:noFill/>
          </a:ln>
        </p:spPr>
      </p:pic>
      <p:pic>
        <p:nvPicPr>
          <p:cNvPr id="431" name="Google Shape;431;p44"/>
          <p:cNvPicPr preferRelativeResize="0"/>
          <p:nvPr/>
        </p:nvPicPr>
        <p:blipFill>
          <a:blip r:embed="rId6">
            <a:alphaModFix/>
          </a:blip>
          <a:stretch>
            <a:fillRect/>
          </a:stretch>
        </p:blipFill>
        <p:spPr>
          <a:xfrm>
            <a:off x="712163" y="3615488"/>
            <a:ext cx="1362075" cy="1228725"/>
          </a:xfrm>
          <a:prstGeom prst="rect">
            <a:avLst/>
          </a:prstGeom>
          <a:noFill/>
          <a:ln>
            <a:noFill/>
          </a:ln>
        </p:spPr>
      </p:pic>
      <p:pic>
        <p:nvPicPr>
          <p:cNvPr id="432" name="Google Shape;432;p44"/>
          <p:cNvPicPr preferRelativeResize="0"/>
          <p:nvPr/>
        </p:nvPicPr>
        <p:blipFill>
          <a:blip r:embed="rId7">
            <a:alphaModFix/>
          </a:blip>
          <a:stretch>
            <a:fillRect/>
          </a:stretch>
        </p:blipFill>
        <p:spPr>
          <a:xfrm>
            <a:off x="4394713" y="-124888"/>
            <a:ext cx="1458275" cy="1879807"/>
          </a:xfrm>
          <a:prstGeom prst="rect">
            <a:avLst/>
          </a:prstGeom>
          <a:noFill/>
          <a:ln>
            <a:noFill/>
          </a:ln>
        </p:spPr>
      </p:pic>
      <p:pic>
        <p:nvPicPr>
          <p:cNvPr id="433" name="Google Shape;433;p44"/>
          <p:cNvPicPr preferRelativeResize="0"/>
          <p:nvPr/>
        </p:nvPicPr>
        <p:blipFill>
          <a:blip r:embed="rId8">
            <a:alphaModFix/>
          </a:blip>
          <a:stretch>
            <a:fillRect/>
          </a:stretch>
        </p:blipFill>
        <p:spPr>
          <a:xfrm>
            <a:off x="8908902" y="3903769"/>
            <a:ext cx="1362075" cy="1587007"/>
          </a:xfrm>
          <a:prstGeom prst="rect">
            <a:avLst/>
          </a:prstGeom>
          <a:noFill/>
          <a:ln>
            <a:noFill/>
          </a:ln>
        </p:spPr>
      </p:pic>
      <p:pic>
        <p:nvPicPr>
          <p:cNvPr id="434" name="Google Shape;434;p44"/>
          <p:cNvPicPr preferRelativeResize="0"/>
          <p:nvPr/>
        </p:nvPicPr>
        <p:blipFill>
          <a:blip r:embed="rId9">
            <a:alphaModFix/>
          </a:blip>
          <a:stretch>
            <a:fillRect/>
          </a:stretch>
        </p:blipFill>
        <p:spPr>
          <a:xfrm>
            <a:off x="3650090" y="4995871"/>
            <a:ext cx="1458275" cy="1714931"/>
          </a:xfrm>
          <a:prstGeom prst="rect">
            <a:avLst/>
          </a:prstGeom>
          <a:noFill/>
          <a:ln>
            <a:noFill/>
          </a:ln>
        </p:spPr>
      </p:pic>
      <p:pic>
        <p:nvPicPr>
          <p:cNvPr id="435" name="Google Shape;435;p44"/>
          <p:cNvPicPr preferRelativeResize="0"/>
          <p:nvPr/>
        </p:nvPicPr>
        <p:blipFill>
          <a:blip r:embed="rId10">
            <a:alphaModFix/>
          </a:blip>
          <a:stretch>
            <a:fillRect/>
          </a:stretch>
        </p:blipFill>
        <p:spPr>
          <a:xfrm>
            <a:off x="2147950" y="4458876"/>
            <a:ext cx="1362075" cy="1630024"/>
          </a:xfrm>
          <a:prstGeom prst="rect">
            <a:avLst/>
          </a:prstGeom>
          <a:noFill/>
          <a:ln>
            <a:noFill/>
          </a:ln>
        </p:spPr>
      </p:pic>
      <p:pic>
        <p:nvPicPr>
          <p:cNvPr id="436" name="Google Shape;436;p44"/>
          <p:cNvPicPr preferRelativeResize="0"/>
          <p:nvPr/>
        </p:nvPicPr>
        <p:blipFill>
          <a:blip r:embed="rId11">
            <a:alphaModFix/>
          </a:blip>
          <a:stretch>
            <a:fillRect/>
          </a:stretch>
        </p:blipFill>
        <p:spPr>
          <a:xfrm>
            <a:off x="861325" y="1876944"/>
            <a:ext cx="1458275" cy="1634706"/>
          </a:xfrm>
          <a:prstGeom prst="rect">
            <a:avLst/>
          </a:prstGeom>
          <a:noFill/>
          <a:ln>
            <a:noFill/>
          </a:ln>
        </p:spPr>
      </p:pic>
      <p:pic>
        <p:nvPicPr>
          <p:cNvPr id="437" name="Google Shape;437;p44"/>
          <p:cNvPicPr preferRelativeResize="0"/>
          <p:nvPr/>
        </p:nvPicPr>
        <p:blipFill>
          <a:blip r:embed="rId12">
            <a:alphaModFix/>
          </a:blip>
          <a:stretch>
            <a:fillRect/>
          </a:stretch>
        </p:blipFill>
        <p:spPr>
          <a:xfrm>
            <a:off x="6326650" y="12"/>
            <a:ext cx="1579314" cy="1630025"/>
          </a:xfrm>
          <a:prstGeom prst="rect">
            <a:avLst/>
          </a:prstGeom>
          <a:noFill/>
          <a:ln>
            <a:noFill/>
          </a:ln>
        </p:spPr>
      </p:pic>
      <p:pic>
        <p:nvPicPr>
          <p:cNvPr id="438" name="Google Shape;438;p44"/>
          <p:cNvPicPr preferRelativeResize="0"/>
          <p:nvPr/>
        </p:nvPicPr>
        <p:blipFill>
          <a:blip r:embed="rId13">
            <a:alphaModFix/>
          </a:blip>
          <a:stretch>
            <a:fillRect/>
          </a:stretch>
        </p:blipFill>
        <p:spPr>
          <a:xfrm>
            <a:off x="10118400" y="2094600"/>
            <a:ext cx="1259125" cy="1879825"/>
          </a:xfrm>
          <a:prstGeom prst="rect">
            <a:avLst/>
          </a:prstGeom>
          <a:noFill/>
          <a:ln>
            <a:noFill/>
          </a:ln>
        </p:spPr>
      </p:pic>
      <p:pic>
        <p:nvPicPr>
          <p:cNvPr id="439" name="Google Shape;439;p44"/>
          <p:cNvPicPr preferRelativeResize="0"/>
          <p:nvPr/>
        </p:nvPicPr>
        <p:blipFill>
          <a:blip r:embed="rId14">
            <a:alphaModFix/>
          </a:blip>
          <a:stretch>
            <a:fillRect/>
          </a:stretch>
        </p:blipFill>
        <p:spPr>
          <a:xfrm>
            <a:off x="8379650" y="715652"/>
            <a:ext cx="1579324" cy="1702832"/>
          </a:xfrm>
          <a:prstGeom prst="rect">
            <a:avLst/>
          </a:prstGeom>
          <a:noFill/>
          <a:ln>
            <a:noFill/>
          </a:ln>
        </p:spPr>
      </p:pic>
      <p:pic>
        <p:nvPicPr>
          <p:cNvPr id="440" name="Google Shape;440;p44"/>
          <p:cNvPicPr preferRelativeResize="0"/>
          <p:nvPr/>
        </p:nvPicPr>
        <p:blipFill>
          <a:blip r:embed="rId15">
            <a:alphaModFix/>
          </a:blip>
          <a:stretch>
            <a:fillRect/>
          </a:stretch>
        </p:blipFill>
        <p:spPr>
          <a:xfrm>
            <a:off x="2716525" y="418925"/>
            <a:ext cx="1458275" cy="19791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45"/>
        <p:cNvGrpSpPr/>
        <p:nvPr/>
      </p:nvGrpSpPr>
      <p:grpSpPr>
        <a:xfrm>
          <a:off x="0" y="0"/>
          <a:ext cx="0" cy="0"/>
          <a:chOff x="0" y="0"/>
          <a:chExt cx="0" cy="0"/>
        </a:xfrm>
      </p:grpSpPr>
      <p:sp>
        <p:nvSpPr>
          <p:cNvPr id="446" name="Google Shape;446;p45"/>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45"/>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48" name="Google Shape;448;p4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449" name="Google Shape;449;p45"/>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
        <p:nvSpPr>
          <p:cNvPr id="450" name="Google Shape;450;p45"/>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51" name="Google Shape;451;p45"/>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52" name="Google Shape;452;p45"/>
          <p:cNvSpPr txBox="1">
            <a:spLocks noGrp="1"/>
          </p:cNvSpPr>
          <p:nvPr>
            <p:ph type="title"/>
          </p:nvPr>
        </p:nvSpPr>
        <p:spPr>
          <a:xfrm>
            <a:off x="1452616" y="962902"/>
            <a:ext cx="4176300" cy="23808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959"/>
              <a:buFont typeface="Gill Sans"/>
              <a:buNone/>
            </a:pPr>
            <a:r>
              <a:rPr lang="en-GB" sz="3959"/>
              <a:t>Niet alleen goden op de Olympos:</a:t>
            </a:r>
            <a:endParaRPr sz="3959"/>
          </a:p>
          <a:p>
            <a:pPr marL="0" lvl="0" indent="0" algn="l" rtl="0">
              <a:lnSpc>
                <a:spcPct val="90000"/>
              </a:lnSpc>
              <a:spcBef>
                <a:spcPts val="0"/>
              </a:spcBef>
              <a:spcAft>
                <a:spcPts val="0"/>
              </a:spcAft>
              <a:buClr>
                <a:schemeClr val="dk1"/>
              </a:buClr>
              <a:buSzPts val="3959"/>
              <a:buFont typeface="Gill Sans"/>
              <a:buNone/>
            </a:pPr>
            <a:r>
              <a:rPr lang="en-GB" sz="3959"/>
              <a:t>De onderwereld </a:t>
            </a:r>
            <a:endParaRPr sz="3959"/>
          </a:p>
        </p:txBody>
      </p:sp>
      <p:cxnSp>
        <p:nvCxnSpPr>
          <p:cNvPr id="453" name="Google Shape;453;p45"/>
          <p:cNvCxnSpPr/>
          <p:nvPr/>
        </p:nvCxnSpPr>
        <p:spPr>
          <a:xfrm>
            <a:off x="1452617" y="3528543"/>
            <a:ext cx="4171500" cy="0"/>
          </a:xfrm>
          <a:prstGeom prst="straightConnector1">
            <a:avLst/>
          </a:prstGeom>
          <a:noFill/>
          <a:ln w="31750" cap="flat" cmpd="sng">
            <a:solidFill>
              <a:schemeClr val="accent1"/>
            </a:solidFill>
            <a:prstDash val="solid"/>
            <a:round/>
            <a:headEnd type="none" w="sm" len="sm"/>
            <a:tailEnd type="none" w="sm" len="sm"/>
          </a:ln>
        </p:spPr>
      </p:cxnSp>
      <p:pic>
        <p:nvPicPr>
          <p:cNvPr id="454" name="Google Shape;454;p45"/>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455" name="Google Shape;455;p45"/>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56" name="Google Shape;456;p4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6"/>
          <p:cNvPicPr preferRelativeResize="0"/>
          <p:nvPr/>
        </p:nvPicPr>
        <p:blipFill>
          <a:blip r:embed="rId3">
            <a:alphaModFix/>
          </a:blip>
          <a:stretch>
            <a:fillRect/>
          </a:stretch>
        </p:blipFill>
        <p:spPr>
          <a:xfrm>
            <a:off x="8332928" y="2537363"/>
            <a:ext cx="3859072" cy="3587346"/>
          </a:xfrm>
          <a:prstGeom prst="rect">
            <a:avLst/>
          </a:prstGeom>
          <a:noFill/>
          <a:ln>
            <a:noFill/>
          </a:ln>
        </p:spPr>
      </p:pic>
      <p:pic>
        <p:nvPicPr>
          <p:cNvPr id="463" name="Google Shape;463;p46"/>
          <p:cNvPicPr preferRelativeResize="0"/>
          <p:nvPr/>
        </p:nvPicPr>
        <p:blipFill>
          <a:blip r:embed="rId4">
            <a:alphaModFix/>
          </a:blip>
          <a:stretch>
            <a:fillRect/>
          </a:stretch>
        </p:blipFill>
        <p:spPr>
          <a:xfrm>
            <a:off x="0" y="0"/>
            <a:ext cx="4338735" cy="6124709"/>
          </a:xfrm>
          <a:prstGeom prst="rect">
            <a:avLst/>
          </a:prstGeom>
          <a:noFill/>
          <a:ln>
            <a:noFill/>
          </a:ln>
        </p:spPr>
      </p:pic>
      <p:pic>
        <p:nvPicPr>
          <p:cNvPr id="3074" name="Picture 2" descr="Cerberus bij de poorten van de onderwereld Griekse mythologie | Etsy">
            <a:extLst>
              <a:ext uri="{FF2B5EF4-FFF2-40B4-BE49-F238E27FC236}">
                <a16:creationId xmlns:a16="http://schemas.microsoft.com/office/drawing/2014/main" id="{F231EE87-7BF6-40EA-95EB-CBF4AF6B8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928" y="0"/>
            <a:ext cx="3859072" cy="2537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ron the ferryman of the River Styx in the Greek Underworld ...">
            <a:extLst>
              <a:ext uri="{FF2B5EF4-FFF2-40B4-BE49-F238E27FC236}">
                <a16:creationId xmlns:a16="http://schemas.microsoft.com/office/drawing/2014/main" id="{8C68B272-DC87-4729-A166-BE2BFEC9B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8735" y="0"/>
            <a:ext cx="3994193" cy="6124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7"/>
          <p:cNvPicPr preferRelativeResize="0"/>
          <p:nvPr/>
        </p:nvPicPr>
        <p:blipFill>
          <a:blip r:embed="rId3">
            <a:alphaModFix/>
          </a:blip>
          <a:stretch>
            <a:fillRect/>
          </a:stretch>
        </p:blipFill>
        <p:spPr>
          <a:xfrm>
            <a:off x="0" y="541176"/>
            <a:ext cx="6202913" cy="4777273"/>
          </a:xfrm>
          <a:prstGeom prst="rect">
            <a:avLst/>
          </a:prstGeom>
          <a:noFill/>
          <a:ln>
            <a:noFill/>
          </a:ln>
        </p:spPr>
      </p:pic>
      <p:pic>
        <p:nvPicPr>
          <p:cNvPr id="4098" name="Picture 2" descr="The Necromanteion - one of the entrances into the Underworld ...">
            <a:extLst>
              <a:ext uri="{FF2B5EF4-FFF2-40B4-BE49-F238E27FC236}">
                <a16:creationId xmlns:a16="http://schemas.microsoft.com/office/drawing/2014/main" id="{6CF203D6-8472-4A70-8F90-A7CFB3F25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913" y="1643063"/>
            <a:ext cx="5989087" cy="4491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87F3CB7-C7C7-4E8F-8148-83FE3E0FC64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2689" y="245842"/>
            <a:ext cx="3220306" cy="2097405"/>
          </a:xfrm>
          <a:prstGeom prst="rect">
            <a:avLst/>
          </a:prstGeom>
        </p:spPr>
      </p:pic>
      <p:pic>
        <p:nvPicPr>
          <p:cNvPr id="3" name="Afbeelding 2" descr="Pin op ANGELS">
            <a:extLst>
              <a:ext uri="{FF2B5EF4-FFF2-40B4-BE49-F238E27FC236}">
                <a16:creationId xmlns:a16="http://schemas.microsoft.com/office/drawing/2014/main" id="{1849BFE1-3AAA-4F89-831A-BAAE723F89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1013" y="214039"/>
            <a:ext cx="2892761" cy="2789270"/>
          </a:xfrm>
          <a:prstGeom prst="rect">
            <a:avLst/>
          </a:prstGeom>
          <a:noFill/>
          <a:ln>
            <a:noFill/>
          </a:ln>
        </p:spPr>
      </p:pic>
      <p:pic>
        <p:nvPicPr>
          <p:cNvPr id="4" name="Afbeelding 3">
            <a:extLst>
              <a:ext uri="{FF2B5EF4-FFF2-40B4-BE49-F238E27FC236}">
                <a16:creationId xmlns:a16="http://schemas.microsoft.com/office/drawing/2014/main" id="{5F1B057F-39B3-48EB-B9EC-6C149E90ABA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05461" y="3284376"/>
            <a:ext cx="3247053" cy="2575248"/>
          </a:xfrm>
          <a:prstGeom prst="rect">
            <a:avLst/>
          </a:prstGeom>
          <a:noFill/>
          <a:ln>
            <a:noFill/>
          </a:ln>
        </p:spPr>
      </p:pic>
      <p:pic>
        <p:nvPicPr>
          <p:cNvPr id="1026" name="Picture 2" descr="Pluto de god van de onderwereld">
            <a:extLst>
              <a:ext uri="{FF2B5EF4-FFF2-40B4-BE49-F238E27FC236}">
                <a16:creationId xmlns:a16="http://schemas.microsoft.com/office/drawing/2014/main" id="{3B2197A6-1EFC-47D0-BAE4-E1CF587A8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01" y="1071620"/>
            <a:ext cx="3521216" cy="4143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on Translation &amp;amp; Consultancy | Charon Vertalingen &amp;amp; Consultancy">
            <a:extLst>
              <a:ext uri="{FF2B5EF4-FFF2-40B4-BE49-F238E27FC236}">
                <a16:creationId xmlns:a16="http://schemas.microsoft.com/office/drawing/2014/main" id="{E4D968F2-EE9C-42F6-A1AD-CAD4EC0C2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689" y="2687217"/>
            <a:ext cx="3728720" cy="209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591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75"/>
        <p:cNvGrpSpPr/>
        <p:nvPr/>
      </p:nvGrpSpPr>
      <p:grpSpPr>
        <a:xfrm>
          <a:off x="0" y="0"/>
          <a:ext cx="0" cy="0"/>
          <a:chOff x="0" y="0"/>
          <a:chExt cx="0" cy="0"/>
        </a:xfrm>
      </p:grpSpPr>
      <p:sp>
        <p:nvSpPr>
          <p:cNvPr id="476" name="Google Shape;476;p48"/>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7" name="Google Shape;477;p48"/>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78" name="Google Shape;478;p4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479" name="Google Shape;479;p48"/>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
        <p:nvSpPr>
          <p:cNvPr id="480" name="Google Shape;480;p48"/>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81" name="Google Shape;481;p48"/>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82" name="Google Shape;482;p48"/>
          <p:cNvSpPr txBox="1">
            <a:spLocks noGrp="1"/>
          </p:cNvSpPr>
          <p:nvPr>
            <p:ph type="title"/>
          </p:nvPr>
        </p:nvSpPr>
        <p:spPr>
          <a:xfrm>
            <a:off x="1452616" y="962902"/>
            <a:ext cx="4176300" cy="23808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959"/>
              <a:buFont typeface="Gill Sans"/>
              <a:buNone/>
            </a:pPr>
            <a:r>
              <a:rPr lang="en-GB" sz="3959"/>
              <a:t>Familiebanden in het Oudgrieks en andere talen </a:t>
            </a:r>
            <a:endParaRPr sz="3959"/>
          </a:p>
        </p:txBody>
      </p:sp>
      <p:cxnSp>
        <p:nvCxnSpPr>
          <p:cNvPr id="483" name="Google Shape;483;p48"/>
          <p:cNvCxnSpPr/>
          <p:nvPr/>
        </p:nvCxnSpPr>
        <p:spPr>
          <a:xfrm>
            <a:off x="1452617" y="3528543"/>
            <a:ext cx="4171500" cy="0"/>
          </a:xfrm>
          <a:prstGeom prst="straightConnector1">
            <a:avLst/>
          </a:prstGeom>
          <a:noFill/>
          <a:ln w="31750" cap="flat" cmpd="sng">
            <a:solidFill>
              <a:schemeClr val="accent1"/>
            </a:solidFill>
            <a:prstDash val="solid"/>
            <a:round/>
            <a:headEnd type="none" w="sm" len="sm"/>
            <a:tailEnd type="none" w="sm" len="sm"/>
          </a:ln>
        </p:spPr>
      </p:cxnSp>
      <p:pic>
        <p:nvPicPr>
          <p:cNvPr id="484" name="Google Shape;484;p48"/>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485" name="Google Shape;485;p48"/>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86" name="Google Shape;486;p4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Huistaak les 1: enkele transcripties</a:t>
            </a:r>
            <a:endParaRPr/>
          </a:p>
        </p:txBody>
      </p:sp>
      <p:sp>
        <p:nvSpPr>
          <p:cNvPr id="178" name="Google Shape;178;p19"/>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000" dirty="0" err="1">
                <a:latin typeface="Comfortaa"/>
                <a:ea typeface="Comfortaa"/>
                <a:cs typeface="Comfortaa"/>
                <a:sym typeface="Comfortaa"/>
              </a:rPr>
              <a:t>θερμος</a:t>
            </a:r>
            <a:r>
              <a:rPr lang="en-GB" sz="3000" dirty="0">
                <a:latin typeface="Comfortaa"/>
                <a:ea typeface="Comfortaa"/>
                <a:cs typeface="Comfortaa"/>
                <a:sym typeface="Comfortaa"/>
              </a:rPr>
              <a:t>				thermos</a:t>
            </a:r>
          </a:p>
          <a:p>
            <a:pPr marL="0" lvl="0" indent="0" algn="l" rtl="0">
              <a:spcBef>
                <a:spcPts val="1000"/>
              </a:spcBef>
              <a:spcAft>
                <a:spcPts val="0"/>
              </a:spcAft>
              <a:buNone/>
            </a:pPr>
            <a:r>
              <a:rPr lang="en-GB" sz="3000" dirty="0">
                <a:latin typeface="Comfortaa"/>
                <a:ea typeface="Comfortaa"/>
                <a:cs typeface="Comfortaa"/>
                <a:sym typeface="Comfortaa"/>
              </a:rPr>
              <a:t>χα</a:t>
            </a:r>
            <a:r>
              <a:rPr lang="en-GB" sz="3000" dirty="0" err="1">
                <a:latin typeface="Comfortaa"/>
                <a:ea typeface="Comfortaa"/>
                <a:cs typeface="Comfortaa"/>
                <a:sym typeface="Comfortaa"/>
              </a:rPr>
              <a:t>ος</a:t>
            </a:r>
            <a:r>
              <a:rPr lang="en-GB" sz="3000" dirty="0">
                <a:latin typeface="Comfortaa"/>
                <a:ea typeface="Comfortaa"/>
                <a:cs typeface="Comfortaa"/>
                <a:sym typeface="Comfortaa"/>
              </a:rPr>
              <a:t>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crisis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Zeus 				</a:t>
            </a:r>
            <a:endParaRPr sz="3000" dirty="0">
              <a:latin typeface="Comfortaa"/>
              <a:ea typeface="Comfortaa"/>
              <a:cs typeface="Comfortaa"/>
              <a:sym typeface="Comforta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3DFED73-9FCD-40C9-B5A6-C1BE52E0B98E}"/>
              </a:ext>
            </a:extLst>
          </p:cNvPr>
          <p:cNvSpPr txBox="1"/>
          <p:nvPr/>
        </p:nvSpPr>
        <p:spPr>
          <a:xfrm>
            <a:off x="2369975" y="401216"/>
            <a:ext cx="6652726" cy="5171737"/>
          </a:xfrm>
          <a:prstGeom prst="rect">
            <a:avLst/>
          </a:prstGeom>
          <a:noFill/>
        </p:spPr>
        <p:txBody>
          <a:bodyPr wrap="square">
            <a:spAutoFit/>
          </a:bodyPr>
          <a:lstStyle/>
          <a:p>
            <a:pPr marL="91440" lvl="0" indent="0" algn="ctr" rtl="0">
              <a:lnSpc>
                <a:spcPct val="150000"/>
              </a:lnSpc>
              <a:spcBef>
                <a:spcPts val="0"/>
              </a:spcBef>
              <a:spcAft>
                <a:spcPts val="0"/>
              </a:spcAft>
              <a:buSzPts val="2200"/>
              <a:buNone/>
            </a:pPr>
            <a:r>
              <a:rPr lang="el-GR" sz="3200" dirty="0"/>
              <a:t>πατηρ</a:t>
            </a:r>
            <a:endParaRPr lang="nl-BE" sz="3200" dirty="0"/>
          </a:p>
          <a:p>
            <a:pPr marL="91440" lvl="0" indent="0" algn="ctr" rtl="0">
              <a:lnSpc>
                <a:spcPct val="150000"/>
              </a:lnSpc>
              <a:spcBef>
                <a:spcPts val="0"/>
              </a:spcBef>
              <a:spcAft>
                <a:spcPts val="0"/>
              </a:spcAft>
              <a:buSzPts val="2200"/>
              <a:buNone/>
            </a:pPr>
            <a:r>
              <a:rPr lang="el-GR" sz="3200" dirty="0"/>
              <a:t>μητηρ</a:t>
            </a:r>
          </a:p>
          <a:p>
            <a:pPr marL="91440" lvl="0" indent="0" algn="ctr" rtl="0">
              <a:lnSpc>
                <a:spcPct val="150000"/>
              </a:lnSpc>
              <a:spcBef>
                <a:spcPts val="0"/>
              </a:spcBef>
              <a:spcAft>
                <a:spcPts val="0"/>
              </a:spcAft>
              <a:buSzPts val="2200"/>
              <a:buNone/>
            </a:pPr>
            <a:r>
              <a:rPr lang="el-GR" sz="3200" dirty="0"/>
              <a:t>ἀδελφη</a:t>
            </a:r>
          </a:p>
          <a:p>
            <a:pPr marL="91440" lvl="0" indent="0" algn="ctr" rtl="0">
              <a:lnSpc>
                <a:spcPct val="150000"/>
              </a:lnSpc>
              <a:spcBef>
                <a:spcPts val="0"/>
              </a:spcBef>
              <a:spcAft>
                <a:spcPts val="0"/>
              </a:spcAft>
              <a:buSzPts val="2200"/>
              <a:buNone/>
            </a:pPr>
            <a:r>
              <a:rPr lang="el-GR" sz="3200" dirty="0"/>
              <a:t>ἀδελφος</a:t>
            </a:r>
          </a:p>
          <a:p>
            <a:pPr marL="91440" lvl="0" indent="0" algn="ctr" rtl="0">
              <a:lnSpc>
                <a:spcPct val="150000"/>
              </a:lnSpc>
              <a:spcBef>
                <a:spcPts val="0"/>
              </a:spcBef>
              <a:spcAft>
                <a:spcPts val="0"/>
              </a:spcAft>
              <a:buSzPts val="2200"/>
              <a:buNone/>
            </a:pPr>
            <a:r>
              <a:rPr lang="el-GR" sz="3200" dirty="0"/>
              <a:t>θυγατηρ</a:t>
            </a:r>
          </a:p>
          <a:p>
            <a:pPr marL="91440" lvl="0" indent="0" algn="ctr" rtl="0">
              <a:lnSpc>
                <a:spcPct val="150000"/>
              </a:lnSpc>
              <a:spcBef>
                <a:spcPts val="0"/>
              </a:spcBef>
              <a:spcAft>
                <a:spcPts val="0"/>
              </a:spcAft>
              <a:buSzPts val="2200"/>
              <a:buNone/>
            </a:pPr>
            <a:r>
              <a:rPr lang="el-GR" sz="3200" dirty="0"/>
              <a:t>υἱος</a:t>
            </a:r>
          </a:p>
          <a:p>
            <a:pPr marL="91440" lvl="0" indent="0" algn="ctr" rtl="0">
              <a:lnSpc>
                <a:spcPct val="150000"/>
              </a:lnSpc>
              <a:spcBef>
                <a:spcPts val="0"/>
              </a:spcBef>
              <a:spcAft>
                <a:spcPts val="0"/>
              </a:spcAft>
              <a:buSzPts val="2200"/>
              <a:buNone/>
            </a:pPr>
            <a:r>
              <a:rPr lang="el-GR" sz="3200" dirty="0"/>
              <a:t>παιδια</a:t>
            </a:r>
            <a:endParaRPr lang="nl-BE" sz="3200" dirty="0"/>
          </a:p>
        </p:txBody>
      </p:sp>
    </p:spTree>
    <p:extLst>
      <p:ext uri="{BB962C8B-B14F-4D97-AF65-F5344CB8AC3E}">
        <p14:creationId xmlns:p14="http://schemas.microsoft.com/office/powerpoint/2010/main" val="2124421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49"/>
          <p:cNvPicPr preferRelativeResize="0"/>
          <p:nvPr/>
        </p:nvPicPr>
        <p:blipFill rotWithShape="1">
          <a:blip r:embed="rId3">
            <a:alphaModFix/>
          </a:blip>
          <a:srcRect b="11308"/>
          <a:stretch/>
        </p:blipFill>
        <p:spPr>
          <a:xfrm>
            <a:off x="1081075" y="714850"/>
            <a:ext cx="10029825" cy="4781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0"/>
          <p:cNvPicPr preferRelativeResize="0"/>
          <p:nvPr/>
        </p:nvPicPr>
        <p:blipFill rotWithShape="1">
          <a:blip r:embed="rId3">
            <a:alphaModFix/>
          </a:blip>
          <a:srcRect b="11496"/>
          <a:stretch/>
        </p:blipFill>
        <p:spPr>
          <a:xfrm>
            <a:off x="1095375" y="724725"/>
            <a:ext cx="10001250" cy="47715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5"/>
          <p:cNvPicPr preferRelativeResize="0"/>
          <p:nvPr/>
        </p:nvPicPr>
        <p:blipFill>
          <a:blip r:embed="rId3">
            <a:alphaModFix/>
          </a:blip>
          <a:stretch>
            <a:fillRect/>
          </a:stretch>
        </p:blipFill>
        <p:spPr>
          <a:xfrm>
            <a:off x="477150" y="1985750"/>
            <a:ext cx="3926000" cy="3824700"/>
          </a:xfrm>
          <a:prstGeom prst="rect">
            <a:avLst/>
          </a:prstGeom>
          <a:noFill/>
          <a:ln>
            <a:noFill/>
          </a:ln>
        </p:spPr>
      </p:pic>
      <p:pic>
        <p:nvPicPr>
          <p:cNvPr id="299" name="Google Shape;299;p15"/>
          <p:cNvPicPr preferRelativeResize="0"/>
          <p:nvPr/>
        </p:nvPicPr>
        <p:blipFill>
          <a:blip r:embed="rId4">
            <a:alphaModFix/>
          </a:blip>
          <a:stretch>
            <a:fillRect/>
          </a:stretch>
        </p:blipFill>
        <p:spPr>
          <a:xfrm>
            <a:off x="7840790" y="1985750"/>
            <a:ext cx="3878835" cy="3824700"/>
          </a:xfrm>
          <a:prstGeom prst="rect">
            <a:avLst/>
          </a:prstGeom>
          <a:noFill/>
          <a:ln>
            <a:noFill/>
          </a:ln>
        </p:spPr>
      </p:pic>
      <p:sp>
        <p:nvSpPr>
          <p:cNvPr id="300" name="Google Shape;300;p15"/>
          <p:cNvSpPr txBox="1"/>
          <p:nvPr/>
        </p:nvSpPr>
        <p:spPr>
          <a:xfrm>
            <a:off x="2201252" y="649425"/>
            <a:ext cx="7789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BE" sz="4800" b="1" dirty="0">
                <a:solidFill>
                  <a:srgbClr val="44546A"/>
                </a:solidFill>
                <a:latin typeface="Gill Sans"/>
                <a:ea typeface="Gill Sans"/>
                <a:cs typeface="Gill Sans"/>
                <a:sym typeface="Gill Sans"/>
              </a:rPr>
              <a:t>Kennen jullie </a:t>
            </a:r>
            <a:r>
              <a:rPr lang="nl-BE" sz="4800" b="1" dirty="0" err="1">
                <a:solidFill>
                  <a:srgbClr val="44546A"/>
                </a:solidFill>
                <a:latin typeface="Gill Sans"/>
                <a:ea typeface="Gill Sans"/>
                <a:cs typeface="Gill Sans"/>
                <a:sym typeface="Gill Sans"/>
              </a:rPr>
              <a:t>μεδουσ</a:t>
            </a:r>
            <a:r>
              <a:rPr lang="nl-BE" sz="4800" b="1" dirty="0">
                <a:solidFill>
                  <a:srgbClr val="44546A"/>
                </a:solidFill>
                <a:latin typeface="Gill Sans"/>
                <a:ea typeface="Gill Sans"/>
                <a:cs typeface="Gill Sans"/>
                <a:sym typeface="Gill Sans"/>
              </a:rPr>
              <a:t>α?</a:t>
            </a:r>
            <a:endParaRPr sz="4800" b="1" dirty="0">
              <a:solidFill>
                <a:srgbClr val="44546A"/>
              </a:solidFill>
              <a:latin typeface="Gill Sans"/>
              <a:ea typeface="Gill Sans"/>
              <a:cs typeface="Gill Sans"/>
              <a:sym typeface="Gill Sans"/>
            </a:endParaRPr>
          </a:p>
        </p:txBody>
      </p:sp>
      <p:pic>
        <p:nvPicPr>
          <p:cNvPr id="301" name="Google Shape;301;p15" descr="Afbeeldingsresultaat voor medusa"/>
          <p:cNvPicPr preferRelativeResize="0"/>
          <p:nvPr/>
        </p:nvPicPr>
        <p:blipFill rotWithShape="1">
          <a:blip r:embed="rId5">
            <a:alphaModFix/>
          </a:blip>
          <a:srcRect/>
          <a:stretch/>
        </p:blipFill>
        <p:spPr>
          <a:xfrm>
            <a:off x="4857863" y="1985750"/>
            <a:ext cx="2632125" cy="3824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7AB4459-6FC6-48BF-9EBB-8307CB38C063}"/>
              </a:ext>
            </a:extLst>
          </p:cNvPr>
          <p:cNvPicPr>
            <a:picLocks noChangeAspect="1"/>
          </p:cNvPicPr>
          <p:nvPr/>
        </p:nvPicPr>
        <p:blipFill>
          <a:blip r:embed="rId2"/>
          <a:stretch>
            <a:fillRect/>
          </a:stretch>
        </p:blipFill>
        <p:spPr>
          <a:xfrm>
            <a:off x="2352578" y="0"/>
            <a:ext cx="7038975" cy="6130212"/>
          </a:xfrm>
          <a:prstGeom prst="rect">
            <a:avLst/>
          </a:prstGeom>
        </p:spPr>
      </p:pic>
    </p:spTree>
    <p:extLst>
      <p:ext uri="{BB962C8B-B14F-4D97-AF65-F5344CB8AC3E}">
        <p14:creationId xmlns:p14="http://schemas.microsoft.com/office/powerpoint/2010/main" val="317707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42D0336-C7BE-4D15-93B0-98521AF92DEA}"/>
              </a:ext>
            </a:extLst>
          </p:cNvPr>
          <p:cNvPicPr>
            <a:picLocks noChangeAspect="1"/>
          </p:cNvPicPr>
          <p:nvPr/>
        </p:nvPicPr>
        <p:blipFill>
          <a:blip r:embed="rId2"/>
          <a:stretch>
            <a:fillRect/>
          </a:stretch>
        </p:blipFill>
        <p:spPr>
          <a:xfrm>
            <a:off x="2357922" y="0"/>
            <a:ext cx="6972300" cy="6130212"/>
          </a:xfrm>
          <a:prstGeom prst="rect">
            <a:avLst/>
          </a:prstGeom>
        </p:spPr>
      </p:pic>
    </p:spTree>
    <p:extLst>
      <p:ext uri="{BB962C8B-B14F-4D97-AF65-F5344CB8AC3E}">
        <p14:creationId xmlns:p14="http://schemas.microsoft.com/office/powerpoint/2010/main" val="2735452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03"/>
        <p:cNvGrpSpPr/>
        <p:nvPr/>
      </p:nvGrpSpPr>
      <p:grpSpPr>
        <a:xfrm>
          <a:off x="0" y="0"/>
          <a:ext cx="0" cy="0"/>
          <a:chOff x="0" y="0"/>
          <a:chExt cx="0" cy="0"/>
        </a:xfrm>
      </p:grpSpPr>
      <p:sp>
        <p:nvSpPr>
          <p:cNvPr id="504" name="Google Shape;504;p51"/>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5" name="Google Shape;505;p51"/>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506" name="Google Shape;506;p5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507" name="Google Shape;507;p51"/>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
        <p:nvSpPr>
          <p:cNvPr id="508" name="Google Shape;508;p51"/>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09" name="Google Shape;509;p51"/>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10" name="Google Shape;510;p51"/>
          <p:cNvSpPr txBox="1">
            <a:spLocks noGrp="1"/>
          </p:cNvSpPr>
          <p:nvPr>
            <p:ph type="title"/>
          </p:nvPr>
        </p:nvSpPr>
        <p:spPr>
          <a:xfrm>
            <a:off x="1452616" y="962902"/>
            <a:ext cx="4176300" cy="2380800"/>
          </a:xfrm>
          <a:prstGeom prst="rect">
            <a:avLst/>
          </a:prstGeom>
          <a:noFill/>
          <a:ln>
            <a:noFill/>
          </a:ln>
        </p:spPr>
        <p:txBody>
          <a:bodyPr spcFirstLastPara="1" wrap="square" lIns="91425" tIns="45700" rIns="91425" bIns="0" anchor="b" anchorCtr="0">
            <a:noAutofit/>
          </a:bodyPr>
          <a:lstStyle/>
          <a:p>
            <a:pPr marL="0" lvl="0" indent="0" algn="l" rtl="0">
              <a:spcBef>
                <a:spcPts val="0"/>
              </a:spcBef>
              <a:spcAft>
                <a:spcPts val="0"/>
              </a:spcAft>
              <a:buClr>
                <a:schemeClr val="dk1"/>
              </a:buClr>
              <a:buSzPts val="3959"/>
              <a:buFont typeface="Gill Sans"/>
              <a:buNone/>
            </a:pPr>
            <a:r>
              <a:rPr lang="en-GB" sz="3959"/>
              <a:t>Stamboom van de Olympische Goden</a:t>
            </a:r>
            <a:endParaRPr sz="3959"/>
          </a:p>
        </p:txBody>
      </p:sp>
      <p:cxnSp>
        <p:nvCxnSpPr>
          <p:cNvPr id="511" name="Google Shape;511;p51"/>
          <p:cNvCxnSpPr/>
          <p:nvPr/>
        </p:nvCxnSpPr>
        <p:spPr>
          <a:xfrm>
            <a:off x="1452617" y="3528543"/>
            <a:ext cx="4171500" cy="0"/>
          </a:xfrm>
          <a:prstGeom prst="straightConnector1">
            <a:avLst/>
          </a:prstGeom>
          <a:noFill/>
          <a:ln w="31750" cap="flat" cmpd="sng">
            <a:solidFill>
              <a:schemeClr val="accent1"/>
            </a:solidFill>
            <a:prstDash val="solid"/>
            <a:round/>
            <a:headEnd type="none" w="sm" len="sm"/>
            <a:tailEnd type="none" w="sm" len="sm"/>
          </a:ln>
        </p:spPr>
      </p:cxnSp>
      <p:pic>
        <p:nvPicPr>
          <p:cNvPr id="512" name="Google Shape;512;p51"/>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513" name="Google Shape;513;p51"/>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514" name="Google Shape;514;p5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e toelichting 8">
            <a:extLst>
              <a:ext uri="{FF2B5EF4-FFF2-40B4-BE49-F238E27FC236}">
                <a16:creationId xmlns:a16="http://schemas.microsoft.com/office/drawing/2014/main" id="{18049769-E836-4F52-AC71-E8D0DDC826E8}"/>
              </a:ext>
            </a:extLst>
          </p:cNvPr>
          <p:cNvSpPr/>
          <p:nvPr/>
        </p:nvSpPr>
        <p:spPr>
          <a:xfrm>
            <a:off x="1450155" y="956559"/>
            <a:ext cx="6592758" cy="1610520"/>
          </a:xfrm>
          <a:prstGeom prst="wedgeEllipseCallout">
            <a:avLst>
              <a:gd name="adj1" fmla="val 23417"/>
              <a:gd name="adj2" fmla="val 796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solidFill>
                  <a:schemeClr val="tx1"/>
                </a:solidFill>
                <a:ea typeface="+mn-lt"/>
                <a:cs typeface="+mn-lt"/>
              </a:rPr>
              <a:t>εἰμι</a:t>
            </a:r>
            <a:r>
              <a:rPr lang="nl-NL" sz="3600" dirty="0">
                <a:solidFill>
                  <a:schemeClr val="tx1"/>
                </a:solidFill>
                <a:ea typeface="+mn-lt"/>
                <a:cs typeface="+mn-lt"/>
              </a:rPr>
              <a:t> πα</a:t>
            </a:r>
            <a:r>
              <a:rPr lang="nl-NL" sz="3600" dirty="0" err="1">
                <a:solidFill>
                  <a:schemeClr val="tx1"/>
                </a:solidFill>
                <a:ea typeface="+mn-lt"/>
                <a:cs typeface="+mn-lt"/>
              </a:rPr>
              <a:t>τηρ</a:t>
            </a:r>
            <a:r>
              <a:rPr lang="nl-NL" sz="3600" dirty="0">
                <a:solidFill>
                  <a:schemeClr val="tx1"/>
                </a:solidFill>
              </a:rPr>
              <a:t> van de mensen en de goden </a:t>
            </a:r>
            <a:endParaRPr lang="nl-NL" sz="3600" dirty="0">
              <a:solidFill>
                <a:schemeClr val="tx1"/>
              </a:solidFill>
              <a:cs typeface="Arial"/>
            </a:endParaRPr>
          </a:p>
        </p:txBody>
      </p:sp>
      <p:pic>
        <p:nvPicPr>
          <p:cNvPr id="4" name="Google Shape;176;p11" descr="Greek Roman Pantheon Royalty Free Vector Image">
            <a:extLst>
              <a:ext uri="{FF2B5EF4-FFF2-40B4-BE49-F238E27FC236}">
                <a16:creationId xmlns:a16="http://schemas.microsoft.com/office/drawing/2014/main" id="{88CB5F17-3C07-4D42-AF98-335BE9B1A94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554" r="72450" b="70045"/>
          <a:stretch>
            <a:fillRect/>
          </a:stretch>
        </p:blipFill>
        <p:spPr bwMode="auto">
          <a:xfrm>
            <a:off x="7888103" y="1226975"/>
            <a:ext cx="3894596" cy="458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0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e toelichting 8">
            <a:extLst>
              <a:ext uri="{FF2B5EF4-FFF2-40B4-BE49-F238E27FC236}">
                <a16:creationId xmlns:a16="http://schemas.microsoft.com/office/drawing/2014/main" id="{18049769-E836-4F52-AC71-E8D0DDC826E8}"/>
              </a:ext>
            </a:extLst>
          </p:cNvPr>
          <p:cNvSpPr/>
          <p:nvPr/>
        </p:nvSpPr>
        <p:spPr>
          <a:xfrm>
            <a:off x="1422163" y="956560"/>
            <a:ext cx="6592758" cy="1610520"/>
          </a:xfrm>
          <a:prstGeom prst="wedgeEllipseCallout">
            <a:avLst>
              <a:gd name="adj1" fmla="val 23417"/>
              <a:gd name="adj2" fmla="val 796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err="1">
                <a:solidFill>
                  <a:schemeClr val="tx1"/>
                </a:solidFill>
                <a:ea typeface="+mn-lt"/>
                <a:cs typeface="+mn-lt"/>
              </a:rPr>
              <a:t>εἰμι</a:t>
            </a:r>
            <a:r>
              <a:rPr lang="nl-NL" sz="3600" b="1" dirty="0">
                <a:solidFill>
                  <a:schemeClr val="tx1"/>
                </a:solidFill>
                <a:ea typeface="+mn-lt"/>
                <a:cs typeface="+mn-lt"/>
              </a:rPr>
              <a:t> </a:t>
            </a:r>
            <a:r>
              <a:rPr lang="nl-NL" sz="3600" dirty="0">
                <a:solidFill>
                  <a:schemeClr val="tx1"/>
                </a:solidFill>
                <a:ea typeface="+mn-lt"/>
                <a:cs typeface="+mn-lt"/>
              </a:rPr>
              <a:t>πα</a:t>
            </a:r>
            <a:r>
              <a:rPr lang="nl-NL" sz="3600" dirty="0" err="1">
                <a:solidFill>
                  <a:schemeClr val="tx1"/>
                </a:solidFill>
                <a:ea typeface="+mn-lt"/>
                <a:cs typeface="+mn-lt"/>
              </a:rPr>
              <a:t>τηρ</a:t>
            </a:r>
            <a:r>
              <a:rPr lang="nl-NL" sz="3600" dirty="0">
                <a:solidFill>
                  <a:schemeClr val="tx1"/>
                </a:solidFill>
              </a:rPr>
              <a:t> van de mensen en de goden </a:t>
            </a:r>
            <a:endParaRPr lang="nl-NL" sz="3600" dirty="0">
              <a:solidFill>
                <a:schemeClr val="tx1"/>
              </a:solidFill>
              <a:cs typeface="Arial"/>
            </a:endParaRPr>
          </a:p>
        </p:txBody>
      </p:sp>
      <p:pic>
        <p:nvPicPr>
          <p:cNvPr id="4" name="Google Shape;176;p11" descr="Greek Roman Pantheon Royalty Free Vector Image">
            <a:extLst>
              <a:ext uri="{FF2B5EF4-FFF2-40B4-BE49-F238E27FC236}">
                <a16:creationId xmlns:a16="http://schemas.microsoft.com/office/drawing/2014/main" id="{468E5FBB-3720-4953-B962-0982EF26C60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554" r="72450" b="70045"/>
          <a:stretch>
            <a:fillRect/>
          </a:stretch>
        </p:blipFill>
        <p:spPr bwMode="auto">
          <a:xfrm>
            <a:off x="8014921" y="567047"/>
            <a:ext cx="3894596" cy="458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7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toelichting 8">
            <a:extLst>
              <a:ext uri="{FF2B5EF4-FFF2-40B4-BE49-F238E27FC236}">
                <a16:creationId xmlns:a16="http://schemas.microsoft.com/office/drawing/2014/main" id="{C8CCC3AB-B959-4615-B879-45D6C0C3D68F}"/>
              </a:ext>
            </a:extLst>
          </p:cNvPr>
          <p:cNvSpPr/>
          <p:nvPr/>
        </p:nvSpPr>
        <p:spPr>
          <a:xfrm>
            <a:off x="3030454" y="254701"/>
            <a:ext cx="6592758" cy="2180095"/>
          </a:xfrm>
          <a:prstGeom prst="wedgeEllipseCallout">
            <a:avLst>
              <a:gd name="adj1" fmla="val 23417"/>
              <a:gd name="adj2" fmla="val 796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err="1">
                <a:solidFill>
                  <a:schemeClr val="tx1"/>
                </a:solidFill>
                <a:ea typeface="+mn-lt"/>
                <a:cs typeface="+mn-lt"/>
              </a:rPr>
              <a:t>ζευς</a:t>
            </a:r>
            <a:r>
              <a:rPr lang="nl-NL" sz="3600">
                <a:solidFill>
                  <a:schemeClr val="tx1"/>
                </a:solidFill>
                <a:ea typeface="+mn-lt"/>
                <a:cs typeface="+mn-lt"/>
              </a:rPr>
              <a:t> </a:t>
            </a:r>
            <a:endParaRPr lang="en-US" sz="3600">
              <a:solidFill>
                <a:schemeClr val="tx1"/>
              </a:solidFill>
              <a:ea typeface="+mn-lt"/>
              <a:cs typeface="+mn-lt"/>
            </a:endParaRPr>
          </a:p>
          <a:p>
            <a:pPr algn="ctr"/>
            <a:r>
              <a:rPr lang="nl-NL" sz="3600" err="1">
                <a:solidFill>
                  <a:schemeClr val="tx1"/>
                </a:solidFill>
                <a:ea typeface="+mn-lt"/>
                <a:cs typeface="+mn-lt"/>
              </a:rPr>
              <a:t>ἐστι</a:t>
            </a:r>
            <a:r>
              <a:rPr lang="nl-NL" sz="3600">
                <a:solidFill>
                  <a:schemeClr val="tx1"/>
                </a:solidFill>
                <a:ea typeface="+mn-lt"/>
                <a:cs typeface="+mn-lt"/>
              </a:rPr>
              <a:t> πα</a:t>
            </a:r>
            <a:r>
              <a:rPr lang="nl-NL" sz="3600" err="1">
                <a:solidFill>
                  <a:schemeClr val="tx1"/>
                </a:solidFill>
                <a:ea typeface="+mn-lt"/>
                <a:cs typeface="+mn-lt"/>
              </a:rPr>
              <a:t>τηρ</a:t>
            </a:r>
            <a:r>
              <a:rPr lang="nl-NL" sz="3600">
                <a:solidFill>
                  <a:schemeClr val="tx1"/>
                </a:solidFill>
              </a:rPr>
              <a:t> van de mensen en de goden </a:t>
            </a:r>
            <a:endParaRPr lang="nl-NL" sz="3600">
              <a:solidFill>
                <a:schemeClr val="tx1"/>
              </a:solidFill>
              <a:cs typeface="Arial"/>
            </a:endParaRPr>
          </a:p>
        </p:txBody>
      </p:sp>
      <p:pic>
        <p:nvPicPr>
          <p:cNvPr id="3" name="Afbeelding 4">
            <a:extLst>
              <a:ext uri="{FF2B5EF4-FFF2-40B4-BE49-F238E27FC236}">
                <a16:creationId xmlns:a16="http://schemas.microsoft.com/office/drawing/2014/main" id="{EBE734A5-CFD7-46BE-B525-9069DAAD57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103" y1="79556" x2="34103" y2="24222"/>
                        <a14:foregroundMark x1="34103" y1="24222" x2="34103" y2="24222"/>
                        <a14:foregroundMark x1="31793" y1="18000" x2="37772" y2="20111"/>
                        <a14:foregroundMark x1="33288" y1="15778" x2="30707" y2="17667"/>
                        <a14:foregroundMark x1="26359" y1="85778" x2="25815" y2="81667"/>
                        <a14:foregroundMark x1="25815" y1="87444" x2="24049" y2="83778"/>
                        <a14:foregroundMark x1="38587" y1="85444" x2="40897" y2="85778"/>
                        <a14:foregroundMark x1="41984" y1="86556" x2="39266" y2="86333"/>
                        <a14:foregroundMark x1="29620" y1="31444" x2="27446" y2="32556"/>
                        <a14:backgroundMark x1="65897" y1="14889" x2="69429" y2="78889"/>
                      </a14:backgroundRemoval>
                    </a14:imgEffect>
                  </a14:imgLayer>
                </a14:imgProps>
              </a:ext>
            </a:extLst>
          </a:blip>
          <a:srcRect l="17852" t="12000" r="47851" b="10635"/>
          <a:stretch/>
        </p:blipFill>
        <p:spPr>
          <a:xfrm>
            <a:off x="8541901" y="1781653"/>
            <a:ext cx="1602890" cy="4421393"/>
          </a:xfrm>
          <a:prstGeom prst="rect">
            <a:avLst/>
          </a:prstGeom>
        </p:spPr>
      </p:pic>
      <p:pic>
        <p:nvPicPr>
          <p:cNvPr id="7" name="Afbeelding 5">
            <a:extLst>
              <a:ext uri="{FF2B5EF4-FFF2-40B4-BE49-F238E27FC236}">
                <a16:creationId xmlns:a16="http://schemas.microsoft.com/office/drawing/2014/main" id="{023A098B-2F2F-47E2-9FCF-0E709E804C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6114" y1="87222" x2="60462" y2="83444"/>
                        <a14:foregroundMark x1="73370" y1="87778" x2="72826" y2="82889"/>
                        <a14:foregroundMark x1="62772" y1="12778" x2="67120" y2="13778"/>
                        <a14:foregroundMark x1="76223" y1="31111" x2="77582" y2="40333"/>
                        <a14:foregroundMark x1="77582" y1="40333" x2="78125" y2="41111"/>
                        <a14:foregroundMark x1="64946" y1="21444" x2="64810" y2="25667"/>
                        <a14:foregroundMark x1="64810" y1="18889" x2="64810" y2="26333"/>
                      </a14:backgroundRemoval>
                    </a14:imgEffect>
                  </a14:imgLayer>
                </a14:imgProps>
              </a:ext>
            </a:extLst>
          </a:blip>
          <a:srcRect l="46725" t="8706" r="14604" b="9600"/>
          <a:stretch/>
        </p:blipFill>
        <p:spPr>
          <a:xfrm>
            <a:off x="9816508" y="1781653"/>
            <a:ext cx="1712410" cy="4423726"/>
          </a:xfrm>
          <a:prstGeom prst="rect">
            <a:avLst/>
          </a:prstGeom>
        </p:spPr>
      </p:pic>
      <p:pic>
        <p:nvPicPr>
          <p:cNvPr id="6" name="Google Shape;176;p11" descr="Greek Roman Pantheon Royalty Free Vector Image">
            <a:extLst>
              <a:ext uri="{FF2B5EF4-FFF2-40B4-BE49-F238E27FC236}">
                <a16:creationId xmlns:a16="http://schemas.microsoft.com/office/drawing/2014/main" id="{C76017E6-2643-4A22-9196-B1BAA87467C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6554" r="72450" b="70045"/>
          <a:stretch>
            <a:fillRect/>
          </a:stretch>
        </p:blipFill>
        <p:spPr bwMode="auto">
          <a:xfrm>
            <a:off x="445853" y="1136002"/>
            <a:ext cx="3894596" cy="458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7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Huistaak les 1: enkele transcripties</a:t>
            </a:r>
            <a:endParaRPr/>
          </a:p>
        </p:txBody>
      </p:sp>
      <p:sp>
        <p:nvSpPr>
          <p:cNvPr id="185" name="Google Shape;185;p20"/>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000" dirty="0" err="1">
                <a:latin typeface="Comfortaa"/>
                <a:ea typeface="Comfortaa"/>
                <a:cs typeface="Comfortaa"/>
                <a:sym typeface="Comfortaa"/>
              </a:rPr>
              <a:t>θερμος</a:t>
            </a:r>
            <a:r>
              <a:rPr lang="en-GB" sz="3000" dirty="0">
                <a:latin typeface="Comfortaa"/>
                <a:ea typeface="Comfortaa"/>
                <a:cs typeface="Comfortaa"/>
                <a:sym typeface="Comfortaa"/>
              </a:rPr>
              <a:t>				thermos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χα</a:t>
            </a:r>
            <a:r>
              <a:rPr lang="en-GB" sz="3000" dirty="0" err="1">
                <a:latin typeface="Comfortaa"/>
                <a:ea typeface="Comfortaa"/>
                <a:cs typeface="Comfortaa"/>
                <a:sym typeface="Comfortaa"/>
              </a:rPr>
              <a:t>ος</a:t>
            </a:r>
            <a:r>
              <a:rPr lang="en-GB" sz="3000" dirty="0">
                <a:latin typeface="Comfortaa"/>
                <a:ea typeface="Comfortaa"/>
                <a:cs typeface="Comfortaa"/>
                <a:sym typeface="Comfortaa"/>
              </a:rPr>
              <a:t>				chaos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crisis					</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Zeus 				</a:t>
            </a:r>
            <a:endParaRPr sz="3000" dirty="0">
              <a:latin typeface="Comfortaa"/>
              <a:ea typeface="Comfortaa"/>
              <a:cs typeface="Comfortaa"/>
              <a:sym typeface="Comforta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toelichting 8">
            <a:extLst>
              <a:ext uri="{FF2B5EF4-FFF2-40B4-BE49-F238E27FC236}">
                <a16:creationId xmlns:a16="http://schemas.microsoft.com/office/drawing/2014/main" id="{C8CCC3AB-B959-4615-B879-45D6C0C3D68F}"/>
              </a:ext>
            </a:extLst>
          </p:cNvPr>
          <p:cNvSpPr/>
          <p:nvPr/>
        </p:nvSpPr>
        <p:spPr>
          <a:xfrm>
            <a:off x="4532683" y="119192"/>
            <a:ext cx="6592758" cy="2180095"/>
          </a:xfrm>
          <a:prstGeom prst="wedgeEllipseCallout">
            <a:avLst>
              <a:gd name="adj1" fmla="val 23417"/>
              <a:gd name="adj2" fmla="val 7969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err="1">
                <a:solidFill>
                  <a:schemeClr val="tx1"/>
                </a:solidFill>
                <a:ea typeface="+mn-lt"/>
                <a:cs typeface="+mn-lt"/>
              </a:rPr>
              <a:t>ζευς</a:t>
            </a:r>
            <a:r>
              <a:rPr lang="nl-NL" sz="3600">
                <a:solidFill>
                  <a:schemeClr val="tx1"/>
                </a:solidFill>
                <a:ea typeface="+mn-lt"/>
                <a:cs typeface="+mn-lt"/>
              </a:rPr>
              <a:t> </a:t>
            </a:r>
            <a:endParaRPr lang="en-US" sz="3600">
              <a:solidFill>
                <a:schemeClr val="tx1"/>
              </a:solidFill>
              <a:ea typeface="+mn-lt"/>
              <a:cs typeface="+mn-lt"/>
            </a:endParaRPr>
          </a:p>
          <a:p>
            <a:pPr algn="ctr"/>
            <a:r>
              <a:rPr lang="nl-NL" sz="3600" b="1" err="1">
                <a:solidFill>
                  <a:schemeClr val="tx1"/>
                </a:solidFill>
                <a:ea typeface="+mn-lt"/>
                <a:cs typeface="+mn-lt"/>
              </a:rPr>
              <a:t>ἐστι</a:t>
            </a:r>
            <a:r>
              <a:rPr lang="nl-NL" sz="3600" b="1">
                <a:solidFill>
                  <a:schemeClr val="tx1"/>
                </a:solidFill>
                <a:ea typeface="+mn-lt"/>
                <a:cs typeface="+mn-lt"/>
              </a:rPr>
              <a:t> </a:t>
            </a:r>
            <a:r>
              <a:rPr lang="nl-NL" sz="3600">
                <a:solidFill>
                  <a:schemeClr val="tx1"/>
                </a:solidFill>
                <a:ea typeface="+mn-lt"/>
                <a:cs typeface="+mn-lt"/>
              </a:rPr>
              <a:t>πα</a:t>
            </a:r>
            <a:r>
              <a:rPr lang="nl-NL" sz="3600" err="1">
                <a:solidFill>
                  <a:schemeClr val="tx1"/>
                </a:solidFill>
                <a:ea typeface="+mn-lt"/>
                <a:cs typeface="+mn-lt"/>
              </a:rPr>
              <a:t>τηρ</a:t>
            </a:r>
            <a:r>
              <a:rPr lang="nl-NL" sz="3600">
                <a:solidFill>
                  <a:schemeClr val="tx1"/>
                </a:solidFill>
              </a:rPr>
              <a:t> van de mensen en de goden </a:t>
            </a:r>
            <a:endParaRPr lang="nl-NL" sz="3600">
              <a:solidFill>
                <a:schemeClr val="tx1"/>
              </a:solidFill>
              <a:cs typeface="Arial"/>
            </a:endParaRPr>
          </a:p>
        </p:txBody>
      </p:sp>
      <p:pic>
        <p:nvPicPr>
          <p:cNvPr id="3" name="Afbeelding 4">
            <a:extLst>
              <a:ext uri="{FF2B5EF4-FFF2-40B4-BE49-F238E27FC236}">
                <a16:creationId xmlns:a16="http://schemas.microsoft.com/office/drawing/2014/main" id="{EBE734A5-CFD7-46BE-B525-9069DAAD57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103" y1="79556" x2="34103" y2="24222"/>
                        <a14:foregroundMark x1="34103" y1="24222" x2="34103" y2="24222"/>
                        <a14:foregroundMark x1="31793" y1="18000" x2="37772" y2="20111"/>
                        <a14:foregroundMark x1="33288" y1="15778" x2="30707" y2="17667"/>
                        <a14:foregroundMark x1="26359" y1="85778" x2="25815" y2="81667"/>
                        <a14:foregroundMark x1="25815" y1="87444" x2="24049" y2="83778"/>
                        <a14:foregroundMark x1="38587" y1="85444" x2="40897" y2="85778"/>
                        <a14:foregroundMark x1="41984" y1="86556" x2="39266" y2="86333"/>
                        <a14:foregroundMark x1="29620" y1="31444" x2="27446" y2="32556"/>
                        <a14:backgroundMark x1="65897" y1="14889" x2="69429" y2="78889"/>
                      </a14:backgroundRemoval>
                    </a14:imgEffect>
                  </a14:imgLayer>
                </a14:imgProps>
              </a:ext>
            </a:extLst>
          </a:blip>
          <a:srcRect l="17852" t="12000" r="47851" b="10635"/>
          <a:stretch/>
        </p:blipFill>
        <p:spPr>
          <a:xfrm>
            <a:off x="7412897" y="2434796"/>
            <a:ext cx="1602890" cy="4421393"/>
          </a:xfrm>
          <a:prstGeom prst="rect">
            <a:avLst/>
          </a:prstGeom>
        </p:spPr>
      </p:pic>
      <p:pic>
        <p:nvPicPr>
          <p:cNvPr id="7" name="Afbeelding 5">
            <a:extLst>
              <a:ext uri="{FF2B5EF4-FFF2-40B4-BE49-F238E27FC236}">
                <a16:creationId xmlns:a16="http://schemas.microsoft.com/office/drawing/2014/main" id="{023A098B-2F2F-47E2-9FCF-0E709E804C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6114" y1="87222" x2="60462" y2="83444"/>
                        <a14:foregroundMark x1="73370" y1="87778" x2="72826" y2="82889"/>
                        <a14:foregroundMark x1="62772" y1="12778" x2="67120" y2="13778"/>
                        <a14:foregroundMark x1="76223" y1="31111" x2="77582" y2="40333"/>
                        <a14:foregroundMark x1="77582" y1="40333" x2="78125" y2="41111"/>
                        <a14:foregroundMark x1="64946" y1="21444" x2="64810" y2="25667"/>
                        <a14:foregroundMark x1="64810" y1="18889" x2="64810" y2="26333"/>
                      </a14:backgroundRemoval>
                    </a14:imgEffect>
                  </a14:imgLayer>
                </a14:imgProps>
              </a:ext>
            </a:extLst>
          </a:blip>
          <a:srcRect l="46725" t="8706" r="14604" b="9600"/>
          <a:stretch/>
        </p:blipFill>
        <p:spPr>
          <a:xfrm>
            <a:off x="9086718" y="2434796"/>
            <a:ext cx="1712410" cy="4423726"/>
          </a:xfrm>
          <a:prstGeom prst="rect">
            <a:avLst/>
          </a:prstGeom>
        </p:spPr>
      </p:pic>
      <p:pic>
        <p:nvPicPr>
          <p:cNvPr id="6" name="Google Shape;176;p11" descr="Greek Roman Pantheon Royalty Free Vector Image">
            <a:extLst>
              <a:ext uri="{FF2B5EF4-FFF2-40B4-BE49-F238E27FC236}">
                <a16:creationId xmlns:a16="http://schemas.microsoft.com/office/drawing/2014/main" id="{9D2A4C66-128F-4F1F-B3E4-44D77E0FBDA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6554" r="72450" b="70045"/>
          <a:stretch>
            <a:fillRect/>
          </a:stretch>
        </p:blipFill>
        <p:spPr bwMode="auto">
          <a:xfrm>
            <a:off x="815499" y="788436"/>
            <a:ext cx="3894596" cy="458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2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2"/>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Een Griekse zin</a:t>
            </a:r>
            <a:endParaRPr/>
          </a:p>
        </p:txBody>
      </p:sp>
      <p:sp>
        <p:nvSpPr>
          <p:cNvPr id="521" name="Google Shape;521;p52"/>
          <p:cNvSpPr txBox="1">
            <a:spLocks noGrp="1"/>
          </p:cNvSpPr>
          <p:nvPr>
            <p:ph type="body" idx="1"/>
          </p:nvPr>
        </p:nvSpPr>
        <p:spPr>
          <a:xfrm>
            <a:off x="1451575" y="2015724"/>
            <a:ext cx="9603300" cy="3944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400" b="1"/>
              <a:t>ἐστι </a:t>
            </a:r>
            <a:r>
              <a:rPr lang="en-GB" sz="2400"/>
              <a:t>= (hij/zij) is</a:t>
            </a:r>
            <a:endParaRPr sz="2400"/>
          </a:p>
          <a:p>
            <a:pPr marL="0" lvl="0" indent="0" algn="l" rtl="0">
              <a:spcBef>
                <a:spcPts val="1000"/>
              </a:spcBef>
              <a:spcAft>
                <a:spcPts val="0"/>
              </a:spcAft>
              <a:buNone/>
            </a:pPr>
            <a:r>
              <a:rPr lang="en-GB" sz="2400" b="1"/>
              <a:t>εἰσι </a:t>
            </a:r>
            <a:r>
              <a:rPr lang="en-GB" sz="2400"/>
              <a:t>= (ze) zijn</a:t>
            </a: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p:txBody>
      </p:sp>
      <p:pic>
        <p:nvPicPr>
          <p:cNvPr id="522" name="Google Shape;522;p52"/>
          <p:cNvPicPr preferRelativeResize="0"/>
          <p:nvPr/>
        </p:nvPicPr>
        <p:blipFill>
          <a:blip r:embed="rId3">
            <a:alphaModFix/>
          </a:blip>
          <a:stretch>
            <a:fillRect/>
          </a:stretch>
        </p:blipFill>
        <p:spPr>
          <a:xfrm>
            <a:off x="5499463" y="2015725"/>
            <a:ext cx="5762625" cy="3562350"/>
          </a:xfrm>
          <a:prstGeom prst="rect">
            <a:avLst/>
          </a:prstGeom>
          <a:noFill/>
          <a:ln>
            <a:noFill/>
          </a:ln>
        </p:spPr>
      </p:pic>
      <p:sp>
        <p:nvSpPr>
          <p:cNvPr id="523" name="Google Shape;523;p52"/>
          <p:cNvSpPr txBox="1"/>
          <p:nvPr/>
        </p:nvSpPr>
        <p:spPr>
          <a:xfrm>
            <a:off x="1451575" y="3413850"/>
            <a:ext cx="3601800" cy="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Ζευς </a:t>
            </a:r>
            <a:endParaRPr sz="2400">
              <a:latin typeface="Gill Sans"/>
              <a:ea typeface="Gill Sans"/>
              <a:cs typeface="Gill Sans"/>
              <a:sym typeface="Gill Sans"/>
            </a:endParaRPr>
          </a:p>
        </p:txBody>
      </p:sp>
      <p:sp>
        <p:nvSpPr>
          <p:cNvPr id="524" name="Google Shape;524;p52"/>
          <p:cNvSpPr txBox="1"/>
          <p:nvPr/>
        </p:nvSpPr>
        <p:spPr>
          <a:xfrm>
            <a:off x="2179025" y="3423750"/>
            <a:ext cx="28122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ἐστι</a:t>
            </a:r>
            <a:endParaRPr sz="2400">
              <a:latin typeface="Gill Sans"/>
              <a:ea typeface="Gill Sans"/>
              <a:cs typeface="Gill Sans"/>
              <a:sym typeface="Gill Sans"/>
            </a:endParaRPr>
          </a:p>
        </p:txBody>
      </p:sp>
      <p:sp>
        <p:nvSpPr>
          <p:cNvPr id="525" name="Google Shape;525;p52"/>
          <p:cNvSpPr txBox="1"/>
          <p:nvPr/>
        </p:nvSpPr>
        <p:spPr>
          <a:xfrm>
            <a:off x="2795700" y="3429000"/>
            <a:ext cx="2190600" cy="5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πατηρ</a:t>
            </a:r>
            <a:endParaRPr sz="2400">
              <a:latin typeface="Gill Sans"/>
              <a:ea typeface="Gill Sans"/>
              <a:cs typeface="Gill Sans"/>
              <a:sym typeface="Gill Sans"/>
            </a:endParaRPr>
          </a:p>
        </p:txBody>
      </p:sp>
      <p:sp>
        <p:nvSpPr>
          <p:cNvPr id="526" name="Google Shape;526;p52"/>
          <p:cNvSpPr txBox="1"/>
          <p:nvPr/>
        </p:nvSpPr>
        <p:spPr>
          <a:xfrm>
            <a:off x="3703500" y="3423750"/>
            <a:ext cx="16578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van Athena</a:t>
            </a:r>
            <a:endParaRPr sz="2400">
              <a:latin typeface="Gill Sans"/>
              <a:ea typeface="Gill Sans"/>
              <a:cs typeface="Gill Sans"/>
              <a:sym typeface="Gill Sans"/>
            </a:endParaRPr>
          </a:p>
        </p:txBody>
      </p:sp>
      <p:sp>
        <p:nvSpPr>
          <p:cNvPr id="527" name="Google Shape;527;p52"/>
          <p:cNvSpPr txBox="1"/>
          <p:nvPr/>
        </p:nvSpPr>
        <p:spPr>
          <a:xfrm>
            <a:off x="1453625" y="4089525"/>
            <a:ext cx="2447100" cy="5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dk1"/>
                </a:solidFill>
                <a:latin typeface="Gill Sans"/>
                <a:ea typeface="Gill Sans"/>
                <a:cs typeface="Gill Sans"/>
                <a:sym typeface="Gill Sans"/>
              </a:rPr>
              <a:t>Ἀθηνα en Ἑρμης</a:t>
            </a:r>
            <a:r>
              <a:rPr lang="en-GB" sz="2400">
                <a:solidFill>
                  <a:schemeClr val="dk1"/>
                </a:solidFill>
                <a:latin typeface="Georgia"/>
                <a:ea typeface="Georgia"/>
                <a:cs typeface="Georgia"/>
                <a:sym typeface="Georgia"/>
              </a:rPr>
              <a:t> </a:t>
            </a:r>
            <a:endParaRPr sz="2400">
              <a:latin typeface="Gill Sans"/>
              <a:ea typeface="Gill Sans"/>
              <a:cs typeface="Gill Sans"/>
              <a:sym typeface="Gill Sans"/>
            </a:endParaRPr>
          </a:p>
        </p:txBody>
      </p:sp>
      <p:sp>
        <p:nvSpPr>
          <p:cNvPr id="528" name="Google Shape;528;p52"/>
          <p:cNvSpPr txBox="1"/>
          <p:nvPr/>
        </p:nvSpPr>
        <p:spPr>
          <a:xfrm>
            <a:off x="3752850" y="4089525"/>
            <a:ext cx="907800" cy="5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εἰσι</a:t>
            </a:r>
            <a:endParaRPr sz="2400">
              <a:latin typeface="Gill Sans"/>
              <a:ea typeface="Gill Sans"/>
              <a:cs typeface="Gill Sans"/>
              <a:sym typeface="Gill Sans"/>
            </a:endParaRPr>
          </a:p>
        </p:txBody>
      </p:sp>
      <p:sp>
        <p:nvSpPr>
          <p:cNvPr id="529" name="Google Shape;529;p52"/>
          <p:cNvSpPr txBox="1"/>
          <p:nvPr/>
        </p:nvSpPr>
        <p:spPr>
          <a:xfrm>
            <a:off x="4354675" y="4089525"/>
            <a:ext cx="1144800" cy="5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παιδια</a:t>
            </a:r>
            <a:endParaRPr sz="2400">
              <a:latin typeface="Gill Sans"/>
              <a:ea typeface="Gill Sans"/>
              <a:cs typeface="Gill Sans"/>
              <a:sym typeface="Gill Sans"/>
            </a:endParaRPr>
          </a:p>
        </p:txBody>
      </p:sp>
      <p:sp>
        <p:nvSpPr>
          <p:cNvPr id="530" name="Google Shape;530;p52"/>
          <p:cNvSpPr txBox="1"/>
          <p:nvPr/>
        </p:nvSpPr>
        <p:spPr>
          <a:xfrm>
            <a:off x="1453625" y="4479075"/>
            <a:ext cx="14604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van Zeus</a:t>
            </a:r>
            <a:endParaRPr sz="2400">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3">
            <a:extLst>
              <a:ext uri="{FF2B5EF4-FFF2-40B4-BE49-F238E27FC236}">
                <a16:creationId xmlns:a16="http://schemas.microsoft.com/office/drawing/2014/main" id="{99FA9774-C527-46D0-A817-8BCA9A2BB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725" t="8707" r="14604" b="9599"/>
          <a:stretch>
            <a:fillRect/>
          </a:stretch>
        </p:blipFill>
        <p:spPr bwMode="auto">
          <a:xfrm>
            <a:off x="7896225" y="250825"/>
            <a:ext cx="11318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Afbeelding 4">
            <a:extLst>
              <a:ext uri="{FF2B5EF4-FFF2-40B4-BE49-F238E27FC236}">
                <a16:creationId xmlns:a16="http://schemas.microsoft.com/office/drawing/2014/main" id="{0B405D57-317F-4F8E-A287-2F1407E03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1" t="12000" r="47852" b="10635"/>
          <a:stretch>
            <a:fillRect/>
          </a:stretch>
        </p:blipFill>
        <p:spPr bwMode="auto">
          <a:xfrm>
            <a:off x="5311775" y="252413"/>
            <a:ext cx="10588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Afbeelding 14">
            <a:extLst>
              <a:ext uri="{FF2B5EF4-FFF2-40B4-BE49-F238E27FC236}">
                <a16:creationId xmlns:a16="http://schemas.microsoft.com/office/drawing/2014/main" id="{EC981938-4948-4C6E-9824-335BDB2BC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287" y="4079875"/>
            <a:ext cx="86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Rechte verbindingslijn 20">
            <a:extLst>
              <a:ext uri="{FF2B5EF4-FFF2-40B4-BE49-F238E27FC236}">
                <a16:creationId xmlns:a16="http://schemas.microsoft.com/office/drawing/2014/main" id="{70E9648F-149F-446D-B6DD-ECF14A7B6EA0}"/>
              </a:ext>
            </a:extLst>
          </p:cNvPr>
          <p:cNvCxnSpPr>
            <a:cxnSpLocks/>
          </p:cNvCxnSpPr>
          <p:nvPr/>
        </p:nvCxnSpPr>
        <p:spPr>
          <a:xfrm flipV="1">
            <a:off x="6316663" y="1719263"/>
            <a:ext cx="1635125" cy="1587"/>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FF5CB44-FBB4-4F72-8342-E4FDF92AD2EB}"/>
              </a:ext>
            </a:extLst>
          </p:cNvPr>
          <p:cNvCxnSpPr>
            <a:cxnSpLocks/>
          </p:cNvCxnSpPr>
          <p:nvPr/>
        </p:nvCxnSpPr>
        <p:spPr>
          <a:xfrm flipH="1">
            <a:off x="7104063" y="1719263"/>
            <a:ext cx="11112" cy="2320925"/>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7F51A4C5-D1C8-4641-AB71-AE5A97EAA5FA}"/>
              </a:ext>
            </a:extLst>
          </p:cNvPr>
          <p:cNvCxnSpPr>
            <a:cxnSpLocks/>
          </p:cNvCxnSpPr>
          <p:nvPr/>
        </p:nvCxnSpPr>
        <p:spPr>
          <a:xfrm flipV="1">
            <a:off x="3675063" y="3908425"/>
            <a:ext cx="6869112" cy="6350"/>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7C1234A1-F049-4275-8FFB-5ECEF9274DFB}"/>
              </a:ext>
            </a:extLst>
          </p:cNvPr>
          <p:cNvCxnSpPr>
            <a:cxnSpLocks/>
          </p:cNvCxnSpPr>
          <p:nvPr/>
        </p:nvCxnSpPr>
        <p:spPr>
          <a:xfrm>
            <a:off x="3675063" y="3908425"/>
            <a:ext cx="0" cy="257175"/>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196F65EE-FE9E-4593-A278-EA309331BCBA}"/>
              </a:ext>
            </a:extLst>
          </p:cNvPr>
          <p:cNvCxnSpPr>
            <a:cxnSpLocks/>
          </p:cNvCxnSpPr>
          <p:nvPr/>
        </p:nvCxnSpPr>
        <p:spPr>
          <a:xfrm>
            <a:off x="7104063" y="3908425"/>
            <a:ext cx="0" cy="263525"/>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3C1D1AD5-6AA5-454A-BD25-827F7A434815}"/>
              </a:ext>
            </a:extLst>
          </p:cNvPr>
          <p:cNvCxnSpPr>
            <a:cxnSpLocks/>
          </p:cNvCxnSpPr>
          <p:nvPr/>
        </p:nvCxnSpPr>
        <p:spPr>
          <a:xfrm>
            <a:off x="10544175" y="3908425"/>
            <a:ext cx="0" cy="263525"/>
          </a:xfrm>
          <a:prstGeom prst="line">
            <a:avLst/>
          </a:prstGeom>
          <a:ln w="22225">
            <a:solidFill>
              <a:srgbClr val="1FADE3"/>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2C826A6F-57DE-4D7E-8F03-5C072B472D25}"/>
              </a:ext>
            </a:extLst>
          </p:cNvPr>
          <p:cNvCxnSpPr>
            <a:cxnSpLocks/>
          </p:cNvCxnSpPr>
          <p:nvPr/>
        </p:nvCxnSpPr>
        <p:spPr>
          <a:xfrm>
            <a:off x="4325938" y="5284788"/>
            <a:ext cx="219075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569EE444-0BF4-4F3F-B6C0-2C4E2A2266EE}"/>
              </a:ext>
            </a:extLst>
          </p:cNvPr>
          <p:cNvCxnSpPr>
            <a:cxnSpLocks/>
          </p:cNvCxnSpPr>
          <p:nvPr/>
        </p:nvCxnSpPr>
        <p:spPr>
          <a:xfrm>
            <a:off x="7719754" y="5084729"/>
            <a:ext cx="219075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7D0FDCAB-CC90-4C28-A8EB-19C8081624D8}"/>
              </a:ext>
            </a:extLst>
          </p:cNvPr>
          <p:cNvCxnSpPr>
            <a:cxnSpLocks/>
          </p:cNvCxnSpPr>
          <p:nvPr/>
        </p:nvCxnSpPr>
        <p:spPr>
          <a:xfrm flipH="1">
            <a:off x="7719754" y="5397500"/>
            <a:ext cx="219075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Verbindingslijn: gekromd 266">
            <a:extLst>
              <a:ext uri="{FF2B5EF4-FFF2-40B4-BE49-F238E27FC236}">
                <a16:creationId xmlns:a16="http://schemas.microsoft.com/office/drawing/2014/main" id="{E3C979E2-54FE-4CB2-9E49-A82FB10A4538}"/>
              </a:ext>
            </a:extLst>
          </p:cNvPr>
          <p:cNvCxnSpPr>
            <a:cxnSpLocks/>
          </p:cNvCxnSpPr>
          <p:nvPr/>
        </p:nvCxnSpPr>
        <p:spPr>
          <a:xfrm rot="5400000" flipH="1" flipV="1">
            <a:off x="3066256" y="1950244"/>
            <a:ext cx="2517775" cy="1912938"/>
          </a:xfrm>
          <a:prstGeom prst="curvedConnector2">
            <a:avLst/>
          </a:prstGeom>
          <a:ln w="50800">
            <a:solidFill>
              <a:srgbClr val="1FADE3"/>
            </a:solidFill>
            <a:tailEnd type="triangle"/>
          </a:ln>
        </p:spPr>
        <p:style>
          <a:lnRef idx="1">
            <a:schemeClr val="dk1"/>
          </a:lnRef>
          <a:fillRef idx="0">
            <a:schemeClr val="dk1"/>
          </a:fillRef>
          <a:effectRef idx="0">
            <a:schemeClr val="dk1"/>
          </a:effectRef>
          <a:fontRef idx="minor">
            <a:schemeClr val="tx1"/>
          </a:fontRef>
        </p:style>
      </p:cxnSp>
      <p:cxnSp>
        <p:nvCxnSpPr>
          <p:cNvPr id="39" name="Verbindingslijn: gekromd 266">
            <a:extLst>
              <a:ext uri="{FF2B5EF4-FFF2-40B4-BE49-F238E27FC236}">
                <a16:creationId xmlns:a16="http://schemas.microsoft.com/office/drawing/2014/main" id="{69617CED-EE31-4DC7-B29C-21E44DE5687D}"/>
              </a:ext>
            </a:extLst>
          </p:cNvPr>
          <p:cNvCxnSpPr>
            <a:cxnSpLocks/>
            <a:endCxn id="0" idx="3"/>
          </p:cNvCxnSpPr>
          <p:nvPr/>
        </p:nvCxnSpPr>
        <p:spPr>
          <a:xfrm rot="16200000" flipV="1">
            <a:off x="8601075" y="2139951"/>
            <a:ext cx="2459037" cy="1604962"/>
          </a:xfrm>
          <a:prstGeom prst="curvedConnector2">
            <a:avLst/>
          </a:prstGeom>
          <a:ln w="50800">
            <a:solidFill>
              <a:srgbClr val="1FADE3"/>
            </a:solidFill>
            <a:tailEnd type="triangle"/>
          </a:ln>
        </p:spPr>
        <p:style>
          <a:lnRef idx="1">
            <a:schemeClr val="dk1"/>
          </a:lnRef>
          <a:fillRef idx="0">
            <a:schemeClr val="dk1"/>
          </a:fillRef>
          <a:effectRef idx="0">
            <a:schemeClr val="dk1"/>
          </a:effectRef>
          <a:fontRef idx="minor">
            <a:schemeClr val="tx1"/>
          </a:fontRef>
        </p:style>
      </p:cxnSp>
      <p:sp>
        <p:nvSpPr>
          <p:cNvPr id="47" name="Linkeraccolade 46">
            <a:extLst>
              <a:ext uri="{FF2B5EF4-FFF2-40B4-BE49-F238E27FC236}">
                <a16:creationId xmlns:a16="http://schemas.microsoft.com/office/drawing/2014/main" id="{881E8341-7ECE-48D6-9523-7BDEF54A6251}"/>
              </a:ext>
            </a:extLst>
          </p:cNvPr>
          <p:cNvSpPr/>
          <p:nvPr/>
        </p:nvSpPr>
        <p:spPr>
          <a:xfrm>
            <a:off x="2460626" y="3887788"/>
            <a:ext cx="311150" cy="2128838"/>
          </a:xfrm>
          <a:prstGeom prst="leftBrace">
            <a:avLst/>
          </a:prstGeom>
          <a:ln w="50800"/>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nl-NL"/>
          </a:p>
        </p:txBody>
      </p:sp>
      <p:sp>
        <p:nvSpPr>
          <p:cNvPr id="49" name="Tekstvak 48">
            <a:extLst>
              <a:ext uri="{FF2B5EF4-FFF2-40B4-BE49-F238E27FC236}">
                <a16:creationId xmlns:a16="http://schemas.microsoft.com/office/drawing/2014/main" id="{EB6F7506-19C4-4BAD-8230-D715E96D3976}"/>
              </a:ext>
            </a:extLst>
          </p:cNvPr>
          <p:cNvSpPr txBox="1">
            <a:spLocks noChangeArrowheads="1"/>
          </p:cNvSpPr>
          <p:nvPr/>
        </p:nvSpPr>
        <p:spPr bwMode="auto">
          <a:xfrm>
            <a:off x="301625" y="4575175"/>
            <a:ext cx="1690688" cy="523875"/>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dirty="0"/>
              <a:t>πατηρ</a:t>
            </a:r>
            <a:endParaRPr lang="nl-NL" altLang="nl-BE" sz="2800" b="1" dirty="0"/>
          </a:p>
        </p:txBody>
      </p:sp>
      <p:sp>
        <p:nvSpPr>
          <p:cNvPr id="50" name="Tekstvak 49">
            <a:extLst>
              <a:ext uri="{FF2B5EF4-FFF2-40B4-BE49-F238E27FC236}">
                <a16:creationId xmlns:a16="http://schemas.microsoft.com/office/drawing/2014/main" id="{E898E563-287D-4BB3-A9D2-0F0EBAA435DA}"/>
              </a:ext>
            </a:extLst>
          </p:cNvPr>
          <p:cNvSpPr txBox="1">
            <a:spLocks noChangeArrowheads="1"/>
          </p:cNvSpPr>
          <p:nvPr/>
        </p:nvSpPr>
        <p:spPr bwMode="auto">
          <a:xfrm>
            <a:off x="301625" y="1808163"/>
            <a:ext cx="1690688" cy="522287"/>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a:t>μητηρ</a:t>
            </a:r>
            <a:endParaRPr lang="nl-NL" altLang="nl-BE" sz="2800" b="1"/>
          </a:p>
        </p:txBody>
      </p:sp>
      <p:sp>
        <p:nvSpPr>
          <p:cNvPr id="51" name="Tekstvak 50">
            <a:extLst>
              <a:ext uri="{FF2B5EF4-FFF2-40B4-BE49-F238E27FC236}">
                <a16:creationId xmlns:a16="http://schemas.microsoft.com/office/drawing/2014/main" id="{FE7EF17D-A4E0-4BB9-880F-8C3A25EDC782}"/>
              </a:ext>
            </a:extLst>
          </p:cNvPr>
          <p:cNvSpPr txBox="1">
            <a:spLocks noChangeArrowheads="1"/>
          </p:cNvSpPr>
          <p:nvPr/>
        </p:nvSpPr>
        <p:spPr bwMode="auto">
          <a:xfrm>
            <a:off x="301625" y="436563"/>
            <a:ext cx="1690688" cy="522287"/>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dirty="0"/>
              <a:t>θυγατηρ</a:t>
            </a:r>
            <a:endParaRPr lang="nl-NL" altLang="nl-BE" sz="2800" b="1" dirty="0"/>
          </a:p>
        </p:txBody>
      </p:sp>
      <p:sp>
        <p:nvSpPr>
          <p:cNvPr id="52" name="Tekstvak 51">
            <a:extLst>
              <a:ext uri="{FF2B5EF4-FFF2-40B4-BE49-F238E27FC236}">
                <a16:creationId xmlns:a16="http://schemas.microsoft.com/office/drawing/2014/main" id="{E5F183C6-170A-4BA1-9A48-67F70930B741}"/>
              </a:ext>
            </a:extLst>
          </p:cNvPr>
          <p:cNvSpPr txBox="1">
            <a:spLocks noChangeArrowheads="1"/>
          </p:cNvSpPr>
          <p:nvPr/>
        </p:nvSpPr>
        <p:spPr bwMode="auto">
          <a:xfrm>
            <a:off x="301625" y="2501900"/>
            <a:ext cx="1690688" cy="522288"/>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dirty="0"/>
              <a:t>υἱος</a:t>
            </a:r>
            <a:endParaRPr lang="nl-NL" altLang="nl-BE" sz="2800" b="1" dirty="0"/>
          </a:p>
        </p:txBody>
      </p:sp>
      <p:sp>
        <p:nvSpPr>
          <p:cNvPr id="53" name="Tekstvak 52">
            <a:extLst>
              <a:ext uri="{FF2B5EF4-FFF2-40B4-BE49-F238E27FC236}">
                <a16:creationId xmlns:a16="http://schemas.microsoft.com/office/drawing/2014/main" id="{8BD0B7B7-1A09-4C12-A177-C48A3291549A}"/>
              </a:ext>
            </a:extLst>
          </p:cNvPr>
          <p:cNvSpPr txBox="1">
            <a:spLocks noChangeArrowheads="1"/>
          </p:cNvSpPr>
          <p:nvPr/>
        </p:nvSpPr>
        <p:spPr bwMode="auto">
          <a:xfrm>
            <a:off x="301625" y="1131888"/>
            <a:ext cx="1690688" cy="523875"/>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dirty="0"/>
              <a:t>ἀδελφος</a:t>
            </a:r>
            <a:endParaRPr lang="nl-NL" altLang="nl-BE" sz="2800" b="1" dirty="0"/>
          </a:p>
        </p:txBody>
      </p:sp>
      <p:sp>
        <p:nvSpPr>
          <p:cNvPr id="54" name="Tekstvak 53">
            <a:extLst>
              <a:ext uri="{FF2B5EF4-FFF2-40B4-BE49-F238E27FC236}">
                <a16:creationId xmlns:a16="http://schemas.microsoft.com/office/drawing/2014/main" id="{15B04320-43D7-43CB-8B43-815329701ADB}"/>
              </a:ext>
            </a:extLst>
          </p:cNvPr>
          <p:cNvSpPr txBox="1">
            <a:spLocks noChangeArrowheads="1"/>
          </p:cNvSpPr>
          <p:nvPr/>
        </p:nvSpPr>
        <p:spPr bwMode="auto">
          <a:xfrm>
            <a:off x="303213" y="3887788"/>
            <a:ext cx="1690687" cy="522287"/>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a:t>ἀδελφη</a:t>
            </a:r>
            <a:endParaRPr lang="nl-NL" altLang="nl-BE" sz="2800" b="1"/>
          </a:p>
        </p:txBody>
      </p:sp>
      <p:sp>
        <p:nvSpPr>
          <p:cNvPr id="55" name="Tekstvak 54">
            <a:extLst>
              <a:ext uri="{FF2B5EF4-FFF2-40B4-BE49-F238E27FC236}">
                <a16:creationId xmlns:a16="http://schemas.microsoft.com/office/drawing/2014/main" id="{752126CE-E3DD-4B9B-AB7C-88996624F5FA}"/>
              </a:ext>
            </a:extLst>
          </p:cNvPr>
          <p:cNvSpPr txBox="1">
            <a:spLocks noChangeArrowheads="1"/>
          </p:cNvSpPr>
          <p:nvPr/>
        </p:nvSpPr>
        <p:spPr bwMode="auto">
          <a:xfrm>
            <a:off x="301625" y="3198813"/>
            <a:ext cx="1690688" cy="523875"/>
          </a:xfrm>
          <a:prstGeom prst="rect">
            <a:avLst/>
          </a:prstGeom>
          <a:noFill/>
          <a:ln w="9525">
            <a:solidFill>
              <a:srgbClr val="1FAD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nl-BE" sz="2800" b="1" dirty="0"/>
              <a:t>παιδια</a:t>
            </a:r>
            <a:endParaRPr lang="nl-NL" altLang="nl-BE" sz="2800" b="1" dirty="0"/>
          </a:p>
        </p:txBody>
      </p:sp>
      <p:pic>
        <p:nvPicPr>
          <p:cNvPr id="26" name="Afbeelding 9">
            <a:extLst>
              <a:ext uri="{FF2B5EF4-FFF2-40B4-BE49-F238E27FC236}">
                <a16:creationId xmlns:a16="http://schemas.microsoft.com/office/drawing/2014/main" id="{501B1534-3A6E-4C99-A980-CB336C55B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375" y="4079875"/>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Afbeelding 18">
            <a:extLst>
              <a:ext uri="{FF2B5EF4-FFF2-40B4-BE49-F238E27FC236}">
                <a16:creationId xmlns:a16="http://schemas.microsoft.com/office/drawing/2014/main" id="{337A7BDA-CFAA-4EA7-89C5-08A3FE001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283" y="4144962"/>
            <a:ext cx="12636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3802 0.0081 L 0.26081 -0.16389 " pathEditMode="relative" rAng="0" ptsTypes="AA">
                                      <p:cBhvr>
                                        <p:cTn id="6" dur="2000" fill="hold"/>
                                        <p:tgtEl>
                                          <p:spTgt spid="50"/>
                                        </p:tgtEl>
                                        <p:attrNameLst>
                                          <p:attrName>ppt_x</p:attrName>
                                          <p:attrName>ppt_y</p:attrName>
                                        </p:attrNameLst>
                                      </p:cBhvr>
                                      <p:rCtr x="11133" y="-861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0 0 L 0.7336 -0.53634 " pathEditMode="relative" ptsTypes="AA">
                                      <p:cBhvr>
                                        <p:cTn id="10" dur="2000" fill="hold"/>
                                        <p:tgtEl>
                                          <p:spTgt spid="49"/>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4.16667E-7 -3.7037E-7 L 0.13346 0.21505 " pathEditMode="relative" rAng="0" ptsTypes="AA">
                                      <p:cBhvr>
                                        <p:cTn id="18" dur="2000" fill="hold"/>
                                        <p:tgtEl>
                                          <p:spTgt spid="51"/>
                                        </p:tgtEl>
                                        <p:attrNameLst>
                                          <p:attrName>ppt_x</p:attrName>
                                          <p:attrName>ppt_y</p:attrName>
                                        </p:attrNameLst>
                                      </p:cBhvr>
                                      <p:rCtr x="6667" y="10741"/>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4.16667E-7 2.22222E-6 L 0.82266 -0.07639 " pathEditMode="relative" rAng="0" ptsTypes="AA">
                                      <p:cBhvr>
                                        <p:cTn id="26" dur="2000" fill="hold"/>
                                        <p:tgtEl>
                                          <p:spTgt spid="52"/>
                                        </p:tgtEl>
                                        <p:attrNameLst>
                                          <p:attrName>ppt_x</p:attrName>
                                          <p:attrName>ppt_y</p:attrName>
                                        </p:attrNameLst>
                                      </p:cBhvr>
                                      <p:rCtr x="41133" y="-3819"/>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grpId="0" nodeType="clickEffect">
                                  <p:stCondLst>
                                    <p:cond delay="0"/>
                                  </p:stCondLst>
                                  <p:childTnLst>
                                    <p:animMotion origin="layout" path="M -2.29167E-6 -1.11111E-6 L 0.34675 0.23033 " pathEditMode="relative" rAng="0" ptsTypes="AA">
                                      <p:cBhvr>
                                        <p:cTn id="34" dur="2000" fill="hold"/>
                                        <p:tgtEl>
                                          <p:spTgt spid="54"/>
                                        </p:tgtEl>
                                        <p:attrNameLst>
                                          <p:attrName>ppt_x</p:attrName>
                                          <p:attrName>ppt_y</p:attrName>
                                        </p:attrNameLst>
                                      </p:cBhvr>
                                      <p:rCtr x="17331" y="11505"/>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grpId="0" nodeType="clickEffect">
                                  <p:stCondLst>
                                    <p:cond delay="0"/>
                                  </p:stCondLst>
                                  <p:childTnLst>
                                    <p:animMotion origin="layout" path="M -4.16667E-7 -7.40741E-7 L 0.65143 0.63958 " pathEditMode="relative" rAng="0" ptsTypes="AA">
                                      <p:cBhvr>
                                        <p:cTn id="44" dur="2000" fill="hold"/>
                                        <p:tgtEl>
                                          <p:spTgt spid="53"/>
                                        </p:tgtEl>
                                        <p:attrNameLst>
                                          <p:attrName>ppt_x</p:attrName>
                                          <p:attrName>ppt_y</p:attrName>
                                        </p:attrNameLst>
                                      </p:cBhvr>
                                      <p:rCtr x="32565" y="31968"/>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grpId="0" nodeType="clickEffect">
                                  <p:stCondLst>
                                    <p:cond delay="0"/>
                                  </p:stCondLst>
                                  <p:childTnLst>
                                    <p:animMotion origin="layout" path="M -2.08333E-6 3.7037E-7 L 0.03672 0.26597 " pathEditMode="relative" rAng="0" ptsTypes="AA">
                                      <p:cBhvr>
                                        <p:cTn id="52" dur="2000" fill="hold"/>
                                        <p:tgtEl>
                                          <p:spTgt spid="55"/>
                                        </p:tgtEl>
                                        <p:attrNameLst>
                                          <p:attrName>ppt_x</p:attrName>
                                          <p:attrName>ppt_y</p:attrName>
                                        </p:attrNameLst>
                                      </p:cBhvr>
                                      <p:rCtr x="1836" y="13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0" grpId="0" animBg="1"/>
      <p:bldP spid="51" grpId="0" animBg="1"/>
      <p:bldP spid="52" grpId="0" animBg="1"/>
      <p:bldP spid="53" grpId="0" animBg="1"/>
      <p:bldP spid="54" grpId="0" animBg="1"/>
      <p:bldP spid="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2">
            <a:extLst>
              <a:ext uri="{FF2B5EF4-FFF2-40B4-BE49-F238E27FC236}">
                <a16:creationId xmlns:a16="http://schemas.microsoft.com/office/drawing/2014/main" id="{2BA95C6D-8F87-4D47-A84A-C62E57EC6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Afbeelding 3">
            <a:extLst>
              <a:ext uri="{FF2B5EF4-FFF2-40B4-BE49-F238E27FC236}">
                <a16:creationId xmlns:a16="http://schemas.microsoft.com/office/drawing/2014/main" id="{9D706456-4EEF-49CE-89F4-063524C30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04" t="8707" r="46725" b="9599"/>
          <a:stretch>
            <a:fillRect/>
          </a:stretch>
        </p:blipFill>
        <p:spPr bwMode="auto">
          <a:xfrm>
            <a:off x="4367213" y="2678113"/>
            <a:ext cx="12747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Afbeelding 30">
            <a:extLst>
              <a:ext uri="{FF2B5EF4-FFF2-40B4-BE49-F238E27FC236}">
                <a16:creationId xmlns:a16="http://schemas.microsoft.com/office/drawing/2014/main" id="{9DDEC74B-37A8-4029-A204-E5D05A703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3563938"/>
            <a:ext cx="86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EEBEE20F-2663-43B9-81C2-A6F791D7F66A}"/>
              </a:ext>
            </a:extLst>
          </p:cNvPr>
          <p:cNvSpPr/>
          <p:nvPr/>
        </p:nvSpPr>
        <p:spPr>
          <a:xfrm>
            <a:off x="4713288" y="188913"/>
            <a:ext cx="6591300" cy="2489200"/>
          </a:xfrm>
          <a:prstGeom prst="wedgeEllipseCallout">
            <a:avLst>
              <a:gd name="adj1" fmla="val -38776"/>
              <a:gd name="adj2" fmla="val 64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8085C2A7-B17A-4357-8B66-44B5867BA703}"/>
              </a:ext>
            </a:extLst>
          </p:cNvPr>
          <p:cNvSpPr txBox="1"/>
          <p:nvPr/>
        </p:nvSpPr>
        <p:spPr>
          <a:xfrm>
            <a:off x="5223070" y="823912"/>
            <a:ext cx="5724525" cy="646113"/>
          </a:xfrm>
          <a:prstGeom prst="rect">
            <a:avLst/>
          </a:prstGeom>
          <a:noFill/>
        </p:spPr>
        <p:txBody>
          <a:bodyPr>
            <a:spAutoFit/>
          </a:bodyPr>
          <a:lstStyle/>
          <a:p>
            <a:pPr eaLnBrk="1" hangingPunct="1">
              <a:defRPr/>
            </a:pPr>
            <a:r>
              <a:rPr lang="el-GR" sz="3600" b="1" dirty="0" err="1">
                <a:latin typeface="+mn-lt"/>
              </a:rPr>
              <a:t>μελισσα</a:t>
            </a:r>
            <a:r>
              <a:rPr lang="el-GR" sz="3600" b="1" dirty="0">
                <a:latin typeface="+mn-lt"/>
              </a:rPr>
              <a:t>            </a:t>
            </a:r>
            <a:r>
              <a:rPr lang="nl-BE" sz="3600" b="1" dirty="0">
                <a:latin typeface="+mn-lt"/>
              </a:rPr>
              <a:t>mijn </a:t>
            </a:r>
            <a:r>
              <a:rPr lang="el-GR" sz="3600" b="1" dirty="0" err="1">
                <a:latin typeface="+mn-lt"/>
              </a:rPr>
              <a:t>θυγατηρ</a:t>
            </a:r>
            <a:endParaRPr lang="nl-NL" sz="3600" b="1" dirty="0">
              <a:latin typeface="+mn-lt"/>
            </a:endParaRPr>
          </a:p>
        </p:txBody>
      </p:sp>
      <p:sp>
        <p:nvSpPr>
          <p:cNvPr id="8" name="Tekstvak 7">
            <a:extLst>
              <a:ext uri="{FF2B5EF4-FFF2-40B4-BE49-F238E27FC236}">
                <a16:creationId xmlns:a16="http://schemas.microsoft.com/office/drawing/2014/main" id="{794CE617-6931-44DE-8DAE-003975FF9CCC}"/>
              </a:ext>
            </a:extLst>
          </p:cNvPr>
          <p:cNvSpPr txBox="1"/>
          <p:nvPr/>
        </p:nvSpPr>
        <p:spPr>
          <a:xfrm>
            <a:off x="7333861" y="546893"/>
            <a:ext cx="1063690" cy="1200150"/>
          </a:xfrm>
          <a:prstGeom prst="rect">
            <a:avLst/>
          </a:prstGeom>
          <a:noFill/>
        </p:spPr>
        <p:txBody>
          <a:bodyPr wrap="square">
            <a:spAutoFit/>
          </a:bodyPr>
          <a:lstStyle/>
          <a:p>
            <a:pPr eaLnBrk="1" hangingPunct="1">
              <a:defRPr/>
            </a:pPr>
            <a:r>
              <a:rPr lang="el-GR" sz="3600" b="1" dirty="0" err="1">
                <a:latin typeface="+mn-lt"/>
              </a:rPr>
              <a:t>εἰμι</a:t>
            </a:r>
            <a:endParaRPr lang="el-GR" sz="3600" b="1" dirty="0">
              <a:latin typeface="+mn-lt"/>
            </a:endParaRPr>
          </a:p>
          <a:p>
            <a:pPr eaLnBrk="1" hangingPunct="1">
              <a:defRPr/>
            </a:pPr>
            <a:r>
              <a:rPr lang="nl-NL" sz="3600" b="1" dirty="0" err="1">
                <a:latin typeface="+mn-lt"/>
              </a:rPr>
              <a:t>ἐ</a:t>
            </a:r>
            <a:r>
              <a:rPr lang="el-GR" sz="3600" b="1" dirty="0" err="1">
                <a:latin typeface="+mn-lt"/>
              </a:rPr>
              <a:t>στι</a:t>
            </a:r>
            <a:endParaRPr lang="nl-NL" sz="3600" b="1" dirty="0">
              <a:latin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Afbeelding 2">
            <a:extLst>
              <a:ext uri="{FF2B5EF4-FFF2-40B4-BE49-F238E27FC236}">
                <a16:creationId xmlns:a16="http://schemas.microsoft.com/office/drawing/2014/main" id="{25923835-0698-4E58-B1DE-A4BF6E77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Afbeelding 3">
            <a:extLst>
              <a:ext uri="{FF2B5EF4-FFF2-40B4-BE49-F238E27FC236}">
                <a16:creationId xmlns:a16="http://schemas.microsoft.com/office/drawing/2014/main" id="{2F4FAD87-8C0C-46D2-8DE2-17E503F89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04" t="8707" r="46725" b="9599"/>
          <a:stretch>
            <a:fillRect/>
          </a:stretch>
        </p:blipFill>
        <p:spPr bwMode="auto">
          <a:xfrm>
            <a:off x="4367213" y="2678113"/>
            <a:ext cx="12747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Afbeelding 30">
            <a:extLst>
              <a:ext uri="{FF2B5EF4-FFF2-40B4-BE49-F238E27FC236}">
                <a16:creationId xmlns:a16="http://schemas.microsoft.com/office/drawing/2014/main" id="{59FEAA28-F961-42B8-A0F2-396CCBD86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3563938"/>
            <a:ext cx="86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38EE010A-2107-463F-92C2-36CF71580D11}"/>
              </a:ext>
            </a:extLst>
          </p:cNvPr>
          <p:cNvSpPr/>
          <p:nvPr/>
        </p:nvSpPr>
        <p:spPr>
          <a:xfrm>
            <a:off x="4713288" y="188913"/>
            <a:ext cx="6591300" cy="2489200"/>
          </a:xfrm>
          <a:prstGeom prst="wedgeEllipseCallout">
            <a:avLst>
              <a:gd name="adj1" fmla="val -38776"/>
              <a:gd name="adj2" fmla="val 64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71D54ED2-752A-4297-A0B4-0F5CB9080C0A}"/>
              </a:ext>
            </a:extLst>
          </p:cNvPr>
          <p:cNvSpPr txBox="1"/>
          <p:nvPr/>
        </p:nvSpPr>
        <p:spPr>
          <a:xfrm>
            <a:off x="5502988" y="866257"/>
            <a:ext cx="5724525" cy="646113"/>
          </a:xfrm>
          <a:prstGeom prst="rect">
            <a:avLst/>
          </a:prstGeom>
          <a:noFill/>
        </p:spPr>
        <p:txBody>
          <a:bodyPr>
            <a:spAutoFit/>
          </a:bodyPr>
          <a:lstStyle/>
          <a:p>
            <a:pPr eaLnBrk="1" hangingPunct="1">
              <a:defRPr/>
            </a:pPr>
            <a:r>
              <a:rPr lang="el-GR" sz="3600" b="1" dirty="0" err="1">
                <a:latin typeface="+mn-lt"/>
              </a:rPr>
              <a:t>μελισσα</a:t>
            </a:r>
            <a:r>
              <a:rPr lang="el-GR" sz="3600" b="1" dirty="0">
                <a:latin typeface="+mn-lt"/>
              </a:rPr>
              <a:t>   </a:t>
            </a:r>
            <a:r>
              <a:rPr lang="el-GR" sz="3600" b="1" dirty="0" err="1">
                <a:latin typeface="+mn-lt"/>
              </a:rPr>
              <a:t>ἐστι</a:t>
            </a:r>
            <a:r>
              <a:rPr lang="el-GR" sz="3600" b="1" dirty="0">
                <a:latin typeface="+mn-lt"/>
              </a:rPr>
              <a:t>  </a:t>
            </a:r>
            <a:r>
              <a:rPr lang="nl-BE" sz="3600" b="1" dirty="0">
                <a:latin typeface="+mn-lt"/>
              </a:rPr>
              <a:t>mijn </a:t>
            </a:r>
            <a:r>
              <a:rPr lang="el-GR" sz="3600" b="1" dirty="0" err="1">
                <a:latin typeface="+mn-lt"/>
              </a:rPr>
              <a:t>θυγατηρ</a:t>
            </a:r>
            <a:endParaRPr lang="nl-NL" sz="3600" b="1" dirty="0">
              <a:latin typeface="+mn-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Afbeelding 2">
            <a:extLst>
              <a:ext uri="{FF2B5EF4-FFF2-40B4-BE49-F238E27FC236}">
                <a16:creationId xmlns:a16="http://schemas.microsoft.com/office/drawing/2014/main" id="{47DD90E6-01A1-4FC2-B3DF-36C07C632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D7E277EF-9C24-4207-92D9-D9BA197C25DB}"/>
              </a:ext>
            </a:extLst>
          </p:cNvPr>
          <p:cNvSpPr/>
          <p:nvPr/>
        </p:nvSpPr>
        <p:spPr>
          <a:xfrm>
            <a:off x="4713288" y="188913"/>
            <a:ext cx="6591300" cy="2489200"/>
          </a:xfrm>
          <a:prstGeom prst="wedgeEllipseCallout">
            <a:avLst>
              <a:gd name="adj1" fmla="val -38776"/>
              <a:gd name="adj2" fmla="val 64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7E232B60-42EB-4268-B641-02446D661073}"/>
              </a:ext>
            </a:extLst>
          </p:cNvPr>
          <p:cNvSpPr txBox="1"/>
          <p:nvPr/>
        </p:nvSpPr>
        <p:spPr>
          <a:xfrm>
            <a:off x="6357938" y="1146175"/>
            <a:ext cx="4598987" cy="646113"/>
          </a:xfrm>
          <a:prstGeom prst="rect">
            <a:avLst/>
          </a:prstGeom>
          <a:noFill/>
        </p:spPr>
        <p:txBody>
          <a:bodyPr>
            <a:spAutoFit/>
          </a:bodyPr>
          <a:lstStyle/>
          <a:p>
            <a:pPr eaLnBrk="1" hangingPunct="1">
              <a:defRPr/>
            </a:pPr>
            <a:r>
              <a:rPr lang="el-GR" sz="3600" b="1" dirty="0" err="1">
                <a:latin typeface="+mn-lt"/>
              </a:rPr>
              <a:t>ματηρ</a:t>
            </a:r>
            <a:r>
              <a:rPr lang="el-GR" sz="3600" b="1" dirty="0">
                <a:latin typeface="+mn-lt"/>
              </a:rPr>
              <a:t> </a:t>
            </a:r>
            <a:r>
              <a:rPr lang="nl-BE" sz="3600" b="1" dirty="0">
                <a:latin typeface="+mn-lt"/>
              </a:rPr>
              <a:t>van </a:t>
            </a:r>
            <a:r>
              <a:rPr lang="el-GR" sz="3600" b="1" dirty="0" err="1">
                <a:latin typeface="+mn-lt"/>
              </a:rPr>
              <a:t>ἀνδρεας</a:t>
            </a:r>
            <a:r>
              <a:rPr lang="el-GR" sz="3600" b="1" dirty="0">
                <a:latin typeface="+mn-lt"/>
              </a:rPr>
              <a:t> </a:t>
            </a:r>
            <a:endParaRPr lang="nl-NL" sz="3600" b="1" dirty="0">
              <a:latin typeface="+mn-lt"/>
            </a:endParaRPr>
          </a:p>
        </p:txBody>
      </p:sp>
      <p:sp>
        <p:nvSpPr>
          <p:cNvPr id="8" name="Tekstvak 7">
            <a:extLst>
              <a:ext uri="{FF2B5EF4-FFF2-40B4-BE49-F238E27FC236}">
                <a16:creationId xmlns:a16="http://schemas.microsoft.com/office/drawing/2014/main" id="{5FADCF8D-8879-450A-86CB-EEC3BA0A6BF5}"/>
              </a:ext>
            </a:extLst>
          </p:cNvPr>
          <p:cNvSpPr txBox="1"/>
          <p:nvPr/>
        </p:nvSpPr>
        <p:spPr>
          <a:xfrm>
            <a:off x="5243804" y="869950"/>
            <a:ext cx="1114134" cy="1200150"/>
          </a:xfrm>
          <a:prstGeom prst="rect">
            <a:avLst/>
          </a:prstGeom>
          <a:noFill/>
        </p:spPr>
        <p:txBody>
          <a:bodyPr wrap="square">
            <a:spAutoFit/>
          </a:bodyPr>
          <a:lstStyle/>
          <a:p>
            <a:pPr eaLnBrk="1" hangingPunct="1">
              <a:defRPr/>
            </a:pPr>
            <a:r>
              <a:rPr lang="el-GR" sz="3600" b="1" dirty="0" err="1">
                <a:latin typeface="+mn-lt"/>
              </a:rPr>
              <a:t>εἰμι</a:t>
            </a:r>
            <a:endParaRPr lang="el-GR" sz="3600" b="1" dirty="0">
              <a:latin typeface="+mn-lt"/>
            </a:endParaRPr>
          </a:p>
          <a:p>
            <a:pPr eaLnBrk="1" hangingPunct="1">
              <a:defRPr/>
            </a:pPr>
            <a:r>
              <a:rPr lang="nl-NL" sz="3600" b="1" dirty="0" err="1">
                <a:latin typeface="+mn-lt"/>
              </a:rPr>
              <a:t>ἐ</a:t>
            </a:r>
            <a:r>
              <a:rPr lang="el-GR" sz="3600" b="1" dirty="0" err="1">
                <a:latin typeface="+mn-lt"/>
              </a:rPr>
              <a:t>στι</a:t>
            </a:r>
            <a:endParaRPr lang="nl-NL" sz="3600" b="1" dirty="0">
              <a:latin typeface="+mn-lt"/>
            </a:endParaRPr>
          </a:p>
        </p:txBody>
      </p:sp>
      <p:pic>
        <p:nvPicPr>
          <p:cNvPr id="13318" name="Afbeelding 8">
            <a:extLst>
              <a:ext uri="{FF2B5EF4-FFF2-40B4-BE49-F238E27FC236}">
                <a16:creationId xmlns:a16="http://schemas.microsoft.com/office/drawing/2014/main" id="{6570FAEE-0C7C-4BF9-8FF3-CE8EE1372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1" t="12000" r="47852" b="10635"/>
          <a:stretch>
            <a:fillRect/>
          </a:stretch>
        </p:blipFill>
        <p:spPr bwMode="auto">
          <a:xfrm>
            <a:off x="4506913" y="2678113"/>
            <a:ext cx="10604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Afbeelding 9">
            <a:extLst>
              <a:ext uri="{FF2B5EF4-FFF2-40B4-BE49-F238E27FC236}">
                <a16:creationId xmlns:a16="http://schemas.microsoft.com/office/drawing/2014/main" id="{21B3CC4A-C95E-42E1-B4FC-080F97663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55758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Afbeelding 2">
            <a:extLst>
              <a:ext uri="{FF2B5EF4-FFF2-40B4-BE49-F238E27FC236}">
                <a16:creationId xmlns:a16="http://schemas.microsoft.com/office/drawing/2014/main" id="{F23CBF18-4DA5-4BE1-8E73-C1C026F0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EC428D1A-A1A2-49E2-B5FC-363B50F65360}"/>
              </a:ext>
            </a:extLst>
          </p:cNvPr>
          <p:cNvSpPr/>
          <p:nvPr/>
        </p:nvSpPr>
        <p:spPr>
          <a:xfrm>
            <a:off x="4713288" y="188913"/>
            <a:ext cx="6591300" cy="2489200"/>
          </a:xfrm>
          <a:prstGeom prst="wedgeEllipseCallout">
            <a:avLst>
              <a:gd name="adj1" fmla="val -38776"/>
              <a:gd name="adj2" fmla="val 64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D49691F6-5DAA-4E96-BDB1-BE9E30B557C7}"/>
              </a:ext>
            </a:extLst>
          </p:cNvPr>
          <p:cNvSpPr txBox="1"/>
          <p:nvPr/>
        </p:nvSpPr>
        <p:spPr>
          <a:xfrm>
            <a:off x="6357938" y="1146175"/>
            <a:ext cx="4598987" cy="646113"/>
          </a:xfrm>
          <a:prstGeom prst="rect">
            <a:avLst/>
          </a:prstGeom>
          <a:noFill/>
        </p:spPr>
        <p:txBody>
          <a:bodyPr>
            <a:spAutoFit/>
          </a:bodyPr>
          <a:lstStyle/>
          <a:p>
            <a:pPr eaLnBrk="1" hangingPunct="1">
              <a:defRPr/>
            </a:pPr>
            <a:r>
              <a:rPr lang="el-GR" sz="3600" b="1" dirty="0" err="1">
                <a:latin typeface="+mn-lt"/>
              </a:rPr>
              <a:t>ματηρ</a:t>
            </a:r>
            <a:r>
              <a:rPr lang="el-GR" sz="3600" b="1" dirty="0">
                <a:latin typeface="+mn-lt"/>
              </a:rPr>
              <a:t> </a:t>
            </a:r>
            <a:r>
              <a:rPr lang="nl-BE" sz="3600" b="1" dirty="0">
                <a:latin typeface="+mn-lt"/>
              </a:rPr>
              <a:t>van </a:t>
            </a:r>
            <a:r>
              <a:rPr lang="el-GR" sz="3600" b="1" dirty="0" err="1">
                <a:latin typeface="+mn-lt"/>
              </a:rPr>
              <a:t>ἀνδρεας</a:t>
            </a:r>
            <a:r>
              <a:rPr lang="el-GR" sz="3600" b="1" dirty="0">
                <a:latin typeface="+mn-lt"/>
              </a:rPr>
              <a:t> </a:t>
            </a:r>
            <a:endParaRPr lang="nl-NL" sz="3600" b="1" dirty="0">
              <a:latin typeface="+mn-lt"/>
            </a:endParaRPr>
          </a:p>
        </p:txBody>
      </p:sp>
      <p:sp>
        <p:nvSpPr>
          <p:cNvPr id="8" name="Tekstvak 7">
            <a:extLst>
              <a:ext uri="{FF2B5EF4-FFF2-40B4-BE49-F238E27FC236}">
                <a16:creationId xmlns:a16="http://schemas.microsoft.com/office/drawing/2014/main" id="{36AC6D4F-CF60-408F-957B-1AB22A4CEA9C}"/>
              </a:ext>
            </a:extLst>
          </p:cNvPr>
          <p:cNvSpPr txBox="1"/>
          <p:nvPr/>
        </p:nvSpPr>
        <p:spPr>
          <a:xfrm>
            <a:off x="5384800" y="1146175"/>
            <a:ext cx="1008063" cy="646113"/>
          </a:xfrm>
          <a:prstGeom prst="rect">
            <a:avLst/>
          </a:prstGeom>
          <a:noFill/>
        </p:spPr>
        <p:txBody>
          <a:bodyPr>
            <a:spAutoFit/>
          </a:bodyPr>
          <a:lstStyle/>
          <a:p>
            <a:pPr eaLnBrk="1" hangingPunct="1">
              <a:defRPr/>
            </a:pPr>
            <a:r>
              <a:rPr lang="el-GR" sz="3600" b="1" dirty="0" err="1">
                <a:latin typeface="+mn-lt"/>
              </a:rPr>
              <a:t>εἰμι</a:t>
            </a:r>
            <a:endParaRPr lang="el-GR" sz="3600" b="1" dirty="0">
              <a:latin typeface="+mn-lt"/>
            </a:endParaRPr>
          </a:p>
        </p:txBody>
      </p:sp>
      <p:pic>
        <p:nvPicPr>
          <p:cNvPr id="14342" name="Afbeelding 8">
            <a:extLst>
              <a:ext uri="{FF2B5EF4-FFF2-40B4-BE49-F238E27FC236}">
                <a16:creationId xmlns:a16="http://schemas.microsoft.com/office/drawing/2014/main" id="{1C4E4D3A-0AB3-4E30-86FA-77F5E3E2D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1" t="12000" r="47852" b="10635"/>
          <a:stretch>
            <a:fillRect/>
          </a:stretch>
        </p:blipFill>
        <p:spPr bwMode="auto">
          <a:xfrm>
            <a:off x="4506913" y="2678113"/>
            <a:ext cx="10604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Afbeelding 9">
            <a:extLst>
              <a:ext uri="{FF2B5EF4-FFF2-40B4-BE49-F238E27FC236}">
                <a16:creationId xmlns:a16="http://schemas.microsoft.com/office/drawing/2014/main" id="{9A2FE67F-8207-4A81-9955-7235FA0FE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55758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Afbeelding 2">
            <a:extLst>
              <a:ext uri="{FF2B5EF4-FFF2-40B4-BE49-F238E27FC236}">
                <a16:creationId xmlns:a16="http://schemas.microsoft.com/office/drawing/2014/main" id="{61FE3754-7356-4EA5-AB04-490359510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39F2D89A-8A64-4725-B7D0-E71FE37D5B57}"/>
              </a:ext>
            </a:extLst>
          </p:cNvPr>
          <p:cNvSpPr/>
          <p:nvPr/>
        </p:nvSpPr>
        <p:spPr>
          <a:xfrm>
            <a:off x="4713288" y="188913"/>
            <a:ext cx="6591300" cy="2489200"/>
          </a:xfrm>
          <a:prstGeom prst="wedgeEllipseCallout">
            <a:avLst>
              <a:gd name="adj1" fmla="val -16544"/>
              <a:gd name="adj2" fmla="val 818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98314B8B-4445-4B0F-8C00-D7FA96D3C2C2}"/>
              </a:ext>
            </a:extLst>
          </p:cNvPr>
          <p:cNvSpPr txBox="1"/>
          <p:nvPr/>
        </p:nvSpPr>
        <p:spPr>
          <a:xfrm>
            <a:off x="6357938" y="1146175"/>
            <a:ext cx="4598987" cy="646113"/>
          </a:xfrm>
          <a:prstGeom prst="rect">
            <a:avLst/>
          </a:prstGeom>
          <a:noFill/>
        </p:spPr>
        <p:txBody>
          <a:bodyPr>
            <a:spAutoFit/>
          </a:bodyPr>
          <a:lstStyle/>
          <a:p>
            <a:pPr eaLnBrk="1" hangingPunct="1">
              <a:defRPr/>
            </a:pPr>
            <a:r>
              <a:rPr lang="el-GR" sz="3600" b="1" dirty="0" err="1">
                <a:latin typeface="+mn-lt"/>
              </a:rPr>
              <a:t>υἱος</a:t>
            </a:r>
            <a:r>
              <a:rPr lang="el-GR" sz="3600" b="1" dirty="0">
                <a:latin typeface="+mn-lt"/>
              </a:rPr>
              <a:t> </a:t>
            </a:r>
            <a:r>
              <a:rPr lang="nl-BE" sz="3600" b="1" dirty="0">
                <a:latin typeface="+mn-lt"/>
              </a:rPr>
              <a:t>van </a:t>
            </a:r>
            <a:r>
              <a:rPr lang="el-GR" sz="3600" b="1" dirty="0" err="1">
                <a:latin typeface="+mn-lt"/>
              </a:rPr>
              <a:t>ἑλενα</a:t>
            </a:r>
            <a:r>
              <a:rPr lang="el-GR" sz="3600" b="1" dirty="0">
                <a:latin typeface="+mn-lt"/>
              </a:rPr>
              <a:t> </a:t>
            </a:r>
            <a:endParaRPr lang="nl-NL" sz="3600" b="1" dirty="0">
              <a:latin typeface="+mn-lt"/>
            </a:endParaRPr>
          </a:p>
        </p:txBody>
      </p:sp>
      <p:sp>
        <p:nvSpPr>
          <p:cNvPr id="8" name="Tekstvak 7">
            <a:extLst>
              <a:ext uri="{FF2B5EF4-FFF2-40B4-BE49-F238E27FC236}">
                <a16:creationId xmlns:a16="http://schemas.microsoft.com/office/drawing/2014/main" id="{475A9BB4-A6B0-45E4-9FDA-972617F7B077}"/>
              </a:ext>
            </a:extLst>
          </p:cNvPr>
          <p:cNvSpPr txBox="1"/>
          <p:nvPr/>
        </p:nvSpPr>
        <p:spPr>
          <a:xfrm>
            <a:off x="5245100" y="869156"/>
            <a:ext cx="1112837" cy="1200150"/>
          </a:xfrm>
          <a:prstGeom prst="rect">
            <a:avLst/>
          </a:prstGeom>
          <a:noFill/>
        </p:spPr>
        <p:txBody>
          <a:bodyPr wrap="square">
            <a:spAutoFit/>
          </a:bodyPr>
          <a:lstStyle/>
          <a:p>
            <a:pPr eaLnBrk="1" hangingPunct="1">
              <a:defRPr/>
            </a:pPr>
            <a:r>
              <a:rPr lang="el-GR" sz="3600" b="1">
                <a:latin typeface="+mn-lt"/>
              </a:rPr>
              <a:t>εἰμι</a:t>
            </a:r>
          </a:p>
          <a:p>
            <a:pPr eaLnBrk="1" hangingPunct="1">
              <a:defRPr/>
            </a:pPr>
            <a:r>
              <a:rPr lang="nl-NL" sz="3600" b="1">
                <a:latin typeface="+mn-lt"/>
              </a:rPr>
              <a:t>ἐ</a:t>
            </a:r>
            <a:r>
              <a:rPr lang="el-GR" sz="3600" b="1">
                <a:latin typeface="+mn-lt"/>
              </a:rPr>
              <a:t>στι</a:t>
            </a:r>
            <a:endParaRPr lang="nl-NL" sz="3600" b="1" dirty="0">
              <a:latin typeface="+mn-lt"/>
            </a:endParaRPr>
          </a:p>
        </p:txBody>
      </p:sp>
      <p:pic>
        <p:nvPicPr>
          <p:cNvPr id="15366" name="Afbeelding 8">
            <a:extLst>
              <a:ext uri="{FF2B5EF4-FFF2-40B4-BE49-F238E27FC236}">
                <a16:creationId xmlns:a16="http://schemas.microsoft.com/office/drawing/2014/main" id="{3607F302-36FF-4AE3-813F-8062859D3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1" t="12000" r="47852" b="10635"/>
          <a:stretch>
            <a:fillRect/>
          </a:stretch>
        </p:blipFill>
        <p:spPr bwMode="auto">
          <a:xfrm>
            <a:off x="4506913" y="2678113"/>
            <a:ext cx="10604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Afbeelding 9">
            <a:extLst>
              <a:ext uri="{FF2B5EF4-FFF2-40B4-BE49-F238E27FC236}">
                <a16:creationId xmlns:a16="http://schemas.microsoft.com/office/drawing/2014/main" id="{80C1EDDD-BB6D-4E64-A981-D1E1F3F3D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55758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2">
            <a:extLst>
              <a:ext uri="{FF2B5EF4-FFF2-40B4-BE49-F238E27FC236}">
                <a16:creationId xmlns:a16="http://schemas.microsoft.com/office/drawing/2014/main" id="{80341739-4D13-4433-9772-DCCBB41A0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02EFF4AA-3399-4348-97A9-969CC3E6C430}"/>
              </a:ext>
            </a:extLst>
          </p:cNvPr>
          <p:cNvSpPr/>
          <p:nvPr/>
        </p:nvSpPr>
        <p:spPr>
          <a:xfrm>
            <a:off x="4713288" y="188913"/>
            <a:ext cx="6591300" cy="2489200"/>
          </a:xfrm>
          <a:prstGeom prst="wedgeEllipseCallout">
            <a:avLst>
              <a:gd name="adj1" fmla="val -17255"/>
              <a:gd name="adj2" fmla="val 790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FC5ECCFD-9098-4DF8-92E9-95A37164D574}"/>
              </a:ext>
            </a:extLst>
          </p:cNvPr>
          <p:cNvSpPr txBox="1"/>
          <p:nvPr/>
        </p:nvSpPr>
        <p:spPr>
          <a:xfrm>
            <a:off x="6357938" y="1146175"/>
            <a:ext cx="4598987" cy="646113"/>
          </a:xfrm>
          <a:prstGeom prst="rect">
            <a:avLst/>
          </a:prstGeom>
          <a:noFill/>
        </p:spPr>
        <p:txBody>
          <a:bodyPr>
            <a:spAutoFit/>
          </a:bodyPr>
          <a:lstStyle/>
          <a:p>
            <a:pPr eaLnBrk="1" hangingPunct="1">
              <a:defRPr/>
            </a:pPr>
            <a:r>
              <a:rPr lang="el-GR" sz="3600" b="1" dirty="0" err="1">
                <a:latin typeface="+mn-lt"/>
              </a:rPr>
              <a:t>υἱος</a:t>
            </a:r>
            <a:r>
              <a:rPr lang="el-GR" sz="3600" b="1" dirty="0">
                <a:latin typeface="+mn-lt"/>
              </a:rPr>
              <a:t> </a:t>
            </a:r>
            <a:r>
              <a:rPr lang="nl-BE" sz="3600" b="1" dirty="0">
                <a:latin typeface="+mn-lt"/>
              </a:rPr>
              <a:t>van </a:t>
            </a:r>
            <a:r>
              <a:rPr lang="el-GR" sz="3600" b="1" dirty="0" err="1">
                <a:latin typeface="+mn-lt"/>
              </a:rPr>
              <a:t>ἑλενα</a:t>
            </a:r>
            <a:r>
              <a:rPr lang="el-GR" sz="3600" b="1" dirty="0">
                <a:latin typeface="+mn-lt"/>
              </a:rPr>
              <a:t> </a:t>
            </a:r>
            <a:endParaRPr lang="nl-NL" sz="3600" b="1" dirty="0">
              <a:latin typeface="+mn-lt"/>
            </a:endParaRPr>
          </a:p>
        </p:txBody>
      </p:sp>
      <p:sp>
        <p:nvSpPr>
          <p:cNvPr id="8" name="Tekstvak 7">
            <a:extLst>
              <a:ext uri="{FF2B5EF4-FFF2-40B4-BE49-F238E27FC236}">
                <a16:creationId xmlns:a16="http://schemas.microsoft.com/office/drawing/2014/main" id="{95B9E72F-E061-452A-8E01-3DB8498371C1}"/>
              </a:ext>
            </a:extLst>
          </p:cNvPr>
          <p:cNvSpPr txBox="1"/>
          <p:nvPr/>
        </p:nvSpPr>
        <p:spPr>
          <a:xfrm>
            <a:off x="5384800" y="1146175"/>
            <a:ext cx="1008063" cy="646113"/>
          </a:xfrm>
          <a:prstGeom prst="rect">
            <a:avLst/>
          </a:prstGeom>
          <a:noFill/>
        </p:spPr>
        <p:txBody>
          <a:bodyPr>
            <a:spAutoFit/>
          </a:bodyPr>
          <a:lstStyle/>
          <a:p>
            <a:pPr eaLnBrk="1" hangingPunct="1">
              <a:defRPr/>
            </a:pPr>
            <a:r>
              <a:rPr lang="el-GR" sz="3600" b="1" dirty="0" err="1">
                <a:latin typeface="+mn-lt"/>
              </a:rPr>
              <a:t>εἰμι</a:t>
            </a:r>
            <a:endParaRPr lang="el-GR" sz="3600" b="1" dirty="0">
              <a:latin typeface="+mn-lt"/>
            </a:endParaRPr>
          </a:p>
        </p:txBody>
      </p:sp>
      <p:pic>
        <p:nvPicPr>
          <p:cNvPr id="16390" name="Afbeelding 8">
            <a:extLst>
              <a:ext uri="{FF2B5EF4-FFF2-40B4-BE49-F238E27FC236}">
                <a16:creationId xmlns:a16="http://schemas.microsoft.com/office/drawing/2014/main" id="{FC74D115-3855-4A9C-B5D9-66D777568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1" t="12000" r="47852" b="10635"/>
          <a:stretch>
            <a:fillRect/>
          </a:stretch>
        </p:blipFill>
        <p:spPr bwMode="auto">
          <a:xfrm>
            <a:off x="4506913" y="2678113"/>
            <a:ext cx="10604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Afbeelding 9">
            <a:extLst>
              <a:ext uri="{FF2B5EF4-FFF2-40B4-BE49-F238E27FC236}">
                <a16:creationId xmlns:a16="http://schemas.microsoft.com/office/drawing/2014/main" id="{CB404093-AFA5-446F-9457-484D7F881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55758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Afbeelding 2">
            <a:extLst>
              <a:ext uri="{FF2B5EF4-FFF2-40B4-BE49-F238E27FC236}">
                <a16:creationId xmlns:a16="http://schemas.microsoft.com/office/drawing/2014/main" id="{D74E8839-C0EC-4604-AC17-33809F522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Afbeelding 3">
            <a:extLst>
              <a:ext uri="{FF2B5EF4-FFF2-40B4-BE49-F238E27FC236}">
                <a16:creationId xmlns:a16="http://schemas.microsoft.com/office/drawing/2014/main" id="{17943006-8ABF-49AC-B40B-014F688E7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04" t="8707" r="46725" b="9599"/>
          <a:stretch>
            <a:fillRect/>
          </a:stretch>
        </p:blipFill>
        <p:spPr bwMode="auto">
          <a:xfrm>
            <a:off x="4367213" y="2678113"/>
            <a:ext cx="12747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Afbeelding 30">
            <a:extLst>
              <a:ext uri="{FF2B5EF4-FFF2-40B4-BE49-F238E27FC236}">
                <a16:creationId xmlns:a16="http://schemas.microsoft.com/office/drawing/2014/main" id="{874D577A-DC87-41FF-902E-A160FE4D6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413" y="3571875"/>
            <a:ext cx="86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153EDE8A-24E7-4C2B-BE2C-A93CD95C0842}"/>
              </a:ext>
            </a:extLst>
          </p:cNvPr>
          <p:cNvSpPr/>
          <p:nvPr/>
        </p:nvSpPr>
        <p:spPr>
          <a:xfrm>
            <a:off x="4713288" y="188913"/>
            <a:ext cx="6591300" cy="2489200"/>
          </a:xfrm>
          <a:prstGeom prst="wedgeEllipseCallout">
            <a:avLst>
              <a:gd name="adj1" fmla="val -7117"/>
              <a:gd name="adj2" fmla="val 795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CE778E30-929E-4CE9-9D61-87718D22F57B}"/>
              </a:ext>
            </a:extLst>
          </p:cNvPr>
          <p:cNvSpPr txBox="1"/>
          <p:nvPr/>
        </p:nvSpPr>
        <p:spPr>
          <a:xfrm>
            <a:off x="5241372" y="999331"/>
            <a:ext cx="5724525" cy="646113"/>
          </a:xfrm>
          <a:prstGeom prst="rect">
            <a:avLst/>
          </a:prstGeom>
          <a:noFill/>
        </p:spPr>
        <p:txBody>
          <a:bodyPr>
            <a:spAutoFit/>
          </a:bodyPr>
          <a:lstStyle/>
          <a:p>
            <a:pPr eaLnBrk="1" hangingPunct="1">
              <a:defRPr/>
            </a:pPr>
            <a:r>
              <a:rPr lang="el-GR" sz="3600" b="1" dirty="0" err="1">
                <a:latin typeface="+mn-lt"/>
              </a:rPr>
              <a:t>στεφανος</a:t>
            </a:r>
            <a:r>
              <a:rPr lang="el-GR" sz="3600" b="1" dirty="0">
                <a:latin typeface="+mn-lt"/>
              </a:rPr>
              <a:t>            </a:t>
            </a:r>
            <a:r>
              <a:rPr lang="nl-BE" sz="3600" b="1" dirty="0">
                <a:latin typeface="+mn-lt"/>
              </a:rPr>
              <a:t>onze </a:t>
            </a:r>
            <a:r>
              <a:rPr lang="el-GR" sz="3600" b="1" dirty="0" err="1">
                <a:latin typeface="+mn-lt"/>
              </a:rPr>
              <a:t>πατηρ</a:t>
            </a:r>
            <a:endParaRPr lang="nl-NL" sz="3600" b="1" dirty="0">
              <a:latin typeface="+mn-lt"/>
            </a:endParaRPr>
          </a:p>
        </p:txBody>
      </p:sp>
      <p:sp>
        <p:nvSpPr>
          <p:cNvPr id="8" name="Tekstvak 7">
            <a:extLst>
              <a:ext uri="{FF2B5EF4-FFF2-40B4-BE49-F238E27FC236}">
                <a16:creationId xmlns:a16="http://schemas.microsoft.com/office/drawing/2014/main" id="{8666376E-A70D-4213-B53B-2DB1AEEF8564}"/>
              </a:ext>
            </a:extLst>
          </p:cNvPr>
          <p:cNvSpPr txBox="1"/>
          <p:nvPr/>
        </p:nvSpPr>
        <p:spPr>
          <a:xfrm>
            <a:off x="7660431" y="722222"/>
            <a:ext cx="1166327" cy="1200329"/>
          </a:xfrm>
          <a:prstGeom prst="rect">
            <a:avLst/>
          </a:prstGeom>
          <a:noFill/>
        </p:spPr>
        <p:txBody>
          <a:bodyPr wrap="square">
            <a:spAutoFit/>
          </a:bodyPr>
          <a:lstStyle/>
          <a:p>
            <a:pPr eaLnBrk="1" hangingPunct="1">
              <a:defRPr/>
            </a:pPr>
            <a:r>
              <a:rPr lang="el-GR" sz="3600" b="1" dirty="0" err="1">
                <a:latin typeface="+mn-lt"/>
              </a:rPr>
              <a:t>εἰμι</a:t>
            </a:r>
            <a:endParaRPr lang="el-GR" sz="3600" b="1" dirty="0">
              <a:latin typeface="+mn-lt"/>
            </a:endParaRPr>
          </a:p>
          <a:p>
            <a:pPr eaLnBrk="1" hangingPunct="1">
              <a:defRPr/>
            </a:pPr>
            <a:r>
              <a:rPr lang="nl-NL" sz="3600" b="1" dirty="0" err="1">
                <a:latin typeface="+mn-lt"/>
              </a:rPr>
              <a:t>ἐ</a:t>
            </a:r>
            <a:r>
              <a:rPr lang="el-GR" sz="3600" b="1" dirty="0" err="1">
                <a:latin typeface="+mn-lt"/>
              </a:rPr>
              <a:t>στι</a:t>
            </a:r>
            <a:endParaRPr lang="nl-NL" sz="3600" b="1" dirty="0">
              <a:latin typeface="+mn-lt"/>
            </a:endParaRPr>
          </a:p>
        </p:txBody>
      </p:sp>
      <p:pic>
        <p:nvPicPr>
          <p:cNvPr id="17416" name="Afbeelding 16">
            <a:extLst>
              <a:ext uri="{FF2B5EF4-FFF2-40B4-BE49-F238E27FC236}">
                <a16:creationId xmlns:a16="http://schemas.microsoft.com/office/drawing/2014/main" id="{5C9C786C-BA16-4EB2-A0A2-7738FB379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356393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Afbeelding 18">
            <a:extLst>
              <a:ext uri="{FF2B5EF4-FFF2-40B4-BE49-F238E27FC236}">
                <a16:creationId xmlns:a16="http://schemas.microsoft.com/office/drawing/2014/main" id="{72FF14AB-57D8-405F-A6BD-35F75E5F3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338" y="3571875"/>
            <a:ext cx="12636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Huistaak les 1: enkele transcripties</a:t>
            </a:r>
            <a:endParaRPr/>
          </a:p>
        </p:txBody>
      </p:sp>
      <p:sp>
        <p:nvSpPr>
          <p:cNvPr id="192" name="Google Shape;192;p21"/>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000" dirty="0" err="1">
                <a:latin typeface="Comfortaa"/>
                <a:ea typeface="Comfortaa"/>
                <a:cs typeface="Comfortaa"/>
                <a:sym typeface="Comfortaa"/>
              </a:rPr>
              <a:t>θερμος</a:t>
            </a:r>
            <a:r>
              <a:rPr lang="en-GB" sz="3000" dirty="0">
                <a:latin typeface="Comfortaa"/>
                <a:ea typeface="Comfortaa"/>
                <a:cs typeface="Comfortaa"/>
                <a:sym typeface="Comfortaa"/>
              </a:rPr>
              <a:t>				thermos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χα</a:t>
            </a:r>
            <a:r>
              <a:rPr lang="en-GB" sz="3000" dirty="0" err="1">
                <a:latin typeface="Comfortaa"/>
                <a:ea typeface="Comfortaa"/>
                <a:cs typeface="Comfortaa"/>
                <a:sym typeface="Comfortaa"/>
              </a:rPr>
              <a:t>ος</a:t>
            </a:r>
            <a:r>
              <a:rPr lang="en-GB" sz="3000" dirty="0">
                <a:latin typeface="Comfortaa"/>
                <a:ea typeface="Comfortaa"/>
                <a:cs typeface="Comfortaa"/>
                <a:sym typeface="Comfortaa"/>
              </a:rPr>
              <a:t>				chaos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crisis				</a:t>
            </a:r>
            <a:r>
              <a:rPr lang="en-GB" sz="3000" dirty="0" err="1">
                <a:latin typeface="Comfortaa"/>
                <a:ea typeface="Comfortaa"/>
                <a:cs typeface="Comfortaa"/>
                <a:sym typeface="Comfortaa"/>
              </a:rPr>
              <a:t>κρισις</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Zeus				</a:t>
            </a:r>
            <a:endParaRPr sz="3000" dirty="0">
              <a:latin typeface="Comfortaa"/>
              <a:ea typeface="Comfortaa"/>
              <a:cs typeface="Comfortaa"/>
              <a:sym typeface="Comforta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Afbeelding 2">
            <a:extLst>
              <a:ext uri="{FF2B5EF4-FFF2-40B4-BE49-F238E27FC236}">
                <a16:creationId xmlns:a16="http://schemas.microsoft.com/office/drawing/2014/main" id="{98756ADF-8A93-4DF5-9815-2A0B92FDA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17" r="22295"/>
          <a:stretch>
            <a:fillRect/>
          </a:stretch>
        </p:blipFill>
        <p:spPr bwMode="auto">
          <a:xfrm>
            <a:off x="0" y="-33338"/>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Afbeelding 3">
            <a:extLst>
              <a:ext uri="{FF2B5EF4-FFF2-40B4-BE49-F238E27FC236}">
                <a16:creationId xmlns:a16="http://schemas.microsoft.com/office/drawing/2014/main" id="{035BB087-B103-466F-970B-9431C6B98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04" t="8707" r="46725" b="9599"/>
          <a:stretch>
            <a:fillRect/>
          </a:stretch>
        </p:blipFill>
        <p:spPr bwMode="auto">
          <a:xfrm>
            <a:off x="4367213" y="2678113"/>
            <a:ext cx="12747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Afbeelding 30">
            <a:extLst>
              <a:ext uri="{FF2B5EF4-FFF2-40B4-BE49-F238E27FC236}">
                <a16:creationId xmlns:a16="http://schemas.microsoft.com/office/drawing/2014/main" id="{C33A6BF1-1BE7-44DC-AA06-F49B654B3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413" y="3571875"/>
            <a:ext cx="86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toelichting 5">
            <a:extLst>
              <a:ext uri="{FF2B5EF4-FFF2-40B4-BE49-F238E27FC236}">
                <a16:creationId xmlns:a16="http://schemas.microsoft.com/office/drawing/2014/main" id="{9E28B612-E346-40D3-AC2E-3634F11F00AF}"/>
              </a:ext>
            </a:extLst>
          </p:cNvPr>
          <p:cNvSpPr/>
          <p:nvPr/>
        </p:nvSpPr>
        <p:spPr>
          <a:xfrm>
            <a:off x="4713288" y="188913"/>
            <a:ext cx="6591300" cy="2489200"/>
          </a:xfrm>
          <a:prstGeom prst="wedgeEllipseCallout">
            <a:avLst>
              <a:gd name="adj1" fmla="val -7117"/>
              <a:gd name="adj2" fmla="val 795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400" b="1" dirty="0">
              <a:solidFill>
                <a:schemeClr val="tx1"/>
              </a:solidFill>
            </a:endParaRPr>
          </a:p>
        </p:txBody>
      </p:sp>
      <p:sp>
        <p:nvSpPr>
          <p:cNvPr id="7" name="Tekstvak 6">
            <a:extLst>
              <a:ext uri="{FF2B5EF4-FFF2-40B4-BE49-F238E27FC236}">
                <a16:creationId xmlns:a16="http://schemas.microsoft.com/office/drawing/2014/main" id="{C3F958EB-9D24-4347-8E9D-E237E10C5830}"/>
              </a:ext>
            </a:extLst>
          </p:cNvPr>
          <p:cNvSpPr txBox="1"/>
          <p:nvPr/>
        </p:nvSpPr>
        <p:spPr>
          <a:xfrm>
            <a:off x="5428343" y="999331"/>
            <a:ext cx="5724525" cy="646113"/>
          </a:xfrm>
          <a:prstGeom prst="rect">
            <a:avLst/>
          </a:prstGeom>
          <a:noFill/>
        </p:spPr>
        <p:txBody>
          <a:bodyPr>
            <a:spAutoFit/>
          </a:bodyPr>
          <a:lstStyle/>
          <a:p>
            <a:pPr eaLnBrk="1" hangingPunct="1">
              <a:defRPr/>
            </a:pPr>
            <a:r>
              <a:rPr lang="el-GR" sz="3600" b="1" dirty="0" err="1">
                <a:latin typeface="+mn-lt"/>
              </a:rPr>
              <a:t>στεφανος</a:t>
            </a:r>
            <a:r>
              <a:rPr lang="el-GR" sz="3600" b="1" dirty="0">
                <a:latin typeface="+mn-lt"/>
              </a:rPr>
              <a:t>            </a:t>
            </a:r>
            <a:r>
              <a:rPr lang="nl-BE" sz="3600" b="1" dirty="0">
                <a:latin typeface="+mn-lt"/>
              </a:rPr>
              <a:t>onze </a:t>
            </a:r>
            <a:r>
              <a:rPr lang="el-GR" sz="3600" b="1" dirty="0" err="1">
                <a:latin typeface="+mn-lt"/>
              </a:rPr>
              <a:t>πατηρ</a:t>
            </a:r>
            <a:endParaRPr lang="nl-NL" sz="3600" b="1" dirty="0">
              <a:latin typeface="+mn-lt"/>
            </a:endParaRPr>
          </a:p>
        </p:txBody>
      </p:sp>
      <p:sp>
        <p:nvSpPr>
          <p:cNvPr id="8" name="Tekstvak 7">
            <a:extLst>
              <a:ext uri="{FF2B5EF4-FFF2-40B4-BE49-F238E27FC236}">
                <a16:creationId xmlns:a16="http://schemas.microsoft.com/office/drawing/2014/main" id="{66E168D8-399D-4C10-808C-ED67B569D2EF}"/>
              </a:ext>
            </a:extLst>
          </p:cNvPr>
          <p:cNvSpPr txBox="1"/>
          <p:nvPr/>
        </p:nvSpPr>
        <p:spPr>
          <a:xfrm>
            <a:off x="7852326" y="1007050"/>
            <a:ext cx="1119673" cy="646331"/>
          </a:xfrm>
          <a:prstGeom prst="rect">
            <a:avLst/>
          </a:prstGeom>
          <a:noFill/>
        </p:spPr>
        <p:txBody>
          <a:bodyPr wrap="square">
            <a:spAutoFit/>
          </a:bodyPr>
          <a:lstStyle/>
          <a:p>
            <a:pPr eaLnBrk="1" hangingPunct="1">
              <a:defRPr/>
            </a:pPr>
            <a:r>
              <a:rPr lang="nl-NL" sz="3600" b="1" dirty="0">
                <a:latin typeface="+mn-lt"/>
              </a:rPr>
              <a:t>ἐ</a:t>
            </a:r>
            <a:r>
              <a:rPr lang="el-GR" sz="3600" b="1" dirty="0" err="1">
                <a:latin typeface="+mn-lt"/>
              </a:rPr>
              <a:t>στι</a:t>
            </a:r>
            <a:endParaRPr lang="nl-NL" sz="3600" b="1" dirty="0">
              <a:latin typeface="+mn-lt"/>
            </a:endParaRPr>
          </a:p>
        </p:txBody>
      </p:sp>
      <p:pic>
        <p:nvPicPr>
          <p:cNvPr id="18440" name="Afbeelding 16">
            <a:extLst>
              <a:ext uri="{FF2B5EF4-FFF2-40B4-BE49-F238E27FC236}">
                <a16:creationId xmlns:a16="http://schemas.microsoft.com/office/drawing/2014/main" id="{3EF2448F-C1F6-4F3F-B78E-819CA6805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3563938"/>
            <a:ext cx="86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Afbeelding 18">
            <a:extLst>
              <a:ext uri="{FF2B5EF4-FFF2-40B4-BE49-F238E27FC236}">
                <a16:creationId xmlns:a16="http://schemas.microsoft.com/office/drawing/2014/main" id="{4420E6BB-41F7-4826-A499-2E6D6C37E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338" y="3571875"/>
            <a:ext cx="12636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3"/>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De stamboom van de Olympische Goden</a:t>
            </a:r>
            <a:endParaRPr/>
          </a:p>
        </p:txBody>
      </p:sp>
      <p:sp>
        <p:nvSpPr>
          <p:cNvPr id="537" name="Google Shape;537;p53"/>
          <p:cNvSpPr txBox="1">
            <a:spLocks noGrp="1"/>
          </p:cNvSpPr>
          <p:nvPr>
            <p:ph type="body" idx="1"/>
          </p:nvPr>
        </p:nvSpPr>
        <p:spPr>
          <a:xfrm>
            <a:off x="1451575" y="2015724"/>
            <a:ext cx="9603300" cy="3944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GB" sz="2400" b="1" dirty="0" err="1"/>
              <a:t>ἐστι</a:t>
            </a:r>
            <a:r>
              <a:rPr lang="en-GB" sz="2400" b="1" dirty="0"/>
              <a:t> </a:t>
            </a:r>
            <a:r>
              <a:rPr lang="en-GB" sz="2400" dirty="0"/>
              <a:t>= (</a:t>
            </a:r>
            <a:r>
              <a:rPr lang="en-GB" sz="2400" dirty="0" err="1"/>
              <a:t>hij</a:t>
            </a:r>
            <a:r>
              <a:rPr lang="en-GB" sz="2400" dirty="0"/>
              <a:t>/</a:t>
            </a:r>
            <a:r>
              <a:rPr lang="en-GB" sz="2400" dirty="0" err="1"/>
              <a:t>zij</a:t>
            </a:r>
            <a:r>
              <a:rPr lang="en-GB" sz="2400" dirty="0"/>
              <a:t>) is</a:t>
            </a:r>
            <a:endParaRPr sz="2400" dirty="0"/>
          </a:p>
          <a:p>
            <a:pPr marL="0" lvl="0" indent="0" algn="l" rtl="0">
              <a:spcBef>
                <a:spcPts val="1000"/>
              </a:spcBef>
              <a:spcAft>
                <a:spcPts val="0"/>
              </a:spcAft>
              <a:buClr>
                <a:schemeClr val="dk1"/>
              </a:buClr>
              <a:buSzPts val="1100"/>
              <a:buFont typeface="Arial"/>
              <a:buNone/>
            </a:pPr>
            <a:r>
              <a:rPr lang="en-GB" sz="2400" b="1" dirty="0" err="1"/>
              <a:t>εἰσι</a:t>
            </a:r>
            <a:r>
              <a:rPr lang="en-GB" sz="2400" b="1" dirty="0"/>
              <a:t> </a:t>
            </a:r>
            <a:r>
              <a:rPr lang="en-GB" sz="2400" dirty="0"/>
              <a:t>= (</a:t>
            </a:r>
            <a:r>
              <a:rPr lang="en-GB" sz="2400" dirty="0" err="1"/>
              <a:t>ze</a:t>
            </a:r>
            <a:r>
              <a:rPr lang="en-GB" sz="2400" dirty="0"/>
              <a:t>) </a:t>
            </a:r>
            <a:r>
              <a:rPr lang="en-GB" sz="2400" dirty="0" err="1"/>
              <a:t>zijn</a:t>
            </a:r>
            <a:endParaRPr dirty="0"/>
          </a:p>
        </p:txBody>
      </p:sp>
      <p:pic>
        <p:nvPicPr>
          <p:cNvPr id="538" name="Google Shape;538;p53"/>
          <p:cNvPicPr preferRelativeResize="0"/>
          <p:nvPr/>
        </p:nvPicPr>
        <p:blipFill>
          <a:blip r:embed="rId3">
            <a:alphaModFix/>
          </a:blip>
          <a:stretch>
            <a:fillRect/>
          </a:stretch>
        </p:blipFill>
        <p:spPr>
          <a:xfrm>
            <a:off x="5499463" y="2015725"/>
            <a:ext cx="5762625" cy="3562350"/>
          </a:xfrm>
          <a:prstGeom prst="rect">
            <a:avLst/>
          </a:prstGeom>
          <a:noFill/>
          <a:ln>
            <a:noFill/>
          </a:ln>
        </p:spPr>
      </p:pic>
      <p:sp>
        <p:nvSpPr>
          <p:cNvPr id="539" name="Google Shape;539;p53"/>
          <p:cNvSpPr txBox="1"/>
          <p:nvPr/>
        </p:nvSpPr>
        <p:spPr>
          <a:xfrm>
            <a:off x="1453625" y="4479075"/>
            <a:ext cx="14604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Gill Sans"/>
              <a:ea typeface="Gill Sans"/>
              <a:cs typeface="Gill Sans"/>
              <a:sym typeface="Gill Sans"/>
            </a:endParaRPr>
          </a:p>
        </p:txBody>
      </p:sp>
      <p:sp>
        <p:nvSpPr>
          <p:cNvPr id="541" name="Google Shape;541;p53"/>
          <p:cNvSpPr txBox="1"/>
          <p:nvPr/>
        </p:nvSpPr>
        <p:spPr>
          <a:xfrm>
            <a:off x="2060375" y="3764400"/>
            <a:ext cx="394800" cy="58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dirty="0">
              <a:latin typeface="Gill Sans"/>
              <a:ea typeface="Gill Sans"/>
              <a:cs typeface="Gill Sans"/>
              <a:sym typeface="Gill Sans"/>
            </a:endParaRPr>
          </a:p>
        </p:txBody>
      </p:sp>
      <p:sp>
        <p:nvSpPr>
          <p:cNvPr id="542" name="Google Shape;542;p53"/>
          <p:cNvSpPr txBox="1"/>
          <p:nvPr/>
        </p:nvSpPr>
        <p:spPr>
          <a:xfrm>
            <a:off x="1453625" y="4682100"/>
            <a:ext cx="1608300" cy="69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5.png">
            <a:extLst>
              <a:ext uri="{FF2B5EF4-FFF2-40B4-BE49-F238E27FC236}">
                <a16:creationId xmlns:a16="http://schemas.microsoft.com/office/drawing/2014/main" id="{BDD90590-DE71-44F6-A872-EB8345A1042A}"/>
              </a:ext>
            </a:extLst>
          </p:cNvPr>
          <p:cNvPicPr/>
          <p:nvPr/>
        </p:nvPicPr>
        <p:blipFill>
          <a:blip r:embed="rId2"/>
          <a:srcRect/>
          <a:stretch>
            <a:fillRect/>
          </a:stretch>
        </p:blipFill>
        <p:spPr>
          <a:xfrm>
            <a:off x="1094792" y="1"/>
            <a:ext cx="10002416" cy="6120882"/>
          </a:xfrm>
          <a:prstGeom prst="rect">
            <a:avLst/>
          </a:prstGeom>
          <a:ln/>
        </p:spPr>
      </p:pic>
    </p:spTree>
    <p:extLst>
      <p:ext uri="{BB962C8B-B14F-4D97-AF65-F5344CB8AC3E}">
        <p14:creationId xmlns:p14="http://schemas.microsoft.com/office/powerpoint/2010/main" val="1749033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54"/>
          <p:cNvPicPr preferRelativeResize="0"/>
          <p:nvPr/>
        </p:nvPicPr>
        <p:blipFill>
          <a:blip r:embed="rId3">
            <a:alphaModFix/>
          </a:blip>
          <a:stretch>
            <a:fillRect/>
          </a:stretch>
        </p:blipFill>
        <p:spPr>
          <a:xfrm>
            <a:off x="914400" y="0"/>
            <a:ext cx="10375641" cy="61115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5"/>
          <p:cNvPicPr preferRelativeResize="0"/>
          <p:nvPr/>
        </p:nvPicPr>
        <p:blipFill rotWithShape="1">
          <a:blip r:embed="rId3">
            <a:alphaModFix/>
          </a:blip>
          <a:srcRect/>
          <a:stretch/>
        </p:blipFill>
        <p:spPr>
          <a:xfrm>
            <a:off x="905069" y="0"/>
            <a:ext cx="10486832" cy="6120882"/>
          </a:xfrm>
          <a:prstGeom prst="rect">
            <a:avLst/>
          </a:prstGeom>
          <a:noFill/>
          <a:ln>
            <a:noFill/>
          </a:ln>
        </p:spPr>
      </p:pic>
    </p:spTree>
    <p:extLst>
      <p:ext uri="{BB962C8B-B14F-4D97-AF65-F5344CB8AC3E}">
        <p14:creationId xmlns:p14="http://schemas.microsoft.com/office/powerpoint/2010/main" val="3258747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18B26C33-2ECF-48E4-ADEA-68FAAA34A5DA}"/>
              </a:ext>
            </a:extLst>
          </p:cNvPr>
          <p:cNvGraphicFramePr>
            <a:graphicFrameLocks noGrp="1"/>
          </p:cNvGraphicFramePr>
          <p:nvPr>
            <p:extLst>
              <p:ext uri="{D42A27DB-BD31-4B8C-83A1-F6EECF244321}">
                <p14:modId xmlns:p14="http://schemas.microsoft.com/office/powerpoint/2010/main" val="372897242"/>
              </p:ext>
            </p:extLst>
          </p:nvPr>
        </p:nvGraphicFramePr>
        <p:xfrm>
          <a:off x="2790334" y="282804"/>
          <a:ext cx="5178010" cy="5782095"/>
        </p:xfrm>
        <a:graphic>
          <a:graphicData uri="http://schemas.openxmlformats.org/drawingml/2006/table">
            <a:tbl>
              <a:tblPr firstRow="1" firstCol="1" bandRow="1"/>
              <a:tblGrid>
                <a:gridCol w="2979706">
                  <a:extLst>
                    <a:ext uri="{9D8B030D-6E8A-4147-A177-3AD203B41FA5}">
                      <a16:colId xmlns:a16="http://schemas.microsoft.com/office/drawing/2014/main" val="650199733"/>
                    </a:ext>
                  </a:extLst>
                </a:gridCol>
                <a:gridCol w="2198304">
                  <a:extLst>
                    <a:ext uri="{9D8B030D-6E8A-4147-A177-3AD203B41FA5}">
                      <a16:colId xmlns:a16="http://schemas.microsoft.com/office/drawing/2014/main" val="1553769256"/>
                    </a:ext>
                  </a:extLst>
                </a:gridCol>
              </a:tblGrid>
              <a:tr h="642455">
                <a:tc>
                  <a:txBody>
                    <a:bodyPr/>
                    <a:lstStyle/>
                    <a:p>
                      <a:pPr algn="l">
                        <a:lnSpc>
                          <a:spcPct val="115000"/>
                        </a:lnSpc>
                        <a:spcBef>
                          <a:spcPts val="500"/>
                        </a:spcBef>
                        <a:spcAft>
                          <a:spcPts val="1000"/>
                        </a:spcAft>
                      </a:pPr>
                      <a:r>
                        <a:rPr lang="el-GR" sz="3200" b="1" dirty="0">
                          <a:effectLst/>
                          <a:latin typeface="Calibri"/>
                          <a:ea typeface="Times New Roman" panose="02020603050405020304" pitchFamily="18" charset="0"/>
                          <a:cs typeface="Times New Roman"/>
                        </a:rPr>
                        <a:t>π</a:t>
                      </a:r>
                      <a:r>
                        <a:rPr lang="nl-BE" sz="3200" b="1" dirty="0">
                          <a:effectLst/>
                          <a:latin typeface="Calibri"/>
                          <a:ea typeface="Times New Roman" panose="02020603050405020304" pitchFamily="18" charset="0"/>
                          <a:cs typeface="Times New Roman"/>
                        </a:rPr>
                        <a:t>α</a:t>
                      </a:r>
                      <a:r>
                        <a:rPr lang="nl-BE" sz="3200" b="1" dirty="0" err="1">
                          <a:effectLst/>
                          <a:latin typeface="Calibri"/>
                          <a:ea typeface="Times New Roman" panose="02020603050405020304" pitchFamily="18" charset="0"/>
                          <a:cs typeface="Times New Roman"/>
                        </a:rPr>
                        <a:t>τηρ</a:t>
                      </a:r>
                      <a:endParaRPr lang="nl-BE" sz="2800" dirty="0">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vader</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956357"/>
                  </a:ext>
                </a:extLst>
              </a:tr>
              <a:tr h="642455">
                <a:tc>
                  <a:txBody>
                    <a:bodyPr/>
                    <a:lstStyle/>
                    <a:p>
                      <a:pPr algn="l">
                        <a:lnSpc>
                          <a:spcPct val="115000"/>
                        </a:lnSpc>
                        <a:spcBef>
                          <a:spcPts val="500"/>
                        </a:spcBef>
                        <a:spcAft>
                          <a:spcPts val="1000"/>
                        </a:spcAft>
                      </a:pPr>
                      <a:r>
                        <a:rPr lang="nl-BE" sz="3200" b="1" err="1">
                          <a:effectLst/>
                          <a:latin typeface="Calibri" panose="020F0502020204030204" pitchFamily="34" charset="0"/>
                          <a:ea typeface="Times New Roman" panose="02020603050405020304" pitchFamily="18" charset="0"/>
                          <a:cs typeface="Times New Roman" panose="02020603050405020304" pitchFamily="18" charset="0"/>
                        </a:rPr>
                        <a:t>μητηρ</a:t>
                      </a:r>
                      <a:endParaRPr lang="nl-BE"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moeder </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649684"/>
                  </a:ext>
                </a:extLst>
              </a:tr>
              <a:tr h="642455">
                <a:tc>
                  <a:txBody>
                    <a:bodyPr/>
                    <a:lstStyle/>
                    <a:p>
                      <a:pPr algn="l">
                        <a:lnSpc>
                          <a:spcPct val="115000"/>
                        </a:lnSpc>
                        <a:spcBef>
                          <a:spcPts val="500"/>
                        </a:spcBef>
                        <a:spcAft>
                          <a:spcPts val="1000"/>
                        </a:spcAft>
                      </a:pPr>
                      <a:r>
                        <a:rPr lang="nl-BE" sz="3200" b="1" dirty="0" err="1">
                          <a:effectLst/>
                          <a:latin typeface="Calibri"/>
                          <a:ea typeface="Times New Roman" panose="02020603050405020304" pitchFamily="18" charset="0"/>
                          <a:cs typeface="Times New Roman"/>
                        </a:rPr>
                        <a:t>θυγ</a:t>
                      </a:r>
                      <a:r>
                        <a:rPr lang="nl-BE" sz="3200" b="1" dirty="0">
                          <a:effectLst/>
                          <a:latin typeface="Calibri"/>
                          <a:ea typeface="Times New Roman" panose="02020603050405020304" pitchFamily="18" charset="0"/>
                          <a:cs typeface="Times New Roman"/>
                        </a:rPr>
                        <a:t>α</a:t>
                      </a:r>
                      <a:r>
                        <a:rPr lang="nl-BE" sz="3200" b="1" dirty="0" err="1">
                          <a:effectLst/>
                          <a:latin typeface="Calibri"/>
                          <a:ea typeface="Times New Roman" panose="02020603050405020304" pitchFamily="18" charset="0"/>
                          <a:cs typeface="Times New Roman"/>
                        </a:rPr>
                        <a:t>τηρ</a:t>
                      </a:r>
                      <a:endParaRPr lang="nl-BE" sz="2800" dirty="0" err="1">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dochter </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574813"/>
                  </a:ext>
                </a:extLst>
              </a:tr>
              <a:tr h="642455">
                <a:tc>
                  <a:txBody>
                    <a:bodyPr/>
                    <a:lstStyle/>
                    <a:p>
                      <a:pPr algn="l">
                        <a:lnSpc>
                          <a:spcPct val="115000"/>
                        </a:lnSpc>
                        <a:spcBef>
                          <a:spcPts val="500"/>
                        </a:spcBef>
                        <a:spcAft>
                          <a:spcPts val="1000"/>
                        </a:spcAft>
                      </a:pPr>
                      <a:r>
                        <a:rPr lang="nl-BE" sz="3200" b="1" err="1">
                          <a:effectLst/>
                          <a:latin typeface="Calibri" panose="020F0502020204030204" pitchFamily="34" charset="0"/>
                          <a:ea typeface="Times New Roman" panose="02020603050405020304" pitchFamily="18" charset="0"/>
                          <a:cs typeface="Times New Roman" panose="02020603050405020304" pitchFamily="18" charset="0"/>
                        </a:rPr>
                        <a:t>υἱος</a:t>
                      </a:r>
                      <a:endParaRPr lang="nl-BE"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zoon </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408431"/>
                  </a:ext>
                </a:extLst>
              </a:tr>
              <a:tr h="642455">
                <a:tc>
                  <a:txBody>
                    <a:bodyPr/>
                    <a:lstStyle/>
                    <a:p>
                      <a:pPr algn="l">
                        <a:lnSpc>
                          <a:spcPct val="115000"/>
                        </a:lnSpc>
                        <a:spcBef>
                          <a:spcPts val="500"/>
                        </a:spcBef>
                        <a:spcAft>
                          <a:spcPts val="1000"/>
                        </a:spcAft>
                      </a:pPr>
                      <a:r>
                        <a:rPr lang="nl-BE" sz="3200" b="1" dirty="0" err="1">
                          <a:effectLst/>
                          <a:latin typeface="Calibri"/>
                          <a:ea typeface="Times New Roman" panose="02020603050405020304" pitchFamily="18" charset="0"/>
                          <a:cs typeface="Times New Roman"/>
                        </a:rPr>
                        <a:t>ἀδελφος</a:t>
                      </a:r>
                      <a:endParaRPr lang="nl-BE" sz="2800" dirty="0" err="1">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broer</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290183"/>
                  </a:ext>
                </a:extLst>
              </a:tr>
              <a:tr h="642455">
                <a:tc>
                  <a:txBody>
                    <a:bodyPr/>
                    <a:lstStyle/>
                    <a:p>
                      <a:pPr algn="l">
                        <a:lnSpc>
                          <a:spcPct val="115000"/>
                        </a:lnSpc>
                        <a:spcBef>
                          <a:spcPts val="500"/>
                        </a:spcBef>
                        <a:spcAft>
                          <a:spcPts val="1000"/>
                        </a:spcAft>
                      </a:pPr>
                      <a:r>
                        <a:rPr lang="nl-BE" sz="3200" b="1" dirty="0" err="1">
                          <a:effectLst/>
                          <a:latin typeface="Calibri"/>
                          <a:ea typeface="Times New Roman" panose="02020603050405020304" pitchFamily="18" charset="0"/>
                          <a:cs typeface="Times New Roman"/>
                        </a:rPr>
                        <a:t>ἀδελφη</a:t>
                      </a:r>
                      <a:endParaRPr lang="nl-BE" sz="2800" dirty="0" err="1">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zus </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721126"/>
                  </a:ext>
                </a:extLst>
              </a:tr>
              <a:tr h="642455">
                <a:tc>
                  <a:txBody>
                    <a:bodyPr/>
                    <a:lstStyle/>
                    <a:p>
                      <a:pPr algn="l">
                        <a:lnSpc>
                          <a:spcPct val="115000"/>
                        </a:lnSpc>
                        <a:spcBef>
                          <a:spcPts val="500"/>
                        </a:spcBef>
                        <a:spcAft>
                          <a:spcPts val="1000"/>
                        </a:spcAft>
                      </a:pPr>
                      <a:r>
                        <a:rPr lang="nl-BE" sz="3200" b="1" dirty="0">
                          <a:effectLst/>
                          <a:latin typeface="Calibri"/>
                          <a:ea typeface="Times New Roman" panose="02020603050405020304" pitchFamily="18" charset="0"/>
                          <a:cs typeface="Times New Roman"/>
                        </a:rPr>
                        <a:t>πα</a:t>
                      </a:r>
                      <a:r>
                        <a:rPr lang="nl-BE" sz="3200" b="1" dirty="0" err="1">
                          <a:effectLst/>
                          <a:latin typeface="Calibri"/>
                          <a:ea typeface="Times New Roman" panose="02020603050405020304" pitchFamily="18" charset="0"/>
                          <a:cs typeface="Times New Roman"/>
                        </a:rPr>
                        <a:t>ιδι</a:t>
                      </a:r>
                      <a:r>
                        <a:rPr lang="nl-BE" sz="3200" b="1" dirty="0">
                          <a:effectLst/>
                          <a:latin typeface="Calibri"/>
                          <a:ea typeface="Times New Roman" panose="02020603050405020304" pitchFamily="18" charset="0"/>
                          <a:cs typeface="Times New Roman"/>
                        </a:rPr>
                        <a:t>α</a:t>
                      </a:r>
                      <a:endParaRPr lang="nl-BE" sz="2800" dirty="0">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kinderen </a:t>
                      </a:r>
                      <a:endParaRPr lang="nl-BE"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940430"/>
                  </a:ext>
                </a:extLst>
              </a:tr>
              <a:tr h="642455">
                <a:tc>
                  <a:txBody>
                    <a:bodyPr/>
                    <a:lstStyle/>
                    <a:p>
                      <a:pPr algn="l">
                        <a:lnSpc>
                          <a:spcPct val="115000"/>
                        </a:lnSpc>
                        <a:spcBef>
                          <a:spcPts val="500"/>
                        </a:spcBef>
                        <a:spcAft>
                          <a:spcPts val="1000"/>
                        </a:spcAft>
                      </a:pPr>
                      <a:r>
                        <a:rPr lang="el-GR" sz="3200" b="1" dirty="0" err="1">
                          <a:effectLst/>
                          <a:latin typeface="Calibri"/>
                          <a:ea typeface="Times New Roman" panose="02020603050405020304" pitchFamily="18" charset="0"/>
                          <a:cs typeface="Times New Roman"/>
                        </a:rPr>
                        <a:t>εἰμι</a:t>
                      </a:r>
                      <a:endParaRPr lang="nl-BE" sz="2800" dirty="0" err="1">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ik ben</a:t>
                      </a:r>
                      <a:endParaRPr lang="nl-BE" sz="2800" dirty="0">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434915"/>
                  </a:ext>
                </a:extLst>
              </a:tr>
              <a:tr h="642455">
                <a:tc>
                  <a:txBody>
                    <a:bodyPr/>
                    <a:lstStyle/>
                    <a:p>
                      <a:pPr algn="l">
                        <a:lnSpc>
                          <a:spcPct val="115000"/>
                        </a:lnSpc>
                        <a:spcBef>
                          <a:spcPts val="500"/>
                        </a:spcBef>
                        <a:spcAft>
                          <a:spcPts val="1000"/>
                        </a:spcAft>
                      </a:pPr>
                      <a:r>
                        <a:rPr lang="el-GR" sz="3200" b="1" dirty="0" err="1">
                          <a:effectLst/>
                          <a:latin typeface="Calibri"/>
                          <a:ea typeface="Times New Roman" panose="02020603050405020304" pitchFamily="18" charset="0"/>
                          <a:cs typeface="Times New Roman"/>
                        </a:rPr>
                        <a:t>ἐστι</a:t>
                      </a:r>
                      <a:endParaRPr lang="nl-BE" sz="2800" dirty="0" err="1">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500"/>
                        </a:spcBef>
                        <a:spcAft>
                          <a:spcPts val="1000"/>
                        </a:spcAft>
                      </a:pPr>
                      <a:r>
                        <a:rPr lang="nl-BE" sz="3200" dirty="0">
                          <a:effectLst/>
                          <a:latin typeface="Calibri"/>
                          <a:ea typeface="Times New Roman" panose="02020603050405020304" pitchFamily="18" charset="0"/>
                          <a:cs typeface="Times New Roman"/>
                        </a:rPr>
                        <a:t>hij/zij is</a:t>
                      </a:r>
                      <a:endParaRPr lang="nl-BE" sz="2800" dirty="0">
                        <a:effectLst/>
                        <a:latin typeface="Calibri"/>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102351"/>
                  </a:ext>
                </a:extLst>
              </a:tr>
            </a:tbl>
          </a:graphicData>
        </a:graphic>
      </p:graphicFrame>
    </p:spTree>
    <p:extLst>
      <p:ext uri="{BB962C8B-B14F-4D97-AF65-F5344CB8AC3E}">
        <p14:creationId xmlns:p14="http://schemas.microsoft.com/office/powerpoint/2010/main" val="1576031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74290D6-5E2A-4D16-931A-9024AF762375}"/>
              </a:ext>
            </a:extLst>
          </p:cNvPr>
          <p:cNvSpPr/>
          <p:nvPr/>
        </p:nvSpPr>
        <p:spPr>
          <a:xfrm>
            <a:off x="3048001" y="45318"/>
            <a:ext cx="5573486" cy="5931239"/>
          </a:xfrm>
          <a:prstGeom prst="rect">
            <a:avLst/>
          </a:prstGeom>
        </p:spPr>
        <p:txBody>
          <a:bodyPr wrap="square">
            <a:spAutoFit/>
          </a:bodyPr>
          <a:lstStyle/>
          <a:p>
            <a:pPr marL="342900" lvl="0" indent="-342900">
              <a:lnSpc>
                <a:spcPct val="200000"/>
              </a:lnSpc>
              <a:buFont typeface="Courier New" panose="02070309020205020404" pitchFamily="49" charset="0"/>
              <a:buChar char="o"/>
            </a:pPr>
            <a:r>
              <a:rPr lang="el-GR" sz="1600" dirty="0">
                <a:latin typeface="Georgia" panose="02040502050405020303" pitchFamily="18" charset="0"/>
                <a:ea typeface="Calibri" panose="020F0502020204030204" pitchFamily="34" charset="0"/>
                <a:cs typeface="Times New Roman" panose="02020603050405020304" pitchFamily="18" charset="0"/>
              </a:rPr>
              <a:t>Δημητηρ </a:t>
            </a:r>
            <a:r>
              <a:rPr lang="el-GR" sz="1600" dirty="0">
                <a:latin typeface="Times New Roman" panose="02020603050405020304" pitchFamily="18" charset="0"/>
                <a:ea typeface="Calibri" panose="020F0502020204030204" pitchFamily="34" charset="0"/>
                <a:cs typeface="Times New Roman" panose="02020603050405020304" pitchFamily="18" charset="0"/>
              </a:rPr>
              <a:t>ἐστι ἀδελφη </a:t>
            </a:r>
            <a:r>
              <a:rPr lang="nl-NL" sz="1600" dirty="0">
                <a:latin typeface="Times New Roman" panose="02020603050405020304" pitchFamily="18" charset="0"/>
                <a:ea typeface="Calibri" panose="020F0502020204030204" pitchFamily="34" charset="0"/>
                <a:cs typeface="Times New Roman" panose="02020603050405020304" pitchFamily="18" charset="0"/>
              </a:rPr>
              <a:t>van </a:t>
            </a:r>
            <a:r>
              <a:rPr lang="nl-BE" sz="1600" dirty="0">
                <a:latin typeface="Times New Roman" panose="02020603050405020304" pitchFamily="18" charset="0"/>
                <a:ea typeface="Calibri" panose="020F0502020204030204" pitchFamily="34" charset="0"/>
                <a:cs typeface="Times New Roman" panose="02020603050405020304" pitchFamily="18" charset="0"/>
              </a:rPr>
              <a:t>Hera</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Ἀφροδιτη </a:t>
            </a:r>
            <a:r>
              <a:rPr lang="nl-BE" sz="1600" dirty="0">
                <a:latin typeface="Times New Roman" panose="02020603050405020304" pitchFamily="18" charset="0"/>
                <a:ea typeface="Calibri" panose="020F0502020204030204" pitchFamily="34" charset="0"/>
                <a:cs typeface="Times New Roman" panose="02020603050405020304" pitchFamily="18" charset="0"/>
              </a:rPr>
              <a:t>en </a:t>
            </a:r>
            <a:r>
              <a:rPr lang="el-GR" sz="1600" dirty="0">
                <a:latin typeface="Times New Roman" panose="02020603050405020304" pitchFamily="18" charset="0"/>
                <a:ea typeface="Calibri" panose="020F0502020204030204" pitchFamily="34" charset="0"/>
                <a:cs typeface="Times New Roman" panose="02020603050405020304" pitchFamily="18" charset="0"/>
              </a:rPr>
              <a:t>Ἀρτεμις εἰσι παιδια </a:t>
            </a:r>
            <a:r>
              <a:rPr lang="nl-BE" sz="1600" dirty="0">
                <a:latin typeface="Times New Roman" panose="02020603050405020304" pitchFamily="18" charset="0"/>
                <a:ea typeface="Calibri" panose="020F0502020204030204" pitchFamily="34" charset="0"/>
                <a:cs typeface="Times New Roman" panose="02020603050405020304" pitchFamily="18" charset="0"/>
              </a:rPr>
              <a:t>van Zeus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Ἀπολλων ἐστι ἀδελφος </a:t>
            </a:r>
            <a:r>
              <a:rPr lang="nl-BE" sz="1600" dirty="0">
                <a:latin typeface="Times New Roman" panose="02020603050405020304" pitchFamily="18" charset="0"/>
                <a:ea typeface="Calibri" panose="020F0502020204030204" pitchFamily="34" charset="0"/>
                <a:cs typeface="Times New Roman" panose="02020603050405020304" pitchFamily="18" charset="0"/>
              </a:rPr>
              <a:t>van Hermes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Ἡρα ἐστι μητηρ </a:t>
            </a:r>
            <a:r>
              <a:rPr lang="nl-BE" sz="1600" dirty="0">
                <a:latin typeface="Times New Roman" panose="02020603050405020304" pitchFamily="18" charset="0"/>
                <a:ea typeface="Calibri" panose="020F0502020204030204" pitchFamily="34" charset="0"/>
                <a:cs typeface="Times New Roman" panose="02020603050405020304" pitchFamily="18" charset="0"/>
              </a:rPr>
              <a:t>van </a:t>
            </a:r>
            <a:r>
              <a:rPr lang="nl-BE" sz="1600" dirty="0" err="1">
                <a:latin typeface="Times New Roman" panose="02020603050405020304" pitchFamily="18" charset="0"/>
                <a:ea typeface="Calibri" panose="020F0502020204030204" pitchFamily="34" charset="0"/>
                <a:cs typeface="Times New Roman" panose="02020603050405020304" pitchFamily="18" charset="0"/>
              </a:rPr>
              <a:t>Hephaistos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Διονυσος ἐστι υἱος </a:t>
            </a:r>
            <a:r>
              <a:rPr lang="nl-BE" sz="1600" dirty="0">
                <a:latin typeface="Times New Roman" panose="02020603050405020304" pitchFamily="18" charset="0"/>
                <a:ea typeface="Calibri" panose="020F0502020204030204" pitchFamily="34" charset="0"/>
                <a:cs typeface="Times New Roman" panose="02020603050405020304" pitchFamily="18" charset="0"/>
              </a:rPr>
              <a:t>van Zeus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Ζευς ἐστι πατηρ </a:t>
            </a:r>
            <a:r>
              <a:rPr lang="nl-BE" sz="1600" dirty="0">
                <a:latin typeface="Times New Roman" panose="02020603050405020304" pitchFamily="18" charset="0"/>
                <a:ea typeface="Calibri" panose="020F0502020204030204" pitchFamily="34" charset="0"/>
                <a:cs typeface="Times New Roman" panose="02020603050405020304" pitchFamily="18" charset="0"/>
              </a:rPr>
              <a:t>van Ares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Ἀθηνα ἐστι θυγατηρ </a:t>
            </a:r>
            <a:r>
              <a:rPr lang="nl-BE" sz="1600" dirty="0">
                <a:latin typeface="Times New Roman" panose="02020603050405020304" pitchFamily="18" charset="0"/>
                <a:ea typeface="Calibri" panose="020F0502020204030204" pitchFamily="34" charset="0"/>
                <a:cs typeface="Times New Roman" panose="02020603050405020304" pitchFamily="18" charset="0"/>
              </a:rPr>
              <a:t>van Zeus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Ποσειδων ἐστι ἀδελφος </a:t>
            </a:r>
            <a:r>
              <a:rPr lang="nl-BE" sz="1600" dirty="0">
                <a:latin typeface="Times New Roman" panose="02020603050405020304" pitchFamily="18" charset="0"/>
                <a:ea typeface="Calibri" panose="020F0502020204030204" pitchFamily="34" charset="0"/>
                <a:cs typeface="Times New Roman" panose="02020603050405020304" pitchFamily="18" charset="0"/>
              </a:rPr>
              <a:t>van Demeter</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Ἀρης ἐστι υἱος </a:t>
            </a:r>
            <a:r>
              <a:rPr lang="nl-BE" sz="1600" dirty="0">
                <a:latin typeface="Times New Roman" panose="02020603050405020304" pitchFamily="18" charset="0"/>
                <a:ea typeface="Calibri" panose="020F0502020204030204" pitchFamily="34" charset="0"/>
                <a:cs typeface="Times New Roman" panose="02020603050405020304" pitchFamily="18" charset="0"/>
              </a:rPr>
              <a:t>van Hera</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Ἀρτεμις ἐστι ἀδελφη </a:t>
            </a:r>
            <a:r>
              <a:rPr lang="nl-BE" sz="1600" dirty="0">
                <a:latin typeface="Times New Roman" panose="02020603050405020304" pitchFamily="18" charset="0"/>
                <a:ea typeface="Calibri" panose="020F0502020204030204" pitchFamily="34" charset="0"/>
                <a:cs typeface="Times New Roman" panose="02020603050405020304" pitchFamily="18" charset="0"/>
              </a:rPr>
              <a:t>van Aphrodite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Courier New" panose="02070309020205020404" pitchFamily="49" charset="0"/>
              <a:buChar char="o"/>
            </a:pPr>
            <a:r>
              <a:rPr lang="el-GR" sz="1600" dirty="0">
                <a:latin typeface="Times New Roman" panose="02020603050405020304" pitchFamily="18" charset="0"/>
                <a:ea typeface="Calibri" panose="020F0502020204030204" pitchFamily="34" charset="0"/>
                <a:cs typeface="Times New Roman" panose="02020603050405020304" pitchFamily="18" charset="0"/>
              </a:rPr>
              <a:t>Ἑρμης </a:t>
            </a:r>
            <a:r>
              <a:rPr lang="nl-BE" sz="1600" dirty="0">
                <a:latin typeface="Times New Roman" panose="02020603050405020304" pitchFamily="18" charset="0"/>
                <a:ea typeface="Calibri" panose="020F0502020204030204" pitchFamily="34" charset="0"/>
                <a:cs typeface="Times New Roman" panose="02020603050405020304" pitchFamily="18" charset="0"/>
              </a:rPr>
              <a:t>en </a:t>
            </a:r>
            <a:r>
              <a:rPr lang="el-GR" sz="1600" dirty="0">
                <a:latin typeface="Times New Roman" panose="02020603050405020304" pitchFamily="18" charset="0"/>
                <a:ea typeface="Calibri" panose="020F0502020204030204" pitchFamily="34" charset="0"/>
                <a:cs typeface="Times New Roman" panose="02020603050405020304" pitchFamily="18" charset="0"/>
              </a:rPr>
              <a:t>Ἀρης εἰσι παιδια </a:t>
            </a:r>
            <a:r>
              <a:rPr lang="nl-BE" sz="1600" dirty="0">
                <a:latin typeface="Times New Roman" panose="02020603050405020304" pitchFamily="18" charset="0"/>
                <a:ea typeface="Calibri" panose="020F0502020204030204" pitchFamily="34" charset="0"/>
                <a:cs typeface="Times New Roman" panose="02020603050405020304" pitchFamily="18" charset="0"/>
              </a:rPr>
              <a:t>van Zeus</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Courier New" panose="02070309020205020404" pitchFamily="49" charset="0"/>
              <a:buChar char="o"/>
            </a:pPr>
            <a:r>
              <a:rPr lang="el-GR" sz="1600" dirty="0">
                <a:latin typeface="Georgia" panose="02040502050405020303" pitchFamily="18" charset="0"/>
                <a:ea typeface="Calibri" panose="020F0502020204030204" pitchFamily="34" charset="0"/>
                <a:cs typeface="Times New Roman" panose="02020603050405020304" pitchFamily="18" charset="0"/>
              </a:rPr>
              <a:t>‘Ηφαιστος </a:t>
            </a:r>
            <a:r>
              <a:rPr lang="el-GR" sz="1600" dirty="0">
                <a:latin typeface="Times New Roman" panose="02020603050405020304" pitchFamily="18" charset="0"/>
                <a:ea typeface="Calibri" panose="020F0502020204030204" pitchFamily="34" charset="0"/>
                <a:cs typeface="Times New Roman" panose="02020603050405020304" pitchFamily="18" charset="0"/>
              </a:rPr>
              <a:t>ἐστι ἀδελφος </a:t>
            </a:r>
            <a:r>
              <a:rPr lang="nl-BE" sz="1600" dirty="0">
                <a:latin typeface="Times New Roman" panose="02020603050405020304" pitchFamily="18" charset="0"/>
                <a:ea typeface="Calibri" panose="020F0502020204030204" pitchFamily="34" charset="0"/>
                <a:cs typeface="Times New Roman" panose="02020603050405020304" pitchFamily="18" charset="0"/>
              </a:rPr>
              <a:t>van Ares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4605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kstvak 2">
            <a:extLst>
              <a:ext uri="{FF2B5EF4-FFF2-40B4-BE49-F238E27FC236}">
                <a16:creationId xmlns:a16="http://schemas.microsoft.com/office/drawing/2014/main" id="{CB143679-B9D2-44ED-84C9-18D92C08CC11}"/>
              </a:ext>
            </a:extLst>
          </p:cNvPr>
          <p:cNvSpPr txBox="1">
            <a:spLocks noChangeArrowheads="1"/>
          </p:cNvSpPr>
          <p:nvPr/>
        </p:nvSpPr>
        <p:spPr bwMode="auto">
          <a:xfrm>
            <a:off x="1162351" y="0"/>
            <a:ext cx="10147601" cy="6120882"/>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NAAM GOD(IN):………………………………</a:t>
            </a:r>
            <a:endParaRPr kumimoji="0" lang="nl-BE" sz="16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Mijn attribuut </a:t>
            </a: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ἐστι</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een bliksemschicht.</a:t>
            </a:r>
            <a:endParaRPr kumimoji="0" lang="nl-BE" sz="16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endParaRPr>
          </a:p>
          <a:p>
            <a:pPr>
              <a:lnSpc>
                <a:spcPct val="115000"/>
              </a:lnSpc>
              <a:spcBef>
                <a:spcPts val="500"/>
              </a:spcBef>
              <a:spcAft>
                <a:spcPts val="1000"/>
              </a:spcAft>
              <a:buClrTx/>
              <a:defRPr/>
            </a:pP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εἰμι </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van de </a:t>
            </a:r>
            <a:r>
              <a:rPr lang="nl-BE" sz="2000" dirty="0">
                <a:latin typeface="Calibri" panose="020F0502020204030204"/>
                <a:ea typeface="Times New Roman" panose="02020603050405020304" pitchFamily="18" charset="0"/>
                <a:cs typeface="Times New Roman"/>
              </a:rPr>
              <a:t>mensen en de goden</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a:t>
            </a:r>
            <a:r>
              <a:rPr lang="nl-BE" sz="2000" dirty="0">
                <a:latin typeface="Calibri" panose="020F0502020204030204"/>
                <a:ea typeface="Times New Roman" panose="02020603050405020304" pitchFamily="18" charset="0"/>
                <a:cs typeface="Times New Roman"/>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a:lnSpc>
                <a:spcPct val="115000"/>
              </a:lnSpc>
              <a:spcBef>
                <a:spcPts val="500"/>
              </a:spcBef>
              <a:spcAft>
                <a:spcPts val="1000"/>
              </a:spcAft>
              <a:buClrTx/>
              <a:defRPr/>
            </a:pPr>
            <a:r>
              <a:rPr lang="nl-BE" sz="2000" dirty="0">
                <a:latin typeface="Calibri" panose="020F0502020204030204"/>
                <a:ea typeface="Times New Roman" panose="02020603050405020304" pitchFamily="18" charset="0"/>
                <a:cs typeface="Times New Roman"/>
              </a:rPr>
              <a:t>…………….</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a:t>
            </a: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(ik ben)</a:t>
            </a:r>
            <a:r>
              <a:rPr lang="nl-BE" sz="2000" dirty="0">
                <a:latin typeface="Calibri" panose="020F0502020204030204"/>
                <a:ea typeface="Times New Roman" panose="02020603050405020304" pitchFamily="18" charset="0"/>
                <a:cs typeface="Times New Roman"/>
              </a:rPr>
              <a:t> </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a:t>
            </a:r>
            <a:r>
              <a:rPr lang="nl-BE" sz="2000" dirty="0">
                <a:latin typeface="Calibri" panose="020F0502020204030204"/>
                <a:ea typeface="Times New Roman" panose="02020603050405020304" pitchFamily="18" charset="0"/>
                <a:cs typeface="Times New Roman"/>
              </a:rPr>
              <a:t> </a:t>
            </a:r>
            <a:endParaRPr lang="nl-BE" sz="1600" dirty="0">
              <a:solidFill>
                <a:sysClr val="windowText" lastClr="000000"/>
              </a:solidFill>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van </a:t>
            </a: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ποσειδων</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en </a:t>
            </a: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ἁδης</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a:t>
            </a:r>
            <a:r>
              <a:rPr lang="nl-BE" sz="2000" dirty="0">
                <a:latin typeface="Calibri" panose="020F0502020204030204"/>
                <a:ea typeface="Times New Roman" panose="02020603050405020304" pitchFamily="18" charset="0"/>
                <a:cs typeface="Times New Roman"/>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a:lnSpc>
                <a:spcPct val="115000"/>
              </a:lnSpc>
              <a:spcBef>
                <a:spcPts val="500"/>
              </a:spcBef>
              <a:spcAft>
                <a:spcPts val="1000"/>
              </a:spcAft>
              <a:buClrTx/>
              <a:defRPr/>
            </a:pPr>
            <a:r>
              <a:rPr kumimoji="0" lang="el-GR"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ἡρα ἐστι</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 van enkele</a:t>
            </a:r>
            <a:r>
              <a:rPr lang="nl-BE" sz="2000" dirty="0">
                <a:latin typeface="Calibri" panose="020F0502020204030204"/>
                <a:ea typeface="Times New Roman" panose="02020603050405020304" pitchFamily="18" charset="0"/>
                <a:cs typeface="Times New Roman"/>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a:lnSpc>
                <a:spcPct val="115000"/>
              </a:lnSpc>
              <a:spcBef>
                <a:spcPts val="500"/>
              </a:spcBef>
              <a:spcAft>
                <a:spcPts val="1000"/>
              </a:spcAft>
              <a:buClrTx/>
              <a:defRPr/>
            </a:pP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van mijn ………………….……. (kinderen).</a:t>
            </a:r>
            <a:r>
              <a:rPr lang="nl-BE" sz="2000" dirty="0">
                <a:latin typeface="Calibri" panose="020F0502020204030204"/>
                <a:ea typeface="Times New Roman" panose="02020603050405020304" pitchFamily="18" charset="0"/>
                <a:cs typeface="Times New Roman"/>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3" name="Afbeelding 2">
            <a:extLst>
              <a:ext uri="{FF2B5EF4-FFF2-40B4-BE49-F238E27FC236}">
                <a16:creationId xmlns:a16="http://schemas.microsoft.com/office/drawing/2014/main" id="{1F49F7EA-853B-4904-A317-E0AB84C5A364}"/>
              </a:ext>
            </a:extLst>
          </p:cNvPr>
          <p:cNvPicPr>
            <a:picLocks noChangeAspect="1"/>
          </p:cNvPicPr>
          <p:nvPr/>
        </p:nvPicPr>
        <p:blipFill>
          <a:blip r:embed="rId3"/>
          <a:stretch>
            <a:fillRect/>
          </a:stretch>
        </p:blipFill>
        <p:spPr>
          <a:xfrm>
            <a:off x="1737490" y="1838797"/>
            <a:ext cx="1295460" cy="726117"/>
          </a:xfrm>
          <a:prstGeom prst="rect">
            <a:avLst/>
          </a:prstGeom>
        </p:spPr>
      </p:pic>
      <p:pic>
        <p:nvPicPr>
          <p:cNvPr id="4" name="Afbeelding 3">
            <a:extLst>
              <a:ext uri="{FF2B5EF4-FFF2-40B4-BE49-F238E27FC236}">
                <a16:creationId xmlns:a16="http://schemas.microsoft.com/office/drawing/2014/main" id="{33947DE2-1BCC-4FEB-874F-F6C486F1CDBE}"/>
              </a:ext>
            </a:extLst>
          </p:cNvPr>
          <p:cNvPicPr>
            <a:picLocks noChangeAspect="1"/>
          </p:cNvPicPr>
          <p:nvPr/>
        </p:nvPicPr>
        <p:blipFill>
          <a:blip r:embed="rId4"/>
          <a:stretch>
            <a:fillRect/>
          </a:stretch>
        </p:blipFill>
        <p:spPr>
          <a:xfrm>
            <a:off x="1234727" y="2802896"/>
            <a:ext cx="1005525" cy="762811"/>
          </a:xfrm>
          <a:prstGeom prst="rect">
            <a:avLst/>
          </a:prstGeom>
        </p:spPr>
      </p:pic>
      <p:pic>
        <p:nvPicPr>
          <p:cNvPr id="6" name="Afbeelding 5">
            <a:extLst>
              <a:ext uri="{FF2B5EF4-FFF2-40B4-BE49-F238E27FC236}">
                <a16:creationId xmlns:a16="http://schemas.microsoft.com/office/drawing/2014/main" id="{EE22F105-F1ED-40DB-BAA9-D586D8FCE186}"/>
              </a:ext>
            </a:extLst>
          </p:cNvPr>
          <p:cNvPicPr>
            <a:picLocks noChangeAspect="1"/>
          </p:cNvPicPr>
          <p:nvPr/>
        </p:nvPicPr>
        <p:blipFill>
          <a:blip r:embed="rId5"/>
          <a:stretch>
            <a:fillRect/>
          </a:stretch>
        </p:blipFill>
        <p:spPr>
          <a:xfrm>
            <a:off x="3312566" y="2869983"/>
            <a:ext cx="1451781" cy="638783"/>
          </a:xfrm>
          <a:prstGeom prst="rect">
            <a:avLst/>
          </a:prstGeom>
        </p:spPr>
      </p:pic>
      <p:pic>
        <p:nvPicPr>
          <p:cNvPr id="7" name="Afbeelding 6">
            <a:extLst>
              <a:ext uri="{FF2B5EF4-FFF2-40B4-BE49-F238E27FC236}">
                <a16:creationId xmlns:a16="http://schemas.microsoft.com/office/drawing/2014/main" id="{8B89CD37-E0A3-4CC5-AFEA-9D2BA2A093B9}"/>
              </a:ext>
            </a:extLst>
          </p:cNvPr>
          <p:cNvPicPr>
            <a:picLocks noChangeAspect="1"/>
          </p:cNvPicPr>
          <p:nvPr/>
        </p:nvPicPr>
        <p:blipFill>
          <a:blip r:embed="rId6"/>
          <a:stretch>
            <a:fillRect/>
          </a:stretch>
        </p:blipFill>
        <p:spPr>
          <a:xfrm>
            <a:off x="2102177" y="4350711"/>
            <a:ext cx="1451780" cy="818952"/>
          </a:xfrm>
          <a:prstGeom prst="rect">
            <a:avLst/>
          </a:prstGeom>
        </p:spPr>
      </p:pic>
      <p:pic>
        <p:nvPicPr>
          <p:cNvPr id="8" name="Afbeelding 7">
            <a:extLst>
              <a:ext uri="{FF2B5EF4-FFF2-40B4-BE49-F238E27FC236}">
                <a16:creationId xmlns:a16="http://schemas.microsoft.com/office/drawing/2014/main" id="{40112CB0-E67C-439F-9461-A9782A57649F}"/>
              </a:ext>
            </a:extLst>
          </p:cNvPr>
          <p:cNvPicPr>
            <a:picLocks noChangeAspect="1"/>
          </p:cNvPicPr>
          <p:nvPr/>
        </p:nvPicPr>
        <p:blipFill>
          <a:blip r:embed="rId7"/>
          <a:stretch>
            <a:fillRect/>
          </a:stretch>
        </p:blipFill>
        <p:spPr>
          <a:xfrm>
            <a:off x="2160329" y="4922551"/>
            <a:ext cx="1335476" cy="703723"/>
          </a:xfrm>
          <a:prstGeom prst="rect">
            <a:avLst/>
          </a:prstGeom>
        </p:spPr>
      </p:pic>
      <p:pic>
        <p:nvPicPr>
          <p:cNvPr id="9" name="Afbeelding 8">
            <a:extLst>
              <a:ext uri="{FF2B5EF4-FFF2-40B4-BE49-F238E27FC236}">
                <a16:creationId xmlns:a16="http://schemas.microsoft.com/office/drawing/2014/main" id="{5AB51EDF-15D5-4254-929A-072CBC8B32D5}"/>
              </a:ext>
            </a:extLst>
          </p:cNvPr>
          <p:cNvPicPr>
            <a:picLocks noChangeAspect="1"/>
          </p:cNvPicPr>
          <p:nvPr/>
        </p:nvPicPr>
        <p:blipFill>
          <a:blip r:embed="rId8"/>
          <a:stretch>
            <a:fillRect/>
          </a:stretch>
        </p:blipFill>
        <p:spPr>
          <a:xfrm>
            <a:off x="3312566" y="-104750"/>
            <a:ext cx="1796762" cy="1274729"/>
          </a:xfrm>
          <a:prstGeom prst="rect">
            <a:avLst/>
          </a:prstGeom>
        </p:spPr>
      </p:pic>
      <p:pic>
        <p:nvPicPr>
          <p:cNvPr id="10" name="Afbeelding 9">
            <a:extLst>
              <a:ext uri="{FF2B5EF4-FFF2-40B4-BE49-F238E27FC236}">
                <a16:creationId xmlns:a16="http://schemas.microsoft.com/office/drawing/2014/main" id="{FD933E83-EC65-4D03-B6CF-60E2701AF486}"/>
              </a:ext>
            </a:extLst>
          </p:cNvPr>
          <p:cNvPicPr>
            <a:picLocks noChangeAspect="1"/>
          </p:cNvPicPr>
          <p:nvPr/>
        </p:nvPicPr>
        <p:blipFill>
          <a:blip r:embed="rId9"/>
          <a:stretch>
            <a:fillRect/>
          </a:stretch>
        </p:blipFill>
        <p:spPr>
          <a:xfrm>
            <a:off x="7741156" y="532615"/>
            <a:ext cx="2830914" cy="3844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DA30CC-6CFF-430D-9FAE-1F9CAE9D4ED5}"/>
              </a:ext>
            </a:extLst>
          </p:cNvPr>
          <p:cNvPicPr>
            <a:picLocks noChangeAspect="1"/>
          </p:cNvPicPr>
          <p:nvPr/>
        </p:nvPicPr>
        <p:blipFill>
          <a:blip r:embed="rId2"/>
          <a:stretch>
            <a:fillRect/>
          </a:stretch>
        </p:blipFill>
        <p:spPr>
          <a:xfrm>
            <a:off x="1586204" y="0"/>
            <a:ext cx="9060025" cy="6120881"/>
          </a:xfrm>
          <a:prstGeom prst="rect">
            <a:avLst/>
          </a:prstGeom>
        </p:spPr>
      </p:pic>
    </p:spTree>
    <p:extLst>
      <p:ext uri="{BB962C8B-B14F-4D97-AF65-F5344CB8AC3E}">
        <p14:creationId xmlns:p14="http://schemas.microsoft.com/office/powerpoint/2010/main" val="1671328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2ED520AA-FE4F-49D9-9377-45248BABD4B7}"/>
              </a:ext>
            </a:extLst>
          </p:cNvPr>
          <p:cNvSpPr txBox="1">
            <a:spLocks noChangeArrowheads="1"/>
          </p:cNvSpPr>
          <p:nvPr/>
        </p:nvSpPr>
        <p:spPr bwMode="auto">
          <a:xfrm>
            <a:off x="935130" y="393569"/>
            <a:ext cx="10321740" cy="5736643"/>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pauw.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lvl="0">
              <a:lnSpc>
                <a:spcPct val="115000"/>
              </a:lnSpc>
              <a:spcBef>
                <a:spcPts val="500"/>
              </a:spcBef>
              <a:buClrTx/>
            </a:pPr>
            <a:r>
              <a:rPr lang="el-GR"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εἰμι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de godin van het huwelijk.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lang="el-GR"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ε</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ἰμι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ἡφαιστος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ἀρης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ben) ………………………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δημητηρ</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getrouwd met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maar hij is ook mijn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a:extLst>
              <a:ext uri="{FF2B5EF4-FFF2-40B4-BE49-F238E27FC236}">
                <a16:creationId xmlns:a16="http://schemas.microsoft.com/office/drawing/2014/main" id="{C8A1BD01-9008-42E2-A166-F77D1E330D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00436" y="855350"/>
            <a:ext cx="2623951" cy="3330150"/>
          </a:xfrm>
          <a:prstGeom prst="rect">
            <a:avLst/>
          </a:prstGeom>
          <a:noFill/>
        </p:spPr>
      </p:pic>
      <p:pic>
        <p:nvPicPr>
          <p:cNvPr id="7" name="Afbeelding 6">
            <a:extLst>
              <a:ext uri="{FF2B5EF4-FFF2-40B4-BE49-F238E27FC236}">
                <a16:creationId xmlns:a16="http://schemas.microsoft.com/office/drawing/2014/main" id="{D18E6162-4C12-4D0B-A5F8-6A39112322E0}"/>
              </a:ext>
            </a:extLst>
          </p:cNvPr>
          <p:cNvPicPr>
            <a:picLocks noChangeAspect="1"/>
          </p:cNvPicPr>
          <p:nvPr/>
        </p:nvPicPr>
        <p:blipFill>
          <a:blip r:embed="rId3"/>
          <a:stretch>
            <a:fillRect/>
          </a:stretch>
        </p:blipFill>
        <p:spPr>
          <a:xfrm>
            <a:off x="3341080" y="393569"/>
            <a:ext cx="1694969" cy="1235914"/>
          </a:xfrm>
          <a:prstGeom prst="rect">
            <a:avLst/>
          </a:prstGeom>
        </p:spPr>
      </p:pic>
      <p:pic>
        <p:nvPicPr>
          <p:cNvPr id="8" name="Afbeelding 7">
            <a:extLst>
              <a:ext uri="{FF2B5EF4-FFF2-40B4-BE49-F238E27FC236}">
                <a16:creationId xmlns:a16="http://schemas.microsoft.com/office/drawing/2014/main" id="{1EFD4D8F-9294-47D5-BD1A-048DCA642F35}"/>
              </a:ext>
            </a:extLst>
          </p:cNvPr>
          <p:cNvPicPr>
            <a:picLocks noChangeAspect="1"/>
          </p:cNvPicPr>
          <p:nvPr/>
        </p:nvPicPr>
        <p:blipFill>
          <a:blip r:embed="rId4"/>
          <a:stretch>
            <a:fillRect/>
          </a:stretch>
        </p:blipFill>
        <p:spPr>
          <a:xfrm>
            <a:off x="1341749" y="3027845"/>
            <a:ext cx="1655296" cy="933756"/>
          </a:xfrm>
          <a:prstGeom prst="rect">
            <a:avLst/>
          </a:prstGeom>
        </p:spPr>
      </p:pic>
      <p:pic>
        <p:nvPicPr>
          <p:cNvPr id="10" name="Afbeelding 9">
            <a:extLst>
              <a:ext uri="{FF2B5EF4-FFF2-40B4-BE49-F238E27FC236}">
                <a16:creationId xmlns:a16="http://schemas.microsoft.com/office/drawing/2014/main" id="{07F56BC4-82AE-4EEC-834B-57B3FC17164D}"/>
              </a:ext>
            </a:extLst>
          </p:cNvPr>
          <p:cNvPicPr>
            <a:picLocks noChangeAspect="1"/>
          </p:cNvPicPr>
          <p:nvPr/>
        </p:nvPicPr>
        <p:blipFill>
          <a:blip r:embed="rId5"/>
          <a:stretch>
            <a:fillRect/>
          </a:stretch>
        </p:blipFill>
        <p:spPr>
          <a:xfrm>
            <a:off x="935130" y="3918441"/>
            <a:ext cx="1132483" cy="859125"/>
          </a:xfrm>
          <a:prstGeom prst="rect">
            <a:avLst/>
          </a:prstGeom>
        </p:spPr>
      </p:pic>
      <p:pic>
        <p:nvPicPr>
          <p:cNvPr id="11" name="Afbeelding 10">
            <a:extLst>
              <a:ext uri="{FF2B5EF4-FFF2-40B4-BE49-F238E27FC236}">
                <a16:creationId xmlns:a16="http://schemas.microsoft.com/office/drawing/2014/main" id="{F90D744E-18D1-4475-84CB-44152417DBCE}"/>
              </a:ext>
            </a:extLst>
          </p:cNvPr>
          <p:cNvPicPr>
            <a:picLocks noChangeAspect="1"/>
          </p:cNvPicPr>
          <p:nvPr/>
        </p:nvPicPr>
        <p:blipFill>
          <a:blip r:embed="rId6"/>
          <a:stretch>
            <a:fillRect/>
          </a:stretch>
        </p:blipFill>
        <p:spPr>
          <a:xfrm>
            <a:off x="3111157" y="4020519"/>
            <a:ext cx="1551339" cy="741944"/>
          </a:xfrm>
          <a:prstGeom prst="rect">
            <a:avLst/>
          </a:prstGeom>
        </p:spPr>
      </p:pic>
      <p:pic>
        <p:nvPicPr>
          <p:cNvPr id="12" name="Afbeelding 11">
            <a:extLst>
              <a:ext uri="{FF2B5EF4-FFF2-40B4-BE49-F238E27FC236}">
                <a16:creationId xmlns:a16="http://schemas.microsoft.com/office/drawing/2014/main" id="{EE1E2BEA-72C6-448B-A203-32EEA1D92D29}"/>
              </a:ext>
            </a:extLst>
          </p:cNvPr>
          <p:cNvPicPr>
            <a:picLocks noChangeAspect="1"/>
          </p:cNvPicPr>
          <p:nvPr/>
        </p:nvPicPr>
        <p:blipFill>
          <a:blip r:embed="rId7"/>
          <a:stretch>
            <a:fillRect/>
          </a:stretch>
        </p:blipFill>
        <p:spPr>
          <a:xfrm>
            <a:off x="5797830" y="5253504"/>
            <a:ext cx="1702606" cy="749146"/>
          </a:xfrm>
          <a:prstGeom prst="rect">
            <a:avLst/>
          </a:prstGeom>
        </p:spPr>
      </p:pic>
    </p:spTree>
    <p:extLst>
      <p:ext uri="{BB962C8B-B14F-4D97-AF65-F5344CB8AC3E}">
        <p14:creationId xmlns:p14="http://schemas.microsoft.com/office/powerpoint/2010/main" val="233226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2"/>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Huistaak les 1: enkele transcripties</a:t>
            </a:r>
            <a:endParaRPr/>
          </a:p>
        </p:txBody>
      </p:sp>
      <p:sp>
        <p:nvSpPr>
          <p:cNvPr id="199" name="Google Shape;199;p22"/>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3000" dirty="0" err="1">
                <a:latin typeface="Comfortaa"/>
                <a:ea typeface="Comfortaa"/>
                <a:cs typeface="Comfortaa"/>
                <a:sym typeface="Comfortaa"/>
              </a:rPr>
              <a:t>θερμος</a:t>
            </a:r>
            <a:r>
              <a:rPr lang="en-GB" sz="3000" dirty="0">
                <a:latin typeface="Comfortaa"/>
                <a:ea typeface="Comfortaa"/>
                <a:cs typeface="Comfortaa"/>
                <a:sym typeface="Comfortaa"/>
              </a:rPr>
              <a:t>				thermos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χα</a:t>
            </a:r>
            <a:r>
              <a:rPr lang="en-GB" sz="3000" dirty="0" err="1">
                <a:latin typeface="Comfortaa"/>
                <a:ea typeface="Comfortaa"/>
                <a:cs typeface="Comfortaa"/>
                <a:sym typeface="Comfortaa"/>
              </a:rPr>
              <a:t>ος</a:t>
            </a:r>
            <a:r>
              <a:rPr lang="en-GB" sz="3000" dirty="0">
                <a:latin typeface="Comfortaa"/>
                <a:ea typeface="Comfortaa"/>
                <a:cs typeface="Comfortaa"/>
                <a:sym typeface="Comfortaa"/>
              </a:rPr>
              <a:t>				chaos</a:t>
            </a:r>
            <a:endParaRPr sz="3000" dirty="0">
              <a:latin typeface="Comfortaa"/>
              <a:ea typeface="Comfortaa"/>
              <a:cs typeface="Comfortaa"/>
              <a:sym typeface="Comfortaa"/>
            </a:endParaRPr>
          </a:p>
          <a:p>
            <a:pPr marL="0" lvl="0" indent="0" algn="l" rtl="0">
              <a:spcBef>
                <a:spcPts val="1000"/>
              </a:spcBef>
              <a:spcAft>
                <a:spcPts val="0"/>
              </a:spcAft>
              <a:buNone/>
            </a:pPr>
            <a:r>
              <a:rPr lang="en-GB" sz="3000" dirty="0">
                <a:latin typeface="Comfortaa"/>
                <a:ea typeface="Comfortaa"/>
                <a:cs typeface="Comfortaa"/>
                <a:sym typeface="Comfortaa"/>
              </a:rPr>
              <a:t>crisis				</a:t>
            </a:r>
            <a:r>
              <a:rPr lang="en-GB" sz="3000" dirty="0" err="1">
                <a:latin typeface="Comfortaa"/>
                <a:ea typeface="Comfortaa"/>
                <a:cs typeface="Comfortaa"/>
                <a:sym typeface="Comfortaa"/>
              </a:rPr>
              <a:t>κρισις</a:t>
            </a:r>
            <a:endParaRPr sz="3000" dirty="0">
              <a:latin typeface="Comfortaa"/>
              <a:ea typeface="Comfortaa"/>
              <a:cs typeface="Comfortaa"/>
              <a:sym typeface="Comfortaa"/>
            </a:endParaRPr>
          </a:p>
          <a:p>
            <a:pPr marL="0" lvl="0" indent="0" algn="l" rtl="0">
              <a:spcBef>
                <a:spcPts val="1000"/>
              </a:spcBef>
              <a:spcAft>
                <a:spcPts val="0"/>
              </a:spcAft>
              <a:buNone/>
            </a:pPr>
            <a:r>
              <a:rPr lang="nl-BE" sz="3000" dirty="0">
                <a:latin typeface="Comfortaa"/>
                <a:ea typeface="Comfortaa"/>
                <a:cs typeface="Comfortaa"/>
                <a:sym typeface="Comfortaa"/>
              </a:rPr>
              <a:t>Zeus</a:t>
            </a:r>
            <a:r>
              <a:rPr lang="en-GB" sz="3000" dirty="0">
                <a:latin typeface="Comfortaa"/>
                <a:ea typeface="Comfortaa"/>
                <a:cs typeface="Comfortaa"/>
                <a:sym typeface="Comfortaa"/>
              </a:rPr>
              <a:t>				</a:t>
            </a:r>
            <a:r>
              <a:rPr lang="el-GR" sz="3000" dirty="0">
                <a:latin typeface="Comfortaa"/>
                <a:ea typeface="Comfortaa"/>
                <a:cs typeface="Comfortaa"/>
                <a:sym typeface="Comfortaa"/>
              </a:rPr>
              <a:t>Ζευς</a:t>
            </a:r>
            <a:endParaRPr sz="3000" dirty="0">
              <a:latin typeface="Comfortaa"/>
              <a:ea typeface="Comfortaa"/>
              <a:cs typeface="Comfortaa"/>
              <a:sym typeface="Comforta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5847F592-D63C-44F2-A306-17F4ABF30359}"/>
              </a:ext>
            </a:extLst>
          </p:cNvPr>
          <p:cNvSpPr txBox="1">
            <a:spLocks noChangeArrowheads="1"/>
          </p:cNvSpPr>
          <p:nvPr/>
        </p:nvSpPr>
        <p:spPr bwMode="auto">
          <a:xfrm>
            <a:off x="1046375" y="461913"/>
            <a:ext cx="10085045" cy="5683159"/>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graan.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godin van de natuur en de landbouw.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ἡρα</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ποσειδων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ἁδης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belangrijk voor de mensen omdat ik ervoor zorg dat ze voldoende eten hebben.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513123FF-36DD-994D-ACE7-CFA93FDE420B}"/>
              </a:ext>
            </a:extLst>
          </p:cNvPr>
          <p:cNvPicPr/>
          <p:nvPr/>
        </p:nvPicPr>
        <p:blipFill rotWithShape="1">
          <a:blip r:embed="rId2">
            <a:extLst>
              <a:ext uri="{28A0092B-C50C-407E-A947-70E740481C1C}">
                <a14:useLocalDpi xmlns:a14="http://schemas.microsoft.com/office/drawing/2010/main" val="0"/>
              </a:ext>
            </a:extLst>
          </a:blip>
          <a:srcRect l="37352" t="31347" r="50474" b="45142"/>
          <a:stretch/>
        </p:blipFill>
        <p:spPr bwMode="auto">
          <a:xfrm>
            <a:off x="8478665" y="712928"/>
            <a:ext cx="1786549" cy="3304379"/>
          </a:xfrm>
          <a:prstGeom prst="rect">
            <a:avLst/>
          </a:prstGeom>
          <a:noFill/>
          <a:ln>
            <a:noFill/>
          </a:ln>
        </p:spPr>
      </p:pic>
      <p:pic>
        <p:nvPicPr>
          <p:cNvPr id="7" name="Afbeelding 6">
            <a:extLst>
              <a:ext uri="{FF2B5EF4-FFF2-40B4-BE49-F238E27FC236}">
                <a16:creationId xmlns:a16="http://schemas.microsoft.com/office/drawing/2014/main" id="{CBEE2349-E9AA-4A2C-A44C-287C2DA6F22B}"/>
              </a:ext>
            </a:extLst>
          </p:cNvPr>
          <p:cNvPicPr>
            <a:picLocks noChangeAspect="1"/>
          </p:cNvPicPr>
          <p:nvPr/>
        </p:nvPicPr>
        <p:blipFill>
          <a:blip r:embed="rId3"/>
          <a:stretch>
            <a:fillRect/>
          </a:stretch>
        </p:blipFill>
        <p:spPr>
          <a:xfrm>
            <a:off x="3242897" y="544841"/>
            <a:ext cx="2469670" cy="1067141"/>
          </a:xfrm>
          <a:prstGeom prst="rect">
            <a:avLst/>
          </a:prstGeom>
        </p:spPr>
      </p:pic>
      <p:pic>
        <p:nvPicPr>
          <p:cNvPr id="8" name="Afbeelding 7">
            <a:extLst>
              <a:ext uri="{FF2B5EF4-FFF2-40B4-BE49-F238E27FC236}">
                <a16:creationId xmlns:a16="http://schemas.microsoft.com/office/drawing/2014/main" id="{1E9C4889-BE84-4C58-A4E9-2C1BB6D8C0CA}"/>
              </a:ext>
            </a:extLst>
          </p:cNvPr>
          <p:cNvPicPr>
            <a:picLocks noChangeAspect="1"/>
          </p:cNvPicPr>
          <p:nvPr/>
        </p:nvPicPr>
        <p:blipFill>
          <a:blip r:embed="rId4"/>
          <a:stretch>
            <a:fillRect/>
          </a:stretch>
        </p:blipFill>
        <p:spPr>
          <a:xfrm>
            <a:off x="1192309" y="4016872"/>
            <a:ext cx="1185311" cy="899201"/>
          </a:xfrm>
          <a:prstGeom prst="rect">
            <a:avLst/>
          </a:prstGeom>
        </p:spPr>
      </p:pic>
      <p:pic>
        <p:nvPicPr>
          <p:cNvPr id="9" name="Afbeelding 8">
            <a:extLst>
              <a:ext uri="{FF2B5EF4-FFF2-40B4-BE49-F238E27FC236}">
                <a16:creationId xmlns:a16="http://schemas.microsoft.com/office/drawing/2014/main" id="{89964F9A-6356-4E11-8490-F9257CA95FCA}"/>
              </a:ext>
            </a:extLst>
          </p:cNvPr>
          <p:cNvPicPr>
            <a:picLocks noChangeAspect="1"/>
          </p:cNvPicPr>
          <p:nvPr/>
        </p:nvPicPr>
        <p:blipFill>
          <a:blip r:embed="rId5"/>
          <a:stretch>
            <a:fillRect/>
          </a:stretch>
        </p:blipFill>
        <p:spPr>
          <a:xfrm>
            <a:off x="3626041" y="4016872"/>
            <a:ext cx="1551339" cy="741944"/>
          </a:xfrm>
          <a:prstGeom prst="rect">
            <a:avLst/>
          </a:prstGeom>
        </p:spPr>
      </p:pic>
    </p:spTree>
    <p:extLst>
      <p:ext uri="{BB962C8B-B14F-4D97-AF65-F5344CB8AC3E}">
        <p14:creationId xmlns:p14="http://schemas.microsoft.com/office/powerpoint/2010/main" val="337408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2">
            <a:extLst>
              <a:ext uri="{FF2B5EF4-FFF2-40B4-BE49-F238E27FC236}">
                <a16:creationId xmlns:a16="http://schemas.microsoft.com/office/drawing/2014/main" id="{0A6D4A3B-D701-4937-826A-090872164C4F}"/>
              </a:ext>
            </a:extLst>
          </p:cNvPr>
          <p:cNvSpPr txBox="1">
            <a:spLocks noChangeArrowheads="1"/>
          </p:cNvSpPr>
          <p:nvPr/>
        </p:nvSpPr>
        <p:spPr bwMode="auto">
          <a:xfrm>
            <a:off x="1108003" y="486973"/>
            <a:ext cx="10223016" cy="5643239"/>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staf.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driekoppige hond ………………..……… (is)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κερβερος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koning van de onderwereld.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ποσειδων</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woon niet op de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ὀλυμπος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5" name="Afbeelding 4" descr="Greek Roman Pantheon Royalty Free Vector Image">
            <a:extLst>
              <a:ext uri="{FF2B5EF4-FFF2-40B4-BE49-F238E27FC236}">
                <a16:creationId xmlns:a16="http://schemas.microsoft.com/office/drawing/2014/main" id="{A0C5A02F-B038-F94A-8D89-E9FFA1ECC8C9}"/>
              </a:ext>
            </a:extLst>
          </p:cNvPr>
          <p:cNvPicPr/>
          <p:nvPr/>
        </p:nvPicPr>
        <p:blipFill rotWithShape="1">
          <a:blip r:embed="rId2">
            <a:extLst>
              <a:ext uri="{28A0092B-C50C-407E-A947-70E740481C1C}">
                <a14:useLocalDpi xmlns:a14="http://schemas.microsoft.com/office/drawing/2010/main" val="0"/>
              </a:ext>
            </a:extLst>
          </a:blip>
          <a:srcRect l="59" t="29681" r="63960" b="44032"/>
          <a:stretch/>
        </p:blipFill>
        <p:spPr bwMode="auto">
          <a:xfrm>
            <a:off x="7569725" y="885294"/>
            <a:ext cx="3179818" cy="3705559"/>
          </a:xfrm>
          <a:prstGeom prst="rect">
            <a:avLst/>
          </a:prstGeom>
          <a:noFill/>
          <a:ln>
            <a:noFill/>
          </a:ln>
        </p:spPr>
      </p:pic>
      <p:pic>
        <p:nvPicPr>
          <p:cNvPr id="6" name="Afbeelding 5">
            <a:extLst>
              <a:ext uri="{FF2B5EF4-FFF2-40B4-BE49-F238E27FC236}">
                <a16:creationId xmlns:a16="http://schemas.microsoft.com/office/drawing/2014/main" id="{034E27D7-8676-466A-9EDF-62D68EA65F32}"/>
              </a:ext>
            </a:extLst>
          </p:cNvPr>
          <p:cNvPicPr>
            <a:picLocks noChangeAspect="1"/>
          </p:cNvPicPr>
          <p:nvPr/>
        </p:nvPicPr>
        <p:blipFill>
          <a:blip r:embed="rId3"/>
          <a:stretch>
            <a:fillRect/>
          </a:stretch>
        </p:blipFill>
        <p:spPr>
          <a:xfrm>
            <a:off x="3543723" y="620256"/>
            <a:ext cx="1722257" cy="1102663"/>
          </a:xfrm>
          <a:prstGeom prst="rect">
            <a:avLst/>
          </a:prstGeom>
        </p:spPr>
      </p:pic>
      <p:pic>
        <p:nvPicPr>
          <p:cNvPr id="7" name="Afbeelding 6">
            <a:extLst>
              <a:ext uri="{FF2B5EF4-FFF2-40B4-BE49-F238E27FC236}">
                <a16:creationId xmlns:a16="http://schemas.microsoft.com/office/drawing/2014/main" id="{D746BE4B-0D74-4641-8435-C4C94E4DD84D}"/>
              </a:ext>
            </a:extLst>
          </p:cNvPr>
          <p:cNvPicPr>
            <a:picLocks noChangeAspect="1"/>
          </p:cNvPicPr>
          <p:nvPr/>
        </p:nvPicPr>
        <p:blipFill>
          <a:blip r:embed="rId4"/>
          <a:stretch>
            <a:fillRect/>
          </a:stretch>
        </p:blipFill>
        <p:spPr>
          <a:xfrm>
            <a:off x="3789695" y="2352331"/>
            <a:ext cx="1271012" cy="939907"/>
          </a:xfrm>
          <a:prstGeom prst="rect">
            <a:avLst/>
          </a:prstGeom>
        </p:spPr>
      </p:pic>
      <p:pic>
        <p:nvPicPr>
          <p:cNvPr id="8" name="Afbeelding 7">
            <a:extLst>
              <a:ext uri="{FF2B5EF4-FFF2-40B4-BE49-F238E27FC236}">
                <a16:creationId xmlns:a16="http://schemas.microsoft.com/office/drawing/2014/main" id="{98A0C1CD-F244-47AC-9505-F6EE59505E22}"/>
              </a:ext>
            </a:extLst>
          </p:cNvPr>
          <p:cNvPicPr>
            <a:picLocks noChangeAspect="1"/>
          </p:cNvPicPr>
          <p:nvPr/>
        </p:nvPicPr>
        <p:blipFill>
          <a:blip r:embed="rId5"/>
          <a:stretch>
            <a:fillRect/>
          </a:stretch>
        </p:blipFill>
        <p:spPr>
          <a:xfrm>
            <a:off x="1291473" y="4414517"/>
            <a:ext cx="1359124" cy="1031059"/>
          </a:xfrm>
          <a:prstGeom prst="rect">
            <a:avLst/>
          </a:prstGeom>
        </p:spPr>
      </p:pic>
      <p:pic>
        <p:nvPicPr>
          <p:cNvPr id="9" name="Afbeelding 8">
            <a:extLst>
              <a:ext uri="{FF2B5EF4-FFF2-40B4-BE49-F238E27FC236}">
                <a16:creationId xmlns:a16="http://schemas.microsoft.com/office/drawing/2014/main" id="{75FBFAD8-C26F-4AB3-B27E-BF67EBD37861}"/>
              </a:ext>
            </a:extLst>
          </p:cNvPr>
          <p:cNvPicPr>
            <a:picLocks noChangeAspect="1"/>
          </p:cNvPicPr>
          <p:nvPr/>
        </p:nvPicPr>
        <p:blipFill>
          <a:blip r:embed="rId6"/>
          <a:stretch>
            <a:fillRect/>
          </a:stretch>
        </p:blipFill>
        <p:spPr>
          <a:xfrm>
            <a:off x="3655098" y="4410419"/>
            <a:ext cx="2136155" cy="939907"/>
          </a:xfrm>
          <a:prstGeom prst="rect">
            <a:avLst/>
          </a:prstGeom>
        </p:spPr>
      </p:pic>
    </p:spTree>
    <p:extLst>
      <p:ext uri="{BB962C8B-B14F-4D97-AF65-F5344CB8AC3E}">
        <p14:creationId xmlns:p14="http://schemas.microsoft.com/office/powerpoint/2010/main" val="13733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2">
            <a:extLst>
              <a:ext uri="{FF2B5EF4-FFF2-40B4-BE49-F238E27FC236}">
                <a16:creationId xmlns:a16="http://schemas.microsoft.com/office/drawing/2014/main" id="{54430DE8-FC69-4E94-9028-16BF6D8F638C}"/>
              </a:ext>
            </a:extLst>
          </p:cNvPr>
          <p:cNvSpPr txBox="1">
            <a:spLocks noChangeArrowheads="1"/>
          </p:cNvSpPr>
          <p:nvPr/>
        </p:nvSpPr>
        <p:spPr bwMode="auto">
          <a:xfrm>
            <a:off x="1108003" y="420984"/>
            <a:ext cx="10062760" cy="5699898"/>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drietand.</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koning van de zee en god.</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ἁδης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a:lnSpc>
                <a:spcPct val="115000"/>
              </a:lnSpc>
              <a:spcBef>
                <a:spcPts val="500"/>
              </a:spcBef>
              <a:spcAft>
                <a:spcPts val="1000"/>
              </a:spcAft>
              <a:buClrTx/>
              <a:defRPr/>
            </a:pP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Ik ben geen …………….……………. </a:t>
            </a:r>
            <a:r>
              <a:rPr lang="nl-BE" sz="2000" dirty="0">
                <a:latin typeface="Calibri" panose="020F0502020204030204"/>
                <a:ea typeface="Times New Roman" panose="02020603050405020304" pitchFamily="18" charset="0"/>
                <a:cs typeface="Times New Roman"/>
              </a:rPr>
              <a:t>v</a:t>
            </a:r>
            <a:r>
              <a:rPr kumimoji="0" lang="nl-BE" sz="2000" b="0" i="0" u="none" strike="noStrike" kern="0" cap="none" spc="0" normalizeH="0" baseline="0" noProof="0" dirty="0" err="1">
                <a:ln>
                  <a:noFill/>
                </a:ln>
                <a:effectLst/>
                <a:uLnTx/>
                <a:uFillTx/>
                <a:latin typeface="Calibri" panose="020F0502020204030204"/>
                <a:ea typeface="Times New Roman" panose="02020603050405020304" pitchFamily="18" charset="0"/>
                <a:cs typeface="Times New Roman"/>
              </a:rPr>
              <a:t>an</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de goden want ik heb</a:t>
            </a:r>
            <a:r>
              <a:rPr lang="nl-BE" sz="2000" dirty="0">
                <a:latin typeface="Calibri" panose="020F0502020204030204"/>
                <a:ea typeface="Times New Roman" panose="02020603050405020304" pitchFamily="18" charset="0"/>
                <a:cs typeface="Times New Roman"/>
              </a:rPr>
              <a:t> geen</a:t>
            </a:r>
            <a:r>
              <a:rPr kumimoji="0" lang="nl-BE" sz="20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a:rPr>
              <a:t> …………….……… (kinderen) die Olympische goden zijn.</a:t>
            </a:r>
            <a:r>
              <a:rPr lang="nl-BE" sz="2000" dirty="0">
                <a:latin typeface="Calibri" panose="020F0502020204030204"/>
                <a:ea typeface="Times New Roman" panose="02020603050405020304" pitchFamily="18" charset="0"/>
                <a:cs typeface="Times New Roman"/>
              </a:rPr>
              <a:t> </a:t>
            </a:r>
            <a:endParaRPr kumimoji="0" lang="nl-BE" sz="1600" b="0" i="0" u="none" strike="noStrike" kern="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0BDBE732-2990-496B-8162-74F414C7880E}"/>
              </a:ext>
            </a:extLst>
          </p:cNvPr>
          <p:cNvPicPr>
            <a:picLocks noChangeAspect="1"/>
          </p:cNvPicPr>
          <p:nvPr/>
        </p:nvPicPr>
        <p:blipFill>
          <a:blip r:embed="rId2"/>
          <a:stretch>
            <a:fillRect/>
          </a:stretch>
        </p:blipFill>
        <p:spPr>
          <a:xfrm>
            <a:off x="7466028" y="569309"/>
            <a:ext cx="3362144" cy="4173409"/>
          </a:xfrm>
          <a:prstGeom prst="rect">
            <a:avLst/>
          </a:prstGeom>
        </p:spPr>
      </p:pic>
      <p:pic>
        <p:nvPicPr>
          <p:cNvPr id="6" name="Afbeelding 5">
            <a:extLst>
              <a:ext uri="{FF2B5EF4-FFF2-40B4-BE49-F238E27FC236}">
                <a16:creationId xmlns:a16="http://schemas.microsoft.com/office/drawing/2014/main" id="{AC985527-E1C8-4AEC-BF0F-94B518EA6DA1}"/>
              </a:ext>
            </a:extLst>
          </p:cNvPr>
          <p:cNvPicPr>
            <a:picLocks noChangeAspect="1"/>
          </p:cNvPicPr>
          <p:nvPr/>
        </p:nvPicPr>
        <p:blipFill>
          <a:blip r:embed="rId3"/>
          <a:stretch>
            <a:fillRect/>
          </a:stretch>
        </p:blipFill>
        <p:spPr>
          <a:xfrm>
            <a:off x="3388116" y="455557"/>
            <a:ext cx="2401969" cy="944594"/>
          </a:xfrm>
          <a:prstGeom prst="rect">
            <a:avLst/>
          </a:prstGeom>
        </p:spPr>
      </p:pic>
      <p:pic>
        <p:nvPicPr>
          <p:cNvPr id="7" name="Afbeelding 6">
            <a:extLst>
              <a:ext uri="{FF2B5EF4-FFF2-40B4-BE49-F238E27FC236}">
                <a16:creationId xmlns:a16="http://schemas.microsoft.com/office/drawing/2014/main" id="{1E06FB1F-C5B4-4C91-87A7-54EECB6113B8}"/>
              </a:ext>
            </a:extLst>
          </p:cNvPr>
          <p:cNvPicPr>
            <a:picLocks noChangeAspect="1"/>
          </p:cNvPicPr>
          <p:nvPr/>
        </p:nvPicPr>
        <p:blipFill>
          <a:blip r:embed="rId4"/>
          <a:stretch>
            <a:fillRect/>
          </a:stretch>
        </p:blipFill>
        <p:spPr>
          <a:xfrm>
            <a:off x="1368825" y="3623713"/>
            <a:ext cx="1161161" cy="880880"/>
          </a:xfrm>
          <a:prstGeom prst="rect">
            <a:avLst/>
          </a:prstGeom>
        </p:spPr>
      </p:pic>
      <p:pic>
        <p:nvPicPr>
          <p:cNvPr id="8" name="Afbeelding 7">
            <a:extLst>
              <a:ext uri="{FF2B5EF4-FFF2-40B4-BE49-F238E27FC236}">
                <a16:creationId xmlns:a16="http://schemas.microsoft.com/office/drawing/2014/main" id="{B37C4A6D-46F7-49AE-AFDC-31AA668943B3}"/>
              </a:ext>
            </a:extLst>
          </p:cNvPr>
          <p:cNvPicPr>
            <a:picLocks noChangeAspect="1"/>
          </p:cNvPicPr>
          <p:nvPr/>
        </p:nvPicPr>
        <p:blipFill>
          <a:blip r:embed="rId5"/>
          <a:stretch>
            <a:fillRect/>
          </a:stretch>
        </p:blipFill>
        <p:spPr>
          <a:xfrm>
            <a:off x="3580553" y="3623713"/>
            <a:ext cx="2002003" cy="880880"/>
          </a:xfrm>
          <a:prstGeom prst="rect">
            <a:avLst/>
          </a:prstGeom>
        </p:spPr>
      </p:pic>
      <p:pic>
        <p:nvPicPr>
          <p:cNvPr id="9" name="Afbeelding 8">
            <a:extLst>
              <a:ext uri="{FF2B5EF4-FFF2-40B4-BE49-F238E27FC236}">
                <a16:creationId xmlns:a16="http://schemas.microsoft.com/office/drawing/2014/main" id="{8B0D17D6-6BDF-4E88-9977-5A90962FE96A}"/>
              </a:ext>
            </a:extLst>
          </p:cNvPr>
          <p:cNvPicPr>
            <a:picLocks noChangeAspect="1"/>
          </p:cNvPicPr>
          <p:nvPr/>
        </p:nvPicPr>
        <p:blipFill>
          <a:blip r:embed="rId6"/>
          <a:stretch>
            <a:fillRect/>
          </a:stretch>
        </p:blipFill>
        <p:spPr>
          <a:xfrm>
            <a:off x="2641659" y="4695352"/>
            <a:ext cx="1571570" cy="880879"/>
          </a:xfrm>
          <a:prstGeom prst="rect">
            <a:avLst/>
          </a:prstGeom>
        </p:spPr>
      </p:pic>
      <p:pic>
        <p:nvPicPr>
          <p:cNvPr id="10" name="Afbeelding 9">
            <a:extLst>
              <a:ext uri="{FF2B5EF4-FFF2-40B4-BE49-F238E27FC236}">
                <a16:creationId xmlns:a16="http://schemas.microsoft.com/office/drawing/2014/main" id="{C329DF51-5DF3-490F-AB54-FF1D249D30E4}"/>
              </a:ext>
            </a:extLst>
          </p:cNvPr>
          <p:cNvPicPr>
            <a:picLocks noChangeAspect="1"/>
          </p:cNvPicPr>
          <p:nvPr/>
        </p:nvPicPr>
        <p:blipFill>
          <a:blip r:embed="rId7"/>
          <a:stretch>
            <a:fillRect/>
          </a:stretch>
        </p:blipFill>
        <p:spPr>
          <a:xfrm>
            <a:off x="7577195" y="4700587"/>
            <a:ext cx="1503571" cy="792300"/>
          </a:xfrm>
          <a:prstGeom prst="rect">
            <a:avLst/>
          </a:prstGeom>
        </p:spPr>
      </p:pic>
    </p:spTree>
    <p:extLst>
      <p:ext uri="{BB962C8B-B14F-4D97-AF65-F5344CB8AC3E}">
        <p14:creationId xmlns:p14="http://schemas.microsoft.com/office/powerpoint/2010/main" val="276570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2">
            <a:extLst>
              <a:ext uri="{FF2B5EF4-FFF2-40B4-BE49-F238E27FC236}">
                <a16:creationId xmlns:a16="http://schemas.microsoft.com/office/drawing/2014/main" id="{D6594258-F427-4F10-B915-4EB3EEE7DA30}"/>
              </a:ext>
            </a:extLst>
          </p:cNvPr>
          <p:cNvSpPr txBox="1">
            <a:spLocks noChangeArrowheads="1"/>
          </p:cNvSpPr>
          <p:nvPr/>
        </p:nvSpPr>
        <p:spPr bwMode="auto">
          <a:xfrm>
            <a:off x="1051441" y="468119"/>
            <a:ext cx="10326711" cy="5659422"/>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staf.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heb een gevleugelde helm en gevleugelde schoenen.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 (ik ben) de boodschapper van de goden.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ook de god van de handel, dieven en reizigers.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ben) de…………………………..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C22FBA06-D433-4720-BB37-30DFA91DBB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25905" y="730459"/>
            <a:ext cx="2843039" cy="3643578"/>
          </a:xfrm>
          <a:prstGeom prst="rect">
            <a:avLst/>
          </a:prstGeom>
          <a:noFill/>
        </p:spPr>
      </p:pic>
      <p:pic>
        <p:nvPicPr>
          <p:cNvPr id="7" name="Afbeelding 6">
            <a:extLst>
              <a:ext uri="{FF2B5EF4-FFF2-40B4-BE49-F238E27FC236}">
                <a16:creationId xmlns:a16="http://schemas.microsoft.com/office/drawing/2014/main" id="{3E4447D4-4464-4ABF-8BCD-3A4F2DE371FE}"/>
              </a:ext>
            </a:extLst>
          </p:cNvPr>
          <p:cNvPicPr>
            <a:picLocks noChangeAspect="1"/>
          </p:cNvPicPr>
          <p:nvPr/>
        </p:nvPicPr>
        <p:blipFill>
          <a:blip r:embed="rId3"/>
          <a:stretch>
            <a:fillRect/>
          </a:stretch>
        </p:blipFill>
        <p:spPr>
          <a:xfrm>
            <a:off x="3478491" y="591975"/>
            <a:ext cx="1795698" cy="1019179"/>
          </a:xfrm>
          <a:prstGeom prst="rect">
            <a:avLst/>
          </a:prstGeom>
        </p:spPr>
      </p:pic>
      <p:pic>
        <p:nvPicPr>
          <p:cNvPr id="8" name="Afbeelding 7">
            <a:extLst>
              <a:ext uri="{FF2B5EF4-FFF2-40B4-BE49-F238E27FC236}">
                <a16:creationId xmlns:a16="http://schemas.microsoft.com/office/drawing/2014/main" id="{4AF0EA7D-060E-4697-8B35-AEE153A21ACA}"/>
              </a:ext>
            </a:extLst>
          </p:cNvPr>
          <p:cNvPicPr>
            <a:picLocks noChangeAspect="1"/>
          </p:cNvPicPr>
          <p:nvPr/>
        </p:nvPicPr>
        <p:blipFill>
          <a:blip r:embed="rId4"/>
          <a:stretch>
            <a:fillRect/>
          </a:stretch>
        </p:blipFill>
        <p:spPr>
          <a:xfrm>
            <a:off x="1297700" y="2841171"/>
            <a:ext cx="1175409" cy="891689"/>
          </a:xfrm>
          <a:prstGeom prst="rect">
            <a:avLst/>
          </a:prstGeom>
        </p:spPr>
      </p:pic>
      <p:pic>
        <p:nvPicPr>
          <p:cNvPr id="10" name="Afbeelding 9">
            <a:extLst>
              <a:ext uri="{FF2B5EF4-FFF2-40B4-BE49-F238E27FC236}">
                <a16:creationId xmlns:a16="http://schemas.microsoft.com/office/drawing/2014/main" id="{E5B9215E-4B47-41ED-8299-77D2673140C3}"/>
              </a:ext>
            </a:extLst>
          </p:cNvPr>
          <p:cNvPicPr>
            <a:picLocks noChangeAspect="1"/>
          </p:cNvPicPr>
          <p:nvPr/>
        </p:nvPicPr>
        <p:blipFill>
          <a:blip r:embed="rId4"/>
          <a:stretch>
            <a:fillRect/>
          </a:stretch>
        </p:blipFill>
        <p:spPr>
          <a:xfrm>
            <a:off x="1297700" y="4395160"/>
            <a:ext cx="1175409" cy="891689"/>
          </a:xfrm>
          <a:prstGeom prst="rect">
            <a:avLst/>
          </a:prstGeom>
        </p:spPr>
      </p:pic>
      <p:pic>
        <p:nvPicPr>
          <p:cNvPr id="11" name="Afbeelding 10">
            <a:extLst>
              <a:ext uri="{FF2B5EF4-FFF2-40B4-BE49-F238E27FC236}">
                <a16:creationId xmlns:a16="http://schemas.microsoft.com/office/drawing/2014/main" id="{0C0D4261-A870-4E2D-B21E-6A348F0E7E88}"/>
              </a:ext>
            </a:extLst>
          </p:cNvPr>
          <p:cNvPicPr>
            <a:picLocks noChangeAspect="1"/>
          </p:cNvPicPr>
          <p:nvPr/>
        </p:nvPicPr>
        <p:blipFill>
          <a:blip r:embed="rId5"/>
          <a:stretch>
            <a:fillRect/>
          </a:stretch>
        </p:blipFill>
        <p:spPr>
          <a:xfrm>
            <a:off x="3834117" y="4395160"/>
            <a:ext cx="1440072" cy="1021985"/>
          </a:xfrm>
          <a:prstGeom prst="rect">
            <a:avLst/>
          </a:prstGeom>
        </p:spPr>
      </p:pic>
    </p:spTree>
    <p:extLst>
      <p:ext uri="{BB962C8B-B14F-4D97-AF65-F5344CB8AC3E}">
        <p14:creationId xmlns:p14="http://schemas.microsoft.com/office/powerpoint/2010/main" val="10368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909AEFBC-FF42-45E7-9955-6E0A49388BF9}"/>
              </a:ext>
            </a:extLst>
          </p:cNvPr>
          <p:cNvSpPr txBox="1">
            <a:spLocks noChangeArrowheads="1"/>
          </p:cNvSpPr>
          <p:nvPr/>
        </p:nvSpPr>
        <p:spPr bwMode="auto">
          <a:xfrm>
            <a:off x="843090" y="467373"/>
            <a:ext cx="10505820" cy="5662839"/>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 </a:t>
            </a: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wijn.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a:t>
            </a: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god van de wijn, feesten en van verandering.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van </a:t>
            </a:r>
            <a:r>
              <a:rPr kumimoji="0" lang="el-GR"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één van de jongste goden. </a:t>
            </a:r>
            <a:endParaRPr kumimoji="0" lang="nl-BE" sz="16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3FAC44A0-BAC4-1B40-A547-2B7919E2C02E}"/>
              </a:ext>
            </a:extLst>
          </p:cNvPr>
          <p:cNvPicPr/>
          <p:nvPr/>
        </p:nvPicPr>
        <p:blipFill rotWithShape="1">
          <a:blip r:embed="rId2">
            <a:extLst>
              <a:ext uri="{BEBA8EAE-BF5A-486C-A8C5-ECC9F3942E4B}">
                <a14:imgProps xmlns:a14="http://schemas.microsoft.com/office/drawing/2010/main">
                  <a14:imgLayer r:embed="rId3">
                    <a14:imgEffect>
                      <a14:backgroundRemoval t="58650" b="80169" l="73759" r="97518">
                        <a14:foregroundMark x1="79965" y1="70605" x2="77482" y2="69620"/>
                        <a14:foregroundMark x1="75887" y1="67511" x2="81915" y2="64557"/>
                        <a14:foregroundMark x1="81915" y1="64557" x2="88475" y2="64416"/>
                        <a14:foregroundMark x1="88475" y1="64416" x2="96454" y2="65260"/>
                        <a14:foregroundMark x1="96454" y1="65260" x2="93262" y2="70605"/>
                        <a14:foregroundMark x1="93262" y1="70605" x2="92908" y2="76653"/>
                        <a14:foregroundMark x1="92908" y1="76653" x2="87057" y2="78903"/>
                        <a14:foregroundMark x1="87057" y1="78903" x2="80496" y2="78903"/>
                        <a14:foregroundMark x1="80496" y1="78903" x2="87766" y2="79184"/>
                        <a14:foregroundMark x1="87766" y1="79184" x2="94858" y2="79044"/>
                        <a14:foregroundMark x1="94858" y1="79044" x2="87411" y2="78059"/>
                        <a14:foregroundMark x1="87411" y1="78059" x2="90248" y2="77918"/>
                        <a14:foregroundMark x1="91135" y1="78481" x2="83688" y2="79184"/>
                        <a14:foregroundMark x1="83688" y1="79184" x2="92199" y2="79044"/>
                        <a14:foregroundMark x1="92199" y1="79044" x2="81206" y2="78481"/>
                        <a14:foregroundMark x1="95035" y1="78481" x2="87766" y2="78762"/>
                        <a14:foregroundMark x1="87766" y1="78762" x2="93617" y2="76371"/>
                        <a14:foregroundMark x1="93617" y1="76371" x2="94504" y2="71308"/>
                        <a14:foregroundMark x1="94504" y1="71308" x2="97872" y2="75809"/>
                        <a14:foregroundMark x1="97872" y1="75809" x2="97518" y2="75949"/>
                        <a14:foregroundMark x1="97518" y1="77215" x2="98227" y2="72152"/>
                        <a14:foregroundMark x1="98227" y1="72152" x2="95035" y2="66948"/>
                        <a14:foregroundMark x1="95035" y1="66948" x2="94149" y2="77778"/>
                        <a14:foregroundMark x1="94149" y1="77778" x2="85993" y2="78622"/>
                        <a14:foregroundMark x1="85993" y1="78622" x2="93085" y2="78903"/>
                        <a14:foregroundMark x1="93085" y1="78903" x2="86348" y2="79184"/>
                        <a14:foregroundMark x1="86348" y1="79184" x2="93262" y2="79184"/>
                        <a14:foregroundMark x1="93262" y1="79184" x2="87766" y2="79325"/>
                        <a14:foregroundMark x1="85284" y1="64557" x2="89716" y2="60759"/>
                        <a14:foregroundMark x1="89716" y1="60759" x2="93085" y2="62869"/>
                        <a14:foregroundMark x1="87234" y1="63994" x2="89894" y2="59353"/>
                        <a14:foregroundMark x1="89894" y1="59353" x2="85638" y2="60900"/>
                        <a14:foregroundMark x1="92376" y1="64698" x2="85816" y2="67370"/>
                        <a14:foregroundMark x1="85816" y1="67370" x2="79078" y2="67511"/>
                        <a14:foregroundMark x1="79078" y1="67511" x2="80142" y2="70183"/>
                        <a14:foregroundMark x1="84397" y1="69761" x2="77660" y2="70042"/>
                        <a14:foregroundMark x1="77660" y1="70042" x2="73936" y2="65823"/>
                        <a14:foregroundMark x1="73936" y1="65823" x2="78546" y2="69339"/>
                        <a14:foregroundMark x1="78546" y1="69339" x2="85638" y2="70183"/>
                        <a14:foregroundMark x1="85638" y1="70183" x2="88652" y2="75105"/>
                        <a14:foregroundMark x1="88652" y1="75105" x2="81915" y2="74543"/>
                        <a14:foregroundMark x1="81915" y1="74543" x2="88298" y2="75246"/>
                        <a14:foregroundMark x1="88298" y1="75246" x2="85638" y2="74965"/>
                        <a14:foregroundMark x1="86879" y1="75105" x2="85638" y2="78622"/>
                        <a14:foregroundMark x1="86348" y1="78059" x2="84929" y2="77778"/>
                        <a14:foregroundMark x1="87057" y1="77637" x2="82270" y2="78200"/>
                        <a14:foregroundMark x1="88475" y1="77918" x2="82270" y2="79466"/>
                        <a14:foregroundMark x1="82270" y1="79466" x2="80496" y2="79325"/>
                        <a14:foregroundMark x1="85816" y1="79044" x2="92730" y2="78903"/>
                        <a14:foregroundMark x1="92730" y1="78903" x2="95922" y2="79606"/>
                        <a14:foregroundMark x1="95213" y1="79325" x2="87589" y2="80309"/>
                        <a14:foregroundMark x1="87589" y1="80309" x2="88298" y2="79887"/>
                        <a14:foregroundMark x1="91135" y1="79606" x2="84397" y2="79887"/>
                        <a14:foregroundMark x1="84397" y1="79887" x2="82447" y2="79184"/>
                        <a14:foregroundMark x1="87057" y1="78903" x2="86170" y2="72011"/>
                        <a14:foregroundMark x1="86170" y1="72011" x2="80851" y2="68073"/>
                        <a14:foregroundMark x1="80851" y1="68073" x2="74823" y2="65823"/>
                        <a14:foregroundMark x1="74823" y1="65823" x2="79965" y2="65541"/>
                        <a14:foregroundMark x1="82270" y1="65823" x2="75177" y2="65823"/>
                        <a14:foregroundMark x1="75177" y1="65823" x2="81383" y2="63994"/>
                        <a14:foregroundMark x1="81383" y1="63994" x2="85106" y2="59775"/>
                        <a14:foregroundMark x1="85106" y1="59775" x2="91489" y2="58650"/>
                        <a14:foregroundMark x1="91489" y1="58650" x2="95922" y2="62447"/>
                        <a14:foregroundMark x1="95922" y1="62447" x2="95922" y2="64276"/>
                        <a14:foregroundMark x1="96277" y1="66526" x2="92376" y2="62307"/>
                        <a14:foregroundMark x1="92376" y1="62307" x2="86170" y2="60759"/>
                        <a14:foregroundMark x1="86170" y1="60759" x2="80496" y2="63291"/>
                        <a14:foregroundMark x1="80496" y1="63291" x2="85106" y2="59494"/>
                        <a14:foregroundMark x1="85106" y1="59494" x2="84220" y2="60759"/>
                        <a14:foregroundMark x1="86879" y1="59775" x2="90248" y2="58931"/>
                      </a14:backgroundRemoval>
                    </a14:imgEffect>
                  </a14:imgLayer>
                </a14:imgProps>
              </a:ext>
              <a:ext uri="{28A0092B-C50C-407E-A947-70E740481C1C}">
                <a14:useLocalDpi xmlns:a14="http://schemas.microsoft.com/office/drawing/2010/main" val="0"/>
              </a:ext>
            </a:extLst>
          </a:blip>
          <a:srcRect l="73690" t="58163" r="-3288" b="19964"/>
          <a:stretch/>
        </p:blipFill>
        <p:spPr bwMode="auto">
          <a:xfrm>
            <a:off x="7861954" y="809486"/>
            <a:ext cx="2969640" cy="3621111"/>
          </a:xfrm>
          <a:prstGeom prst="rect">
            <a:avLst/>
          </a:prstGeom>
          <a:noFill/>
          <a:ln>
            <a:noFill/>
          </a:ln>
        </p:spPr>
      </p:pic>
      <p:pic>
        <p:nvPicPr>
          <p:cNvPr id="7" name="Afbeelding 6">
            <a:extLst>
              <a:ext uri="{FF2B5EF4-FFF2-40B4-BE49-F238E27FC236}">
                <a16:creationId xmlns:a16="http://schemas.microsoft.com/office/drawing/2014/main" id="{D3C0BC4C-40E3-4229-BB5A-664D119CB2D8}"/>
              </a:ext>
            </a:extLst>
          </p:cNvPr>
          <p:cNvPicPr>
            <a:picLocks noChangeAspect="1"/>
          </p:cNvPicPr>
          <p:nvPr/>
        </p:nvPicPr>
        <p:blipFill>
          <a:blip r:embed="rId4"/>
          <a:stretch>
            <a:fillRect/>
          </a:stretch>
        </p:blipFill>
        <p:spPr>
          <a:xfrm>
            <a:off x="3090271" y="545214"/>
            <a:ext cx="2479552" cy="1029062"/>
          </a:xfrm>
          <a:prstGeom prst="rect">
            <a:avLst/>
          </a:prstGeom>
        </p:spPr>
      </p:pic>
      <p:pic>
        <p:nvPicPr>
          <p:cNvPr id="8" name="Afbeelding 7">
            <a:extLst>
              <a:ext uri="{FF2B5EF4-FFF2-40B4-BE49-F238E27FC236}">
                <a16:creationId xmlns:a16="http://schemas.microsoft.com/office/drawing/2014/main" id="{A0CE35EB-24A1-43F2-92BA-4EA14A486DB5}"/>
              </a:ext>
            </a:extLst>
          </p:cNvPr>
          <p:cNvPicPr>
            <a:picLocks noChangeAspect="1"/>
          </p:cNvPicPr>
          <p:nvPr/>
        </p:nvPicPr>
        <p:blipFill>
          <a:blip r:embed="rId5"/>
          <a:stretch>
            <a:fillRect/>
          </a:stretch>
        </p:blipFill>
        <p:spPr>
          <a:xfrm>
            <a:off x="1102936" y="3792349"/>
            <a:ext cx="1425111" cy="1081118"/>
          </a:xfrm>
          <a:prstGeom prst="rect">
            <a:avLst/>
          </a:prstGeom>
        </p:spPr>
      </p:pic>
      <p:pic>
        <p:nvPicPr>
          <p:cNvPr id="9" name="Afbeelding 8">
            <a:extLst>
              <a:ext uri="{FF2B5EF4-FFF2-40B4-BE49-F238E27FC236}">
                <a16:creationId xmlns:a16="http://schemas.microsoft.com/office/drawing/2014/main" id="{121F6168-B8BD-43C9-B0DC-5FA421AA08FC}"/>
              </a:ext>
            </a:extLst>
          </p:cNvPr>
          <p:cNvPicPr>
            <a:picLocks noChangeAspect="1"/>
          </p:cNvPicPr>
          <p:nvPr/>
        </p:nvPicPr>
        <p:blipFill>
          <a:blip r:embed="rId6"/>
          <a:stretch>
            <a:fillRect/>
          </a:stretch>
        </p:blipFill>
        <p:spPr>
          <a:xfrm>
            <a:off x="3610011" y="3851482"/>
            <a:ext cx="1440072" cy="1021985"/>
          </a:xfrm>
          <a:prstGeom prst="rect">
            <a:avLst/>
          </a:prstGeom>
        </p:spPr>
      </p:pic>
    </p:spTree>
    <p:extLst>
      <p:ext uri="{BB962C8B-B14F-4D97-AF65-F5344CB8AC3E}">
        <p14:creationId xmlns:p14="http://schemas.microsoft.com/office/powerpoint/2010/main" val="307925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2">
            <a:extLst>
              <a:ext uri="{FF2B5EF4-FFF2-40B4-BE49-F238E27FC236}">
                <a16:creationId xmlns:a16="http://schemas.microsoft.com/office/drawing/2014/main" id="{DE21FCA1-E86B-42CE-855E-A870DEC2BE0B}"/>
              </a:ext>
            </a:extLst>
          </p:cNvPr>
          <p:cNvSpPr txBox="1">
            <a:spLocks noChangeArrowheads="1"/>
          </p:cNvSpPr>
          <p:nvPr/>
        </p:nvSpPr>
        <p:spPr bwMode="auto">
          <a:xfrm>
            <a:off x="1089149" y="581241"/>
            <a:ext cx="10364418" cy="5572660"/>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uil.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godin van de wijsheid en van oorlogsplannen.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want ik ben geboren uit zijn hoofd.</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heb een stad die naar mij vernoemd is.</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5" name="Afbeelding 4" descr="Greek Roman Pantheon Royalty Free Vector Image">
            <a:extLst>
              <a:ext uri="{FF2B5EF4-FFF2-40B4-BE49-F238E27FC236}">
                <a16:creationId xmlns:a16="http://schemas.microsoft.com/office/drawing/2014/main" id="{438D6DCF-B42F-394E-8E8E-8959206A9A86}"/>
              </a:ext>
            </a:extLst>
          </p:cNvPr>
          <p:cNvPicPr/>
          <p:nvPr/>
        </p:nvPicPr>
        <p:blipFill rotWithShape="1">
          <a:blip r:embed="rId2">
            <a:extLst>
              <a:ext uri="{28A0092B-C50C-407E-A947-70E740481C1C}">
                <a14:useLocalDpi xmlns:a14="http://schemas.microsoft.com/office/drawing/2010/main" val="0"/>
              </a:ext>
            </a:extLst>
          </a:blip>
          <a:srcRect l="32991" t="54933" r="49654" b="19748"/>
          <a:stretch/>
        </p:blipFill>
        <p:spPr bwMode="auto">
          <a:xfrm>
            <a:off x="7805394" y="868443"/>
            <a:ext cx="3297457" cy="4278591"/>
          </a:xfrm>
          <a:prstGeom prst="rect">
            <a:avLst/>
          </a:prstGeom>
          <a:noFill/>
          <a:ln>
            <a:noFill/>
          </a:ln>
        </p:spPr>
      </p:pic>
      <p:pic>
        <p:nvPicPr>
          <p:cNvPr id="6" name="Afbeelding 5">
            <a:extLst>
              <a:ext uri="{FF2B5EF4-FFF2-40B4-BE49-F238E27FC236}">
                <a16:creationId xmlns:a16="http://schemas.microsoft.com/office/drawing/2014/main" id="{64CF6CF6-3AA2-44A4-A6DA-5A139F6DD565}"/>
              </a:ext>
            </a:extLst>
          </p:cNvPr>
          <p:cNvPicPr>
            <a:picLocks noChangeAspect="1"/>
          </p:cNvPicPr>
          <p:nvPr/>
        </p:nvPicPr>
        <p:blipFill>
          <a:blip r:embed="rId3"/>
          <a:stretch>
            <a:fillRect/>
          </a:stretch>
        </p:blipFill>
        <p:spPr>
          <a:xfrm>
            <a:off x="3453396" y="704100"/>
            <a:ext cx="1866421" cy="989768"/>
          </a:xfrm>
          <a:prstGeom prst="rect">
            <a:avLst/>
          </a:prstGeom>
        </p:spPr>
      </p:pic>
      <p:pic>
        <p:nvPicPr>
          <p:cNvPr id="7" name="Afbeelding 6">
            <a:extLst>
              <a:ext uri="{FF2B5EF4-FFF2-40B4-BE49-F238E27FC236}">
                <a16:creationId xmlns:a16="http://schemas.microsoft.com/office/drawing/2014/main" id="{815AE558-0962-444B-B8B3-D86346C88420}"/>
              </a:ext>
            </a:extLst>
          </p:cNvPr>
          <p:cNvPicPr>
            <a:picLocks noChangeAspect="1"/>
          </p:cNvPicPr>
          <p:nvPr/>
        </p:nvPicPr>
        <p:blipFill>
          <a:blip r:embed="rId4"/>
          <a:stretch>
            <a:fillRect/>
          </a:stretch>
        </p:blipFill>
        <p:spPr>
          <a:xfrm>
            <a:off x="1272619" y="3894964"/>
            <a:ext cx="1396831" cy="1059664"/>
          </a:xfrm>
          <a:prstGeom prst="rect">
            <a:avLst/>
          </a:prstGeom>
        </p:spPr>
      </p:pic>
      <p:pic>
        <p:nvPicPr>
          <p:cNvPr id="8" name="Afbeelding 7">
            <a:extLst>
              <a:ext uri="{FF2B5EF4-FFF2-40B4-BE49-F238E27FC236}">
                <a16:creationId xmlns:a16="http://schemas.microsoft.com/office/drawing/2014/main" id="{2CE7C0BC-FF3D-4FD7-A0F9-B7DE7C15E4D2}"/>
              </a:ext>
            </a:extLst>
          </p:cNvPr>
          <p:cNvPicPr>
            <a:picLocks noChangeAspect="1"/>
          </p:cNvPicPr>
          <p:nvPr/>
        </p:nvPicPr>
        <p:blipFill>
          <a:blip r:embed="rId5"/>
          <a:stretch>
            <a:fillRect/>
          </a:stretch>
        </p:blipFill>
        <p:spPr>
          <a:xfrm>
            <a:off x="3682316" y="3949097"/>
            <a:ext cx="2140646" cy="951397"/>
          </a:xfrm>
          <a:prstGeom prst="rect">
            <a:avLst/>
          </a:prstGeom>
        </p:spPr>
      </p:pic>
    </p:spTree>
    <p:extLst>
      <p:ext uri="{BB962C8B-B14F-4D97-AF65-F5344CB8AC3E}">
        <p14:creationId xmlns:p14="http://schemas.microsoft.com/office/powerpoint/2010/main" val="5660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53AA085B-0611-4BCE-BD18-518AADB723D7}"/>
              </a:ext>
            </a:extLst>
          </p:cNvPr>
          <p:cNvSpPr txBox="1">
            <a:spLocks noChangeArrowheads="1"/>
          </p:cNvSpPr>
          <p:nvPr/>
        </p:nvSpPr>
        <p:spPr bwMode="auto">
          <a:xfrm>
            <a:off x="966601" y="486973"/>
            <a:ext cx="10411552" cy="5633910"/>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8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 </a:t>
            </a: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een spiegel.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godin van de liefde en schoonheid.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ben) de ……………….………… van </a:t>
            </a:r>
            <a:r>
              <a:rPr kumimoji="0" lang="el-GR"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2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help mensen die verliefd zijn. </a:t>
            </a:r>
            <a:endParaRPr kumimoji="0" lang="nl-BE" sz="18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5C08E44B-1121-C94D-A142-C150408EAA40}"/>
              </a:ext>
            </a:extLst>
          </p:cNvPr>
          <p:cNvPicPr/>
          <p:nvPr/>
        </p:nvPicPr>
        <p:blipFill rotWithShape="1">
          <a:blip r:embed="rId2">
            <a:extLst>
              <a:ext uri="{28A0092B-C50C-407E-A947-70E740481C1C}">
                <a14:useLocalDpi xmlns:a14="http://schemas.microsoft.com/office/drawing/2010/main" val="0"/>
              </a:ext>
            </a:extLst>
          </a:blip>
          <a:srcRect l="84699" t="32090" r="-948" b="45597"/>
          <a:stretch/>
        </p:blipFill>
        <p:spPr bwMode="auto">
          <a:xfrm>
            <a:off x="8291779" y="667295"/>
            <a:ext cx="2642166" cy="465162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19F28C8F-6BFA-4D66-9F01-939E441A623A}"/>
              </a:ext>
            </a:extLst>
          </p:cNvPr>
          <p:cNvPicPr>
            <a:picLocks noChangeAspect="1"/>
          </p:cNvPicPr>
          <p:nvPr/>
        </p:nvPicPr>
        <p:blipFill>
          <a:blip r:embed="rId3"/>
          <a:stretch>
            <a:fillRect/>
          </a:stretch>
        </p:blipFill>
        <p:spPr>
          <a:xfrm>
            <a:off x="3590194" y="565387"/>
            <a:ext cx="2922867" cy="1159718"/>
          </a:xfrm>
          <a:prstGeom prst="rect">
            <a:avLst/>
          </a:prstGeom>
        </p:spPr>
      </p:pic>
      <p:pic>
        <p:nvPicPr>
          <p:cNvPr id="8" name="Afbeelding 7">
            <a:extLst>
              <a:ext uri="{FF2B5EF4-FFF2-40B4-BE49-F238E27FC236}">
                <a16:creationId xmlns:a16="http://schemas.microsoft.com/office/drawing/2014/main" id="{CB82843B-86BD-4A9F-A6A7-76AE97D13E03}"/>
              </a:ext>
            </a:extLst>
          </p:cNvPr>
          <p:cNvPicPr>
            <a:picLocks noChangeAspect="1"/>
          </p:cNvPicPr>
          <p:nvPr/>
        </p:nvPicPr>
        <p:blipFill>
          <a:blip r:embed="rId4"/>
          <a:stretch>
            <a:fillRect/>
          </a:stretch>
        </p:blipFill>
        <p:spPr>
          <a:xfrm>
            <a:off x="1262838" y="4306136"/>
            <a:ext cx="1492173" cy="1135348"/>
          </a:xfrm>
          <a:prstGeom prst="rect">
            <a:avLst/>
          </a:prstGeom>
        </p:spPr>
      </p:pic>
      <p:pic>
        <p:nvPicPr>
          <p:cNvPr id="9" name="Afbeelding 8">
            <a:extLst>
              <a:ext uri="{FF2B5EF4-FFF2-40B4-BE49-F238E27FC236}">
                <a16:creationId xmlns:a16="http://schemas.microsoft.com/office/drawing/2014/main" id="{EE2CF6F2-DF67-488B-8C17-C05121E5BE3E}"/>
              </a:ext>
            </a:extLst>
          </p:cNvPr>
          <p:cNvPicPr>
            <a:picLocks noChangeAspect="1"/>
          </p:cNvPicPr>
          <p:nvPr/>
        </p:nvPicPr>
        <p:blipFill>
          <a:blip r:embed="rId5"/>
          <a:stretch>
            <a:fillRect/>
          </a:stretch>
        </p:blipFill>
        <p:spPr>
          <a:xfrm>
            <a:off x="4219545" y="4365320"/>
            <a:ext cx="2140646" cy="951397"/>
          </a:xfrm>
          <a:prstGeom prst="rect">
            <a:avLst/>
          </a:prstGeom>
        </p:spPr>
      </p:pic>
    </p:spTree>
    <p:extLst>
      <p:ext uri="{BB962C8B-B14F-4D97-AF65-F5344CB8AC3E}">
        <p14:creationId xmlns:p14="http://schemas.microsoft.com/office/powerpoint/2010/main" val="301797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2">
            <a:extLst>
              <a:ext uri="{FF2B5EF4-FFF2-40B4-BE49-F238E27FC236}">
                <a16:creationId xmlns:a16="http://schemas.microsoft.com/office/drawing/2014/main" id="{C78BE9DB-89F3-4804-B830-864D0FE1C530}"/>
              </a:ext>
            </a:extLst>
          </p:cNvPr>
          <p:cNvSpPr txBox="1">
            <a:spLocks noChangeArrowheads="1"/>
          </p:cNvSpPr>
          <p:nvPr/>
        </p:nvSpPr>
        <p:spPr bwMode="auto">
          <a:xfrm>
            <a:off x="933253" y="339366"/>
            <a:ext cx="10548593" cy="5800178"/>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lier.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lvl="0">
              <a:lnSpc>
                <a:spcPct val="115000"/>
              </a:lnSpc>
              <a:spcBef>
                <a:spcPts val="500"/>
              </a:spcBef>
              <a:spcAft>
                <a:spcPts val="1000"/>
              </a:spcAft>
              <a:buClrTx/>
            </a:pPr>
            <a:r>
              <a:rPr lang="el-GR"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 van de muziek, kunsten en de geneeskunde.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ἀρτεμις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 (is) mijn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7" name="Afbeelding 6" descr="Greek Roman Pantheon Royalty Free Vector Image">
            <a:extLst>
              <a:ext uri="{FF2B5EF4-FFF2-40B4-BE49-F238E27FC236}">
                <a16:creationId xmlns:a16="http://schemas.microsoft.com/office/drawing/2014/main" id="{406740B0-A80D-C648-826B-9970004B897E}"/>
              </a:ext>
            </a:extLst>
          </p:cNvPr>
          <p:cNvPicPr/>
          <p:nvPr/>
        </p:nvPicPr>
        <p:blipFill rotWithShape="1">
          <a:blip r:embed="rId2">
            <a:extLst>
              <a:ext uri="{28A0092B-C50C-407E-A947-70E740481C1C}">
                <a14:useLocalDpi xmlns:a14="http://schemas.microsoft.com/office/drawing/2010/main" val="0"/>
              </a:ext>
            </a:extLst>
          </a:blip>
          <a:srcRect l="67296" t="31302" r="16487" b="45254"/>
          <a:stretch/>
        </p:blipFill>
        <p:spPr bwMode="auto">
          <a:xfrm>
            <a:off x="8164216" y="492512"/>
            <a:ext cx="2779899" cy="4088506"/>
          </a:xfrm>
          <a:prstGeom prst="rect">
            <a:avLst/>
          </a:prstGeom>
          <a:noFill/>
          <a:ln>
            <a:noFill/>
          </a:ln>
        </p:spPr>
      </p:pic>
      <p:pic>
        <p:nvPicPr>
          <p:cNvPr id="8" name="Afbeelding 7">
            <a:extLst>
              <a:ext uri="{FF2B5EF4-FFF2-40B4-BE49-F238E27FC236}">
                <a16:creationId xmlns:a16="http://schemas.microsoft.com/office/drawing/2014/main" id="{5E7191B1-99F7-4C55-96E3-BF6F11B6AF96}"/>
              </a:ext>
            </a:extLst>
          </p:cNvPr>
          <p:cNvPicPr>
            <a:picLocks noChangeAspect="1"/>
          </p:cNvPicPr>
          <p:nvPr/>
        </p:nvPicPr>
        <p:blipFill>
          <a:blip r:embed="rId3"/>
          <a:stretch>
            <a:fillRect/>
          </a:stretch>
        </p:blipFill>
        <p:spPr>
          <a:xfrm>
            <a:off x="3251212" y="500209"/>
            <a:ext cx="2421843" cy="1001155"/>
          </a:xfrm>
          <a:prstGeom prst="rect">
            <a:avLst/>
          </a:prstGeom>
        </p:spPr>
      </p:pic>
      <p:pic>
        <p:nvPicPr>
          <p:cNvPr id="9" name="Afbeelding 8">
            <a:extLst>
              <a:ext uri="{FF2B5EF4-FFF2-40B4-BE49-F238E27FC236}">
                <a16:creationId xmlns:a16="http://schemas.microsoft.com/office/drawing/2014/main" id="{5705407A-CF3B-4A57-8D61-9F0FA69F4B82}"/>
              </a:ext>
            </a:extLst>
          </p:cNvPr>
          <p:cNvPicPr>
            <a:picLocks noChangeAspect="1"/>
          </p:cNvPicPr>
          <p:nvPr/>
        </p:nvPicPr>
        <p:blipFill>
          <a:blip r:embed="rId4"/>
          <a:stretch>
            <a:fillRect/>
          </a:stretch>
        </p:blipFill>
        <p:spPr>
          <a:xfrm>
            <a:off x="1112364" y="3820629"/>
            <a:ext cx="1264856" cy="959545"/>
          </a:xfrm>
          <a:prstGeom prst="rect">
            <a:avLst/>
          </a:prstGeom>
        </p:spPr>
      </p:pic>
      <p:pic>
        <p:nvPicPr>
          <p:cNvPr id="10" name="Afbeelding 9">
            <a:extLst>
              <a:ext uri="{FF2B5EF4-FFF2-40B4-BE49-F238E27FC236}">
                <a16:creationId xmlns:a16="http://schemas.microsoft.com/office/drawing/2014/main" id="{D2183A8D-391C-48ED-BCCD-3C4AE02799BE}"/>
              </a:ext>
            </a:extLst>
          </p:cNvPr>
          <p:cNvPicPr>
            <a:picLocks noChangeAspect="1"/>
          </p:cNvPicPr>
          <p:nvPr/>
        </p:nvPicPr>
        <p:blipFill>
          <a:blip r:embed="rId5"/>
          <a:stretch>
            <a:fillRect/>
          </a:stretch>
        </p:blipFill>
        <p:spPr>
          <a:xfrm>
            <a:off x="3419081" y="3830447"/>
            <a:ext cx="2136155" cy="939907"/>
          </a:xfrm>
          <a:prstGeom prst="rect">
            <a:avLst/>
          </a:prstGeom>
        </p:spPr>
      </p:pic>
      <p:pic>
        <p:nvPicPr>
          <p:cNvPr id="11" name="Afbeelding 10">
            <a:extLst>
              <a:ext uri="{FF2B5EF4-FFF2-40B4-BE49-F238E27FC236}">
                <a16:creationId xmlns:a16="http://schemas.microsoft.com/office/drawing/2014/main" id="{65C6EBCE-5AE1-4A70-9337-0132B88ED5FE}"/>
              </a:ext>
            </a:extLst>
          </p:cNvPr>
          <p:cNvPicPr>
            <a:picLocks noChangeAspect="1"/>
          </p:cNvPicPr>
          <p:nvPr/>
        </p:nvPicPr>
        <p:blipFill>
          <a:blip r:embed="rId6"/>
          <a:stretch>
            <a:fillRect/>
          </a:stretch>
        </p:blipFill>
        <p:spPr>
          <a:xfrm>
            <a:off x="1433874" y="4782554"/>
            <a:ext cx="1443683" cy="1067596"/>
          </a:xfrm>
          <a:prstGeom prst="rect">
            <a:avLst/>
          </a:prstGeom>
        </p:spPr>
      </p:pic>
      <p:pic>
        <p:nvPicPr>
          <p:cNvPr id="12" name="Afbeelding 11">
            <a:extLst>
              <a:ext uri="{FF2B5EF4-FFF2-40B4-BE49-F238E27FC236}">
                <a16:creationId xmlns:a16="http://schemas.microsoft.com/office/drawing/2014/main" id="{CC420064-E71E-438A-BE3D-AB0142A1A084}"/>
              </a:ext>
            </a:extLst>
          </p:cNvPr>
          <p:cNvPicPr>
            <a:picLocks noChangeAspect="1"/>
          </p:cNvPicPr>
          <p:nvPr/>
        </p:nvPicPr>
        <p:blipFill>
          <a:blip r:embed="rId7"/>
          <a:stretch>
            <a:fillRect/>
          </a:stretch>
        </p:blipFill>
        <p:spPr>
          <a:xfrm>
            <a:off x="3804186" y="4846398"/>
            <a:ext cx="1676881" cy="939907"/>
          </a:xfrm>
          <a:prstGeom prst="rect">
            <a:avLst/>
          </a:prstGeom>
        </p:spPr>
      </p:pic>
    </p:spTree>
    <p:extLst>
      <p:ext uri="{BB962C8B-B14F-4D97-AF65-F5344CB8AC3E}">
        <p14:creationId xmlns:p14="http://schemas.microsoft.com/office/powerpoint/2010/main" val="84968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5AF823C8-D06D-43A1-B907-9E6813E2E7DB}"/>
              </a:ext>
            </a:extLst>
          </p:cNvPr>
          <p:cNvSpPr txBox="1">
            <a:spLocks noChangeArrowheads="1"/>
          </p:cNvSpPr>
          <p:nvPr/>
        </p:nvSpPr>
        <p:spPr bwMode="auto">
          <a:xfrm>
            <a:off x="876693" y="443060"/>
            <a:ext cx="10784264" cy="5703334"/>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pijl en boog.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lvl="0">
              <a:lnSpc>
                <a:spcPct val="115000"/>
              </a:lnSpc>
              <a:spcBef>
                <a:spcPts val="500"/>
              </a:spcBef>
              <a:spcAft>
                <a:spcPts val="1000"/>
              </a:spcAft>
              <a:buClrTx/>
            </a:pPr>
            <a:r>
              <a:rPr lang="el-GR"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godin van de jacht.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ἀπολλων</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ga vaak jagen met de nimfen van het bos.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77DAF2D8-0450-134A-816E-CBD3369DE8C3}"/>
              </a:ext>
            </a:extLst>
          </p:cNvPr>
          <p:cNvPicPr/>
          <p:nvPr/>
        </p:nvPicPr>
        <p:blipFill rotWithShape="1">
          <a:blip r:embed="rId2">
            <a:extLst>
              <a:ext uri="{28A0092B-C50C-407E-A947-70E740481C1C}">
                <a14:useLocalDpi xmlns:a14="http://schemas.microsoft.com/office/drawing/2010/main" val="0"/>
              </a:ext>
            </a:extLst>
          </a:blip>
          <a:srcRect l="49698" t="33352" r="32576" b="44716"/>
          <a:stretch/>
        </p:blipFill>
        <p:spPr bwMode="auto">
          <a:xfrm>
            <a:off x="8257880" y="711606"/>
            <a:ext cx="2795008" cy="4067784"/>
          </a:xfrm>
          <a:prstGeom prst="rect">
            <a:avLst/>
          </a:prstGeom>
          <a:noFill/>
          <a:ln>
            <a:noFill/>
          </a:ln>
        </p:spPr>
      </p:pic>
      <p:pic>
        <p:nvPicPr>
          <p:cNvPr id="7" name="Afbeelding 6">
            <a:extLst>
              <a:ext uri="{FF2B5EF4-FFF2-40B4-BE49-F238E27FC236}">
                <a16:creationId xmlns:a16="http://schemas.microsoft.com/office/drawing/2014/main" id="{7915817C-04E8-4059-B890-783418D4ED53}"/>
              </a:ext>
            </a:extLst>
          </p:cNvPr>
          <p:cNvPicPr>
            <a:picLocks noChangeAspect="1"/>
          </p:cNvPicPr>
          <p:nvPr/>
        </p:nvPicPr>
        <p:blipFill>
          <a:blip r:embed="rId3"/>
          <a:stretch>
            <a:fillRect/>
          </a:stretch>
        </p:blipFill>
        <p:spPr>
          <a:xfrm>
            <a:off x="3392794" y="582548"/>
            <a:ext cx="2116729" cy="1001155"/>
          </a:xfrm>
          <a:prstGeom prst="rect">
            <a:avLst/>
          </a:prstGeom>
        </p:spPr>
      </p:pic>
      <p:pic>
        <p:nvPicPr>
          <p:cNvPr id="8" name="Afbeelding 7">
            <a:extLst>
              <a:ext uri="{FF2B5EF4-FFF2-40B4-BE49-F238E27FC236}">
                <a16:creationId xmlns:a16="http://schemas.microsoft.com/office/drawing/2014/main" id="{1207FF9C-5629-4956-88D6-AADD84B7C739}"/>
              </a:ext>
            </a:extLst>
          </p:cNvPr>
          <p:cNvPicPr>
            <a:picLocks noChangeAspect="1"/>
          </p:cNvPicPr>
          <p:nvPr/>
        </p:nvPicPr>
        <p:blipFill>
          <a:blip r:embed="rId4"/>
          <a:stretch>
            <a:fillRect/>
          </a:stretch>
        </p:blipFill>
        <p:spPr>
          <a:xfrm>
            <a:off x="1018096" y="3792348"/>
            <a:ext cx="1500526" cy="1138329"/>
          </a:xfrm>
          <a:prstGeom prst="rect">
            <a:avLst/>
          </a:prstGeom>
        </p:spPr>
      </p:pic>
      <p:pic>
        <p:nvPicPr>
          <p:cNvPr id="9" name="Afbeelding 8">
            <a:extLst>
              <a:ext uri="{FF2B5EF4-FFF2-40B4-BE49-F238E27FC236}">
                <a16:creationId xmlns:a16="http://schemas.microsoft.com/office/drawing/2014/main" id="{7C541E28-2A19-4616-B8BD-EE6A9B8006D9}"/>
              </a:ext>
            </a:extLst>
          </p:cNvPr>
          <p:cNvPicPr>
            <a:picLocks noChangeAspect="1"/>
          </p:cNvPicPr>
          <p:nvPr/>
        </p:nvPicPr>
        <p:blipFill>
          <a:blip r:embed="rId5"/>
          <a:stretch>
            <a:fillRect/>
          </a:stretch>
        </p:blipFill>
        <p:spPr>
          <a:xfrm>
            <a:off x="3392794" y="3860934"/>
            <a:ext cx="2093326" cy="1001155"/>
          </a:xfrm>
          <a:prstGeom prst="rect">
            <a:avLst/>
          </a:prstGeom>
        </p:spPr>
      </p:pic>
    </p:spTree>
    <p:extLst>
      <p:ext uri="{BB962C8B-B14F-4D97-AF65-F5344CB8AC3E}">
        <p14:creationId xmlns:p14="http://schemas.microsoft.com/office/powerpoint/2010/main" val="5969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F1BE82B9-677D-4125-82DF-E122E2A29DF9}"/>
              </a:ext>
            </a:extLst>
          </p:cNvPr>
          <p:cNvSpPr txBox="1">
            <a:spLocks noChangeArrowheads="1"/>
          </p:cNvSpPr>
          <p:nvPr/>
        </p:nvSpPr>
        <p:spPr bwMode="auto">
          <a:xfrm>
            <a:off x="923827" y="461913"/>
            <a:ext cx="10142279" cy="5696291"/>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r>
              <a:rPr kumimoji="0" lang="nl-BE" sz="16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een schild, speer en zwaard.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de god van de oorlog.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ἡρα 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mijn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 (is) mijn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Ik ben geliefd bij soldaten en zorg voor de overwinning.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BC88049C-4098-2D4A-B5F5-1D17176E90C7}"/>
              </a:ext>
            </a:extLst>
          </p:cNvPr>
          <p:cNvPicPr/>
          <p:nvPr/>
        </p:nvPicPr>
        <p:blipFill rotWithShape="1">
          <a:blip r:embed="rId2">
            <a:extLst>
              <a:ext uri="{BEBA8EAE-BF5A-486C-A8C5-ECC9F3942E4B}">
                <a14:imgProps xmlns:a14="http://schemas.microsoft.com/office/drawing/2010/main">
                  <a14:imgLayer r:embed="rId3">
                    <a14:imgEffect>
                      <a14:backgroundRemoval t="1688" b="28270" l="41135" r="64362">
                        <a14:foregroundMark x1="46986" y1="14346" x2="40426" y2="13502"/>
                        <a14:foregroundMark x1="40426" y1="13502" x2="39007" y2="7454"/>
                        <a14:foregroundMark x1="39007" y1="7454" x2="41667" y2="25176"/>
                        <a14:foregroundMark x1="41667" y1="25176" x2="49113" y2="25176"/>
                        <a14:foregroundMark x1="50709" y1="16174" x2="54078" y2="9142"/>
                        <a14:foregroundMark x1="54078" y1="9142" x2="52482" y2="4079"/>
                        <a14:foregroundMark x1="52482" y1="4079" x2="47872" y2="8158"/>
                        <a14:foregroundMark x1="47872" y1="8158" x2="41135" y2="5063"/>
                        <a14:foregroundMark x1="52305" y1="7314" x2="58688" y2="5767"/>
                        <a14:foregroundMark x1="58688" y1="5767" x2="54078" y2="2250"/>
                        <a14:foregroundMark x1="54078" y1="2250" x2="53901" y2="1969"/>
                        <a14:foregroundMark x1="53191" y1="9705" x2="52482" y2="15049"/>
                        <a14:foregroundMark x1="52482" y1="15049" x2="45745" y2="15612"/>
                        <a14:foregroundMark x1="45745" y1="15612" x2="43972" y2="9986"/>
                        <a14:foregroundMark x1="43972" y1="9986" x2="45035" y2="22082"/>
                        <a14:foregroundMark x1="45035" y1="22082" x2="52482" y2="21800"/>
                        <a14:foregroundMark x1="52482" y1="21800" x2="52305" y2="27004"/>
                        <a14:foregroundMark x1="52305" y1="27004" x2="47872" y2="28270"/>
                        <a14:foregroundMark x1="54078" y1="28270" x2="54433" y2="28129"/>
                        <a14:foregroundMark x1="56206" y1="28270" x2="56028" y2="22363"/>
                        <a14:foregroundMark x1="56028" y1="22363" x2="53723" y2="17300"/>
                        <a14:foregroundMark x1="53723" y1="17300" x2="55319" y2="13643"/>
                        <a14:foregroundMark x1="54787" y1="16878" x2="59752" y2="20816"/>
                        <a14:foregroundMark x1="59752" y1="20816" x2="63475" y2="22082"/>
                        <a14:foregroundMark x1="64007" y1="22504" x2="64007" y2="18284"/>
                        <a14:foregroundMark x1="56383" y1="19972" x2="54078" y2="14768"/>
                        <a14:foregroundMark x1="54078" y1="14768" x2="53723" y2="9283"/>
                        <a14:foregroundMark x1="53723" y1="9283" x2="50709" y2="4782"/>
                        <a14:foregroundMark x1="50709" y1="4782" x2="49823" y2="4079"/>
                      </a14:backgroundRemoval>
                    </a14:imgEffect>
                  </a14:imgLayer>
                </a14:imgProps>
              </a:ext>
              <a:ext uri="{28A0092B-C50C-407E-A947-70E740481C1C}">
                <a14:useLocalDpi xmlns:a14="http://schemas.microsoft.com/office/drawing/2010/main" val="0"/>
              </a:ext>
            </a:extLst>
          </a:blip>
          <a:srcRect l="39920" r="32359" b="70460"/>
          <a:stretch/>
        </p:blipFill>
        <p:spPr bwMode="auto">
          <a:xfrm>
            <a:off x="7748833" y="787022"/>
            <a:ext cx="2716962" cy="3794406"/>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D86BE3F9-D410-4CAE-A93A-AAC9C57B6D89}"/>
              </a:ext>
            </a:extLst>
          </p:cNvPr>
          <p:cNvPicPr>
            <a:picLocks noChangeAspect="1"/>
          </p:cNvPicPr>
          <p:nvPr/>
        </p:nvPicPr>
        <p:blipFill>
          <a:blip r:embed="rId4"/>
          <a:stretch>
            <a:fillRect/>
          </a:stretch>
        </p:blipFill>
        <p:spPr>
          <a:xfrm>
            <a:off x="3280529" y="461913"/>
            <a:ext cx="1967354" cy="1259585"/>
          </a:xfrm>
          <a:prstGeom prst="rect">
            <a:avLst/>
          </a:prstGeom>
        </p:spPr>
      </p:pic>
      <p:pic>
        <p:nvPicPr>
          <p:cNvPr id="8" name="Afbeelding 7">
            <a:extLst>
              <a:ext uri="{FF2B5EF4-FFF2-40B4-BE49-F238E27FC236}">
                <a16:creationId xmlns:a16="http://schemas.microsoft.com/office/drawing/2014/main" id="{EA08AB32-40A0-4C10-AAD6-EA16D85E8D7B}"/>
              </a:ext>
            </a:extLst>
          </p:cNvPr>
          <p:cNvPicPr>
            <a:picLocks noChangeAspect="1"/>
          </p:cNvPicPr>
          <p:nvPr/>
        </p:nvPicPr>
        <p:blipFill>
          <a:blip r:embed="rId5"/>
          <a:stretch>
            <a:fillRect/>
          </a:stretch>
        </p:blipFill>
        <p:spPr>
          <a:xfrm>
            <a:off x="2472496" y="3896043"/>
            <a:ext cx="1616065" cy="911626"/>
          </a:xfrm>
          <a:prstGeom prst="rect">
            <a:avLst/>
          </a:prstGeom>
        </p:spPr>
      </p:pic>
      <p:pic>
        <p:nvPicPr>
          <p:cNvPr id="9" name="Afbeelding 8">
            <a:extLst>
              <a:ext uri="{FF2B5EF4-FFF2-40B4-BE49-F238E27FC236}">
                <a16:creationId xmlns:a16="http://schemas.microsoft.com/office/drawing/2014/main" id="{C054F356-9353-471F-A649-7B68C2DA3A90}"/>
              </a:ext>
            </a:extLst>
          </p:cNvPr>
          <p:cNvPicPr>
            <a:picLocks noChangeAspect="1"/>
          </p:cNvPicPr>
          <p:nvPr/>
        </p:nvPicPr>
        <p:blipFill>
          <a:blip r:embed="rId6"/>
          <a:stretch>
            <a:fillRect/>
          </a:stretch>
        </p:blipFill>
        <p:spPr>
          <a:xfrm>
            <a:off x="1921686" y="4442797"/>
            <a:ext cx="1358842" cy="1004857"/>
          </a:xfrm>
          <a:prstGeom prst="rect">
            <a:avLst/>
          </a:prstGeom>
        </p:spPr>
      </p:pic>
      <p:pic>
        <p:nvPicPr>
          <p:cNvPr id="10" name="Afbeelding 9">
            <a:extLst>
              <a:ext uri="{FF2B5EF4-FFF2-40B4-BE49-F238E27FC236}">
                <a16:creationId xmlns:a16="http://schemas.microsoft.com/office/drawing/2014/main" id="{3825818C-7963-4249-8CD9-B302B165D05F}"/>
              </a:ext>
            </a:extLst>
          </p:cNvPr>
          <p:cNvPicPr>
            <a:picLocks noChangeAspect="1"/>
          </p:cNvPicPr>
          <p:nvPr/>
        </p:nvPicPr>
        <p:blipFill>
          <a:blip r:embed="rId7"/>
          <a:stretch>
            <a:fillRect/>
          </a:stretch>
        </p:blipFill>
        <p:spPr>
          <a:xfrm>
            <a:off x="4272223" y="4475271"/>
            <a:ext cx="1676881" cy="939907"/>
          </a:xfrm>
          <a:prstGeom prst="rect">
            <a:avLst/>
          </a:prstGeom>
        </p:spPr>
      </p:pic>
    </p:spTree>
    <p:extLst>
      <p:ext uri="{BB962C8B-B14F-4D97-AF65-F5344CB8AC3E}">
        <p14:creationId xmlns:p14="http://schemas.microsoft.com/office/powerpoint/2010/main" val="244405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27"/>
        <p:cNvGrpSpPr/>
        <p:nvPr/>
      </p:nvGrpSpPr>
      <p:grpSpPr>
        <a:xfrm>
          <a:off x="0" y="0"/>
          <a:ext cx="0" cy="0"/>
          <a:chOff x="0" y="0"/>
          <a:chExt cx="0" cy="0"/>
        </a:xfrm>
      </p:grpSpPr>
      <p:sp>
        <p:nvSpPr>
          <p:cNvPr id="128" name="Google Shape;128;p16"/>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29" name="Google Shape;129;p16"/>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30" name="Google Shape;130;p16"/>
          <p:cNvSpPr txBox="1">
            <a:spLocks noGrp="1"/>
          </p:cNvSpPr>
          <p:nvPr>
            <p:ph type="title"/>
          </p:nvPr>
        </p:nvSpPr>
        <p:spPr>
          <a:xfrm>
            <a:off x="1451579" y="2303047"/>
            <a:ext cx="3272093" cy="26741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GB" b="1"/>
              <a:t>DE OUDE GRIEKEN … EN HUN GODEN</a:t>
            </a:r>
            <a:endParaRPr b="1"/>
          </a:p>
        </p:txBody>
      </p:sp>
      <p:cxnSp>
        <p:nvCxnSpPr>
          <p:cNvPr id="131" name="Google Shape;131;p16"/>
          <p:cNvCxnSpPr/>
          <p:nvPr/>
        </p:nvCxnSpPr>
        <p:spPr>
          <a:xfrm>
            <a:off x="1451579" y="2146542"/>
            <a:ext cx="3272094" cy="0"/>
          </a:xfrm>
          <a:prstGeom prst="straightConnector1">
            <a:avLst/>
          </a:prstGeom>
          <a:noFill/>
          <a:ln w="31750" cap="flat" cmpd="sng">
            <a:solidFill>
              <a:schemeClr val="accent1"/>
            </a:solidFill>
            <a:prstDash val="solid"/>
            <a:round/>
            <a:headEnd type="none" w="sm" len="sm"/>
            <a:tailEnd type="none" w="sm" len="sm"/>
          </a:ln>
        </p:spPr>
      </p:cxnSp>
      <p:sp>
        <p:nvSpPr>
          <p:cNvPr id="132" name="Google Shape;132;p16"/>
          <p:cNvSpPr txBox="1"/>
          <p:nvPr/>
        </p:nvSpPr>
        <p:spPr>
          <a:xfrm>
            <a:off x="1451580" y="3122496"/>
            <a:ext cx="3530157"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Gill Sans"/>
              <a:buNone/>
            </a:pPr>
            <a:endParaRPr sz="3200" b="0" i="0" u="none" strike="noStrike" cap="none">
              <a:solidFill>
                <a:schemeClr val="dk1"/>
              </a:solidFill>
              <a:latin typeface="Gill Sans"/>
              <a:ea typeface="Gill Sans"/>
              <a:cs typeface="Gill Sans"/>
              <a:sym typeface="Gill Sans"/>
            </a:endParaRPr>
          </a:p>
        </p:txBody>
      </p:sp>
      <p:pic>
        <p:nvPicPr>
          <p:cNvPr id="133" name="Google Shape;133;p16"/>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134" name="Google Shape;134;p1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grpSp>
        <p:nvGrpSpPr>
          <p:cNvPr id="135" name="Google Shape;135;p16"/>
          <p:cNvGrpSpPr/>
          <p:nvPr/>
        </p:nvGrpSpPr>
        <p:grpSpPr>
          <a:xfrm>
            <a:off x="5277206" y="379732"/>
            <a:ext cx="5993252" cy="5384027"/>
            <a:chOff x="649788" y="761"/>
            <a:chExt cx="5993252" cy="5384027"/>
          </a:xfrm>
        </p:grpSpPr>
        <p:sp>
          <p:nvSpPr>
            <p:cNvPr id="136" name="Google Shape;136;p16"/>
            <p:cNvSpPr/>
            <p:nvPr/>
          </p:nvSpPr>
          <p:spPr>
            <a:xfrm>
              <a:off x="2372960" y="761"/>
              <a:ext cx="2338369" cy="2338369"/>
            </a:xfrm>
            <a:prstGeom prst="ellipse">
              <a:avLst/>
            </a:prstGeom>
            <a:gradFill>
              <a:gsLst>
                <a:gs pos="0">
                  <a:srgbClr val="E65196"/>
                </a:gs>
                <a:gs pos="69000">
                  <a:srgbClr val="DE1B77"/>
                </a:gs>
                <a:gs pos="100000">
                  <a:srgbClr val="C8237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txBox="1"/>
            <p:nvPr/>
          </p:nvSpPr>
          <p:spPr>
            <a:xfrm>
              <a:off x="2715406" y="343207"/>
              <a:ext cx="1653477" cy="1653477"/>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GB" sz="1900" b="0" i="0" u="none" strike="noStrike" cap="none">
                  <a:solidFill>
                    <a:schemeClr val="lt1"/>
                  </a:solidFill>
                  <a:latin typeface="Gill Sans"/>
                  <a:ea typeface="Gill Sans"/>
                  <a:cs typeface="Gill Sans"/>
                  <a:sym typeface="Gill Sans"/>
                </a:rPr>
                <a:t>In welke goden geloofden de Oude Grieken?</a:t>
              </a:r>
              <a:endParaRPr sz="1900" b="0" i="0" u="none" strike="noStrike" cap="none">
                <a:solidFill>
                  <a:schemeClr val="lt1"/>
                </a:solidFill>
                <a:latin typeface="Gill Sans"/>
                <a:ea typeface="Gill Sans"/>
                <a:cs typeface="Gill Sans"/>
                <a:sym typeface="Gill Sans"/>
              </a:endParaRPr>
            </a:p>
          </p:txBody>
        </p:sp>
        <p:sp>
          <p:nvSpPr>
            <p:cNvPr id="138" name="Google Shape;138;p16"/>
            <p:cNvSpPr/>
            <p:nvPr/>
          </p:nvSpPr>
          <p:spPr>
            <a:xfrm rot="7175396">
              <a:off x="2383986" y="2277615"/>
              <a:ext cx="610201"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txBox="1"/>
            <p:nvPr/>
          </p:nvSpPr>
          <p:spPr>
            <a:xfrm rot="-3624604">
              <a:off x="2520713" y="2355862"/>
              <a:ext cx="427141"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500" b="0" i="0" u="none" strike="noStrike" cap="none">
                <a:solidFill>
                  <a:schemeClr val="lt1"/>
                </a:solidFill>
                <a:latin typeface="Gill Sans"/>
                <a:ea typeface="Gill Sans"/>
                <a:cs typeface="Gill Sans"/>
                <a:sym typeface="Gill Sans"/>
              </a:endParaRPr>
            </a:p>
          </p:txBody>
        </p:sp>
        <p:sp>
          <p:nvSpPr>
            <p:cNvPr id="140" name="Google Shape;140;p16"/>
            <p:cNvSpPr/>
            <p:nvPr/>
          </p:nvSpPr>
          <p:spPr>
            <a:xfrm>
              <a:off x="649788" y="3035334"/>
              <a:ext cx="2338369" cy="2338369"/>
            </a:xfrm>
            <a:prstGeom prst="ellipse">
              <a:avLst/>
            </a:prstGeom>
            <a:gradFill>
              <a:gsLst>
                <a:gs pos="0">
                  <a:srgbClr val="C37CF5"/>
                </a:gs>
                <a:gs pos="69000">
                  <a:srgbClr val="A63FEE"/>
                </a:gs>
                <a:gs pos="100000">
                  <a:srgbClr val="9D3DE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txBox="1"/>
            <p:nvPr/>
          </p:nvSpPr>
          <p:spPr>
            <a:xfrm>
              <a:off x="992234" y="3377780"/>
              <a:ext cx="1653477" cy="1653477"/>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GB" sz="1900" b="0" i="0" u="none" strike="noStrike" cap="none">
                  <a:solidFill>
                    <a:schemeClr val="lt1"/>
                  </a:solidFill>
                  <a:latin typeface="Gill Sans"/>
                  <a:ea typeface="Gill Sans"/>
                  <a:cs typeface="Gill Sans"/>
                  <a:sym typeface="Gill Sans"/>
                </a:rPr>
                <a:t>Familiebanden in het Oudgrieks en andere talen</a:t>
              </a:r>
              <a:endParaRPr sz="1900" b="0" i="0" u="none" strike="noStrike" cap="none">
                <a:solidFill>
                  <a:schemeClr val="lt1"/>
                </a:solidFill>
                <a:latin typeface="Gill Sans"/>
                <a:ea typeface="Gill Sans"/>
                <a:cs typeface="Gill Sans"/>
                <a:sym typeface="Gill Sans"/>
              </a:endParaRPr>
            </a:p>
          </p:txBody>
        </p:sp>
        <p:sp>
          <p:nvSpPr>
            <p:cNvPr id="142" name="Google Shape;142;p16"/>
            <p:cNvSpPr/>
            <p:nvPr/>
          </p:nvSpPr>
          <p:spPr>
            <a:xfrm rot="10426">
              <a:off x="3277786" y="3815402"/>
              <a:ext cx="697761"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txBox="1"/>
            <p:nvPr/>
          </p:nvSpPr>
          <p:spPr>
            <a:xfrm rot="10426">
              <a:off x="3277786" y="3972925"/>
              <a:ext cx="488433"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500" b="0" i="0" u="none" strike="noStrike" cap="none">
                <a:solidFill>
                  <a:schemeClr val="lt1"/>
                </a:solidFill>
                <a:latin typeface="Gill Sans"/>
                <a:ea typeface="Gill Sans"/>
                <a:cs typeface="Gill Sans"/>
                <a:sym typeface="Gill Sans"/>
              </a:endParaRPr>
            </a:p>
          </p:txBody>
        </p:sp>
        <p:sp>
          <p:nvSpPr>
            <p:cNvPr id="144" name="Google Shape;144;p16"/>
            <p:cNvSpPr/>
            <p:nvPr/>
          </p:nvSpPr>
          <p:spPr>
            <a:xfrm>
              <a:off x="4304671" y="3046419"/>
              <a:ext cx="2338369" cy="2338369"/>
            </a:xfrm>
            <a:prstGeom prst="ellipse">
              <a:avLst/>
            </a:prstGeom>
            <a:gradFill>
              <a:gsLst>
                <a:gs pos="0">
                  <a:srgbClr val="8168B7"/>
                </a:gs>
                <a:gs pos="69000">
                  <a:srgbClr val="6546A1"/>
                </a:gs>
                <a:gs pos="100000">
                  <a:srgbClr val="5F439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txBox="1"/>
            <p:nvPr/>
          </p:nvSpPr>
          <p:spPr>
            <a:xfrm>
              <a:off x="4647117" y="3388865"/>
              <a:ext cx="1653477" cy="1653477"/>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en-GB" sz="1900" b="0" i="0" u="none" strike="noStrike" cap="none">
                  <a:solidFill>
                    <a:schemeClr val="lt1"/>
                  </a:solidFill>
                  <a:latin typeface="Gill Sans"/>
                  <a:ea typeface="Gill Sans"/>
                  <a:cs typeface="Gill Sans"/>
                  <a:sym typeface="Gill Sans"/>
                </a:rPr>
                <a:t>De stamboom van de goden</a:t>
              </a:r>
              <a:endParaRPr sz="1900" b="0" i="0" u="none" strike="noStrike" cap="none">
                <a:solidFill>
                  <a:schemeClr val="lt1"/>
                </a:solidFill>
                <a:latin typeface="Gill Sans"/>
                <a:ea typeface="Gill Sans"/>
                <a:cs typeface="Gill Sans"/>
                <a:sym typeface="Gill Sans"/>
              </a:endParaRPr>
            </a:p>
          </p:txBody>
        </p:sp>
        <p:sp>
          <p:nvSpPr>
            <p:cNvPr id="146" name="Google Shape;146;p16"/>
            <p:cNvSpPr/>
            <p:nvPr/>
          </p:nvSpPr>
          <p:spPr>
            <a:xfrm rot="-7343097">
              <a:off x="4025832" y="2189207"/>
              <a:ext cx="672160"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txBox="1"/>
            <p:nvPr/>
          </p:nvSpPr>
          <p:spPr>
            <a:xfrm rot="3456903">
              <a:off x="4180658" y="2432190"/>
              <a:ext cx="470512"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500" b="0" i="0" u="none" strike="noStrike" cap="none">
                <a:solidFill>
                  <a:schemeClr val="lt1"/>
                </a:solidFill>
                <a:latin typeface="Gill Sans"/>
                <a:ea typeface="Gill Sans"/>
                <a:cs typeface="Gill Sans"/>
                <a:sym typeface="Gill Sans"/>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AA190068-CEBB-4FC1-BB21-4D1896531972}"/>
              </a:ext>
            </a:extLst>
          </p:cNvPr>
          <p:cNvSpPr txBox="1">
            <a:spLocks noChangeArrowheads="1"/>
          </p:cNvSpPr>
          <p:nvPr/>
        </p:nvSpPr>
        <p:spPr bwMode="auto">
          <a:xfrm>
            <a:off x="970961" y="386499"/>
            <a:ext cx="10331777" cy="5772937"/>
          </a:xfrm>
          <a:prstGeom prst="rect">
            <a:avLst/>
          </a:prstGeom>
          <a:solidFill>
            <a:sysClr val="window" lastClr="FFFFFF"/>
          </a:solidFill>
          <a:ln w="12700" cap="flat" cmpd="sng" algn="ctr">
            <a:solidFill>
              <a:sysClr val="windowText" lastClr="000000"/>
            </a:solid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500"/>
              </a:spcBef>
              <a:spcAft>
                <a:spcPts val="1000"/>
              </a:spcAft>
              <a:buClrTx/>
              <a:buSzTx/>
              <a:buFontTx/>
              <a:buNone/>
              <a:tabLst/>
              <a:defRPr/>
            </a:pP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400" b="1"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NAAM GOD(IN):………………………………..</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Mijn attribuut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ἐστι</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een hamer.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εἰμι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god van de arbeid.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ben)  ……………….…………..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ἡρα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en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Ik heb de bliksemschichten van </a:t>
            </a:r>
            <a:r>
              <a:rPr kumimoji="0" lang="el-GR"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ζευς</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gemaakt.</a:t>
            </a:r>
          </a:p>
          <a:p>
            <a:pPr marL="0" marR="0" lvl="0" indent="0" defTabSz="914400" eaLnBrk="1" fontAlgn="auto" latinLnBrk="0" hangingPunct="1">
              <a:lnSpc>
                <a:spcPct val="115000"/>
              </a:lnSpc>
              <a:spcBef>
                <a:spcPts val="500"/>
              </a:spcBef>
              <a:spcAft>
                <a:spcPts val="1000"/>
              </a:spcAft>
              <a:buClrTx/>
              <a:buSzTx/>
              <a:buFontTx/>
              <a:buNone/>
              <a:tabLst/>
              <a:defRPr/>
            </a:pPr>
            <a:r>
              <a:rPr lang="nl-BE"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Als kind werd ik van de </a:t>
            </a:r>
            <a:r>
              <a:rPr lang="nl-BE" sz="2000" dirty="0" err="1">
                <a:solidFill>
                  <a:sysClr val="windowText" lastClr="000000"/>
                </a:solidFill>
                <a:latin typeface="Calibri" panose="020F0502020204030204"/>
                <a:ea typeface="Times New Roman" panose="02020603050405020304" pitchFamily="18" charset="0"/>
                <a:cs typeface="Times New Roman" panose="02020603050405020304" pitchFamily="18" charset="0"/>
              </a:rPr>
              <a:t>Olymposberg</a:t>
            </a:r>
            <a:r>
              <a:rPr lang="nl-BE" sz="2000" dirty="0">
                <a:solidFill>
                  <a:sysClr val="windowText" lastClr="000000"/>
                </a:solidFill>
                <a:latin typeface="Calibri" panose="020F0502020204030204"/>
                <a:ea typeface="Times New Roman" panose="02020603050405020304" pitchFamily="18" charset="0"/>
                <a:cs typeface="Times New Roman" panose="02020603050405020304" pitchFamily="18" charset="0"/>
              </a:rPr>
              <a:t> gegooid, daarom kan ik niet goed meer stappen. </a:t>
            </a:r>
            <a:r>
              <a:rPr kumimoji="0" lang="nl-BE" sz="20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6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100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el-GR"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500"/>
              </a:spcBef>
              <a:spcAft>
                <a:spcPts val="0"/>
              </a:spcAft>
              <a:buClrTx/>
              <a:buSzTx/>
              <a:buFontTx/>
              <a:buNone/>
              <a:tabLst/>
              <a:defRPr/>
            </a:pPr>
            <a:r>
              <a:rPr kumimoji="0" lang="nl-BE" sz="14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nl-BE"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6" name="Afbeelding 5" descr="Greek Roman Pantheon Royalty Free Vector Image">
            <a:extLst>
              <a:ext uri="{FF2B5EF4-FFF2-40B4-BE49-F238E27FC236}">
                <a16:creationId xmlns:a16="http://schemas.microsoft.com/office/drawing/2014/main" id="{91816BAF-5C55-B440-B275-72C6FFD20DA6}"/>
              </a:ext>
            </a:extLst>
          </p:cNvPr>
          <p:cNvPicPr/>
          <p:nvPr/>
        </p:nvPicPr>
        <p:blipFill rotWithShape="1">
          <a:blip r:embed="rId2">
            <a:extLst>
              <a:ext uri="{BEBA8EAE-BF5A-486C-A8C5-ECC9F3942E4B}">
                <a14:imgProps xmlns:a14="http://schemas.microsoft.com/office/drawing/2010/main">
                  <a14:imgLayer r:embed="rId3">
                    <a14:imgEffect>
                      <a14:backgroundRemoval t="58650" b="78622" l="51773" r="75355">
                        <a14:foregroundMark x1="56560" y1="78762" x2="63830" y2="79325"/>
                        <a14:foregroundMark x1="63830" y1="79325" x2="70567" y2="78762"/>
                        <a14:foregroundMark x1="70567" y1="78762" x2="63475" y2="77075"/>
                        <a14:foregroundMark x1="63475" y1="77075" x2="60461" y2="64276"/>
                        <a14:foregroundMark x1="60461" y1="64276" x2="66844" y2="62447"/>
                        <a14:foregroundMark x1="66844" y1="62447" x2="62057" y2="58650"/>
                        <a14:foregroundMark x1="62057" y1="58650" x2="55851" y2="61603"/>
                        <a14:foregroundMark x1="55851" y1="61603" x2="53723" y2="72152"/>
                        <a14:foregroundMark x1="53723" y1="72152" x2="56028" y2="70605"/>
                        <a14:foregroundMark x1="57624" y1="66667" x2="56383" y2="72996"/>
                        <a14:foregroundMark x1="56383" y1="72996" x2="63830" y2="70042"/>
                        <a14:foregroundMark x1="63830" y1="70042" x2="66312" y2="64135"/>
                        <a14:foregroundMark x1="66312" y1="64135" x2="65603" y2="59072"/>
                        <a14:foregroundMark x1="65603" y1="59072" x2="61879" y2="58650"/>
                        <a14:foregroundMark x1="62589" y1="59916" x2="69326" y2="60338"/>
                        <a14:foregroundMark x1="69326" y1="60338" x2="66135" y2="59072"/>
                        <a14:foregroundMark x1="65957" y1="60338" x2="71454" y2="64135"/>
                        <a14:foregroundMark x1="71454" y1="64135" x2="73582" y2="70042"/>
                        <a14:foregroundMark x1="73582" y1="70042" x2="72340" y2="75387"/>
                        <a14:foregroundMark x1="72340" y1="75387" x2="51950" y2="74121"/>
                        <a14:foregroundMark x1="51950" y1="74121" x2="57624" y2="76653"/>
                        <a14:foregroundMark x1="57624" y1="76653" x2="60284" y2="76371"/>
                        <a14:foregroundMark x1="68794" y1="73558" x2="75355" y2="72433"/>
                        <a14:foregroundMark x1="75355" y1="72433" x2="73936" y2="74121"/>
                        <a14:foregroundMark x1="71454" y1="73558" x2="68794" y2="61463"/>
                        <a14:foregroundMark x1="68794" y1="61463" x2="71099" y2="63291"/>
                        <a14:foregroundMark x1="70567" y1="64979" x2="67730" y2="60338"/>
                        <a14:foregroundMark x1="67730" y1="60338" x2="71809" y2="64416"/>
                        <a14:foregroundMark x1="71809" y1="64416" x2="72518" y2="64557"/>
                      </a14:backgroundRemoval>
                    </a14:imgEffect>
                  </a14:imgLayer>
                </a14:imgProps>
              </a:ext>
              <a:ext uri="{28A0092B-C50C-407E-A947-70E740481C1C}">
                <a14:useLocalDpi xmlns:a14="http://schemas.microsoft.com/office/drawing/2010/main" val="0"/>
              </a:ext>
            </a:extLst>
          </a:blip>
          <a:srcRect l="50000" t="57645" r="22452" b="18954"/>
          <a:stretch/>
        </p:blipFill>
        <p:spPr bwMode="auto">
          <a:xfrm>
            <a:off x="7635711" y="698564"/>
            <a:ext cx="3140343" cy="3854581"/>
          </a:xfrm>
          <a:prstGeom prst="rect">
            <a:avLst/>
          </a:prstGeom>
          <a:noFill/>
          <a:ln>
            <a:noFill/>
          </a:ln>
        </p:spPr>
      </p:pic>
      <p:pic>
        <p:nvPicPr>
          <p:cNvPr id="7" name="Afbeelding 6">
            <a:extLst>
              <a:ext uri="{FF2B5EF4-FFF2-40B4-BE49-F238E27FC236}">
                <a16:creationId xmlns:a16="http://schemas.microsoft.com/office/drawing/2014/main" id="{132A9F89-7FB1-4720-828B-8A946ACE114F}"/>
              </a:ext>
            </a:extLst>
          </p:cNvPr>
          <p:cNvPicPr>
            <a:picLocks noChangeAspect="1"/>
          </p:cNvPicPr>
          <p:nvPr/>
        </p:nvPicPr>
        <p:blipFill>
          <a:blip r:embed="rId4"/>
          <a:stretch>
            <a:fillRect/>
          </a:stretch>
        </p:blipFill>
        <p:spPr>
          <a:xfrm>
            <a:off x="3235635" y="386499"/>
            <a:ext cx="2455709" cy="991728"/>
          </a:xfrm>
          <a:prstGeom prst="rect">
            <a:avLst/>
          </a:prstGeom>
        </p:spPr>
      </p:pic>
      <p:pic>
        <p:nvPicPr>
          <p:cNvPr id="8" name="Afbeelding 7">
            <a:extLst>
              <a:ext uri="{FF2B5EF4-FFF2-40B4-BE49-F238E27FC236}">
                <a16:creationId xmlns:a16="http://schemas.microsoft.com/office/drawing/2014/main" id="{59D928B5-D4B5-4587-A4B4-17F3D95666E0}"/>
              </a:ext>
            </a:extLst>
          </p:cNvPr>
          <p:cNvPicPr>
            <a:picLocks noChangeAspect="1"/>
          </p:cNvPicPr>
          <p:nvPr/>
        </p:nvPicPr>
        <p:blipFill>
          <a:blip r:embed="rId5"/>
          <a:stretch>
            <a:fillRect/>
          </a:stretch>
        </p:blipFill>
        <p:spPr>
          <a:xfrm>
            <a:off x="1140643" y="3090701"/>
            <a:ext cx="1368551" cy="1038211"/>
          </a:xfrm>
          <a:prstGeom prst="rect">
            <a:avLst/>
          </a:prstGeom>
        </p:spPr>
      </p:pic>
      <p:pic>
        <p:nvPicPr>
          <p:cNvPr id="9" name="Afbeelding 8">
            <a:extLst>
              <a:ext uri="{FF2B5EF4-FFF2-40B4-BE49-F238E27FC236}">
                <a16:creationId xmlns:a16="http://schemas.microsoft.com/office/drawing/2014/main" id="{DB918835-0BFD-4A07-8DCE-7330A7E06ADC}"/>
              </a:ext>
            </a:extLst>
          </p:cNvPr>
          <p:cNvPicPr>
            <a:picLocks noChangeAspect="1"/>
          </p:cNvPicPr>
          <p:nvPr/>
        </p:nvPicPr>
        <p:blipFill>
          <a:blip r:embed="rId6"/>
          <a:stretch>
            <a:fillRect/>
          </a:stretch>
        </p:blipFill>
        <p:spPr>
          <a:xfrm>
            <a:off x="3514534" y="3107646"/>
            <a:ext cx="1590900" cy="1129024"/>
          </a:xfrm>
          <a:prstGeom prst="rect">
            <a:avLst/>
          </a:prstGeom>
        </p:spPr>
      </p:pic>
    </p:spTree>
    <p:extLst>
      <p:ext uri="{BB962C8B-B14F-4D97-AF65-F5344CB8AC3E}">
        <p14:creationId xmlns:p14="http://schemas.microsoft.com/office/powerpoint/2010/main" val="9942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7D534-31F6-42FA-824C-4501EC5663AE}"/>
              </a:ext>
            </a:extLst>
          </p:cNvPr>
          <p:cNvSpPr>
            <a:spLocks noGrp="1"/>
          </p:cNvSpPr>
          <p:nvPr>
            <p:ph type="title"/>
          </p:nvPr>
        </p:nvSpPr>
        <p:spPr/>
        <p:txBody>
          <a:bodyPr/>
          <a:lstStyle/>
          <a:p>
            <a:r>
              <a:rPr lang="nl-BE"/>
              <a:t>Dialogen </a:t>
            </a:r>
          </a:p>
        </p:txBody>
      </p:sp>
      <p:sp>
        <p:nvSpPr>
          <p:cNvPr id="3" name="Tijdelijke aanduiding voor tekst 2">
            <a:extLst>
              <a:ext uri="{FF2B5EF4-FFF2-40B4-BE49-F238E27FC236}">
                <a16:creationId xmlns:a16="http://schemas.microsoft.com/office/drawing/2014/main" id="{ABE1C866-0BDD-4DEA-ADE3-9D33E8DE4311}"/>
              </a:ext>
            </a:extLst>
          </p:cNvPr>
          <p:cNvSpPr>
            <a:spLocks noGrp="1"/>
          </p:cNvSpPr>
          <p:nvPr>
            <p:ph type="body" idx="1"/>
          </p:nvPr>
        </p:nvSpPr>
        <p:spPr>
          <a:xfrm>
            <a:off x="362190" y="2978727"/>
            <a:ext cx="9950981" cy="4023360"/>
          </a:xfrm>
        </p:spPr>
        <p:txBody>
          <a:bodyPr>
            <a:normAutofit/>
          </a:bodyPr>
          <a:lstStyle/>
          <a:p>
            <a:pPr marL="0" indent="0" fontAlgn="base">
              <a:buNone/>
            </a:pPr>
            <a:r>
              <a:rPr lang="el" b="1" dirty="0"/>
              <a:t>1. Ἀρης </a:t>
            </a:r>
            <a:r>
              <a:rPr lang="nl-BE" b="1" dirty="0"/>
              <a:t>en </a:t>
            </a:r>
            <a:r>
              <a:rPr lang="el" b="1" dirty="0"/>
              <a:t>Ἑρμης </a:t>
            </a:r>
            <a:r>
              <a:rPr lang="nl-BE" b="1" dirty="0"/>
              <a:t>(over het bedrog met </a:t>
            </a:r>
            <a:r>
              <a:rPr lang="nl-BE" b="1" dirty="0" err="1"/>
              <a:t>Ἀφροδιτη</a:t>
            </a:r>
            <a:r>
              <a:rPr lang="nl-BE" b="1" dirty="0"/>
              <a:t>)</a:t>
            </a:r>
            <a:endParaRPr lang="en-US" dirty="0"/>
          </a:p>
          <a:p>
            <a:pPr marL="0" indent="0">
              <a:buNone/>
            </a:pPr>
            <a:r>
              <a:rPr lang="nl-BE" dirty="0"/>
              <a:t>2. </a:t>
            </a:r>
            <a:r>
              <a:rPr lang="el" b="1" dirty="0"/>
              <a:t>Ἀθηνα </a:t>
            </a:r>
            <a:r>
              <a:rPr lang="nl-BE" b="1" dirty="0"/>
              <a:t>en </a:t>
            </a:r>
            <a:r>
              <a:rPr lang="el" b="1" dirty="0"/>
              <a:t>Ποσειδων </a:t>
            </a:r>
            <a:r>
              <a:rPr lang="nl-BE" b="1" dirty="0"/>
              <a:t>(over naamgeving stad)</a:t>
            </a:r>
            <a:endParaRPr lang="el" dirty="0"/>
          </a:p>
          <a:p>
            <a:pPr marL="0" indent="0">
              <a:buNone/>
            </a:pPr>
            <a:r>
              <a:rPr lang="el" b="1" dirty="0"/>
              <a:t>3. Ἡφαιστος </a:t>
            </a:r>
            <a:r>
              <a:rPr lang="nl" b="1" dirty="0"/>
              <a:t>en </a:t>
            </a:r>
            <a:r>
              <a:rPr lang="el" b="1" dirty="0"/>
              <a:t>Ζευς (</a:t>
            </a:r>
            <a:r>
              <a:rPr lang="nl" b="1" dirty="0"/>
              <a:t>over de geboorte van Ἀθηνα)</a:t>
            </a:r>
            <a:endParaRPr lang="el" dirty="0"/>
          </a:p>
          <a:p>
            <a:pPr marL="0" indent="0">
              <a:buNone/>
            </a:pPr>
            <a:r>
              <a:rPr lang="nl" b="1" dirty="0"/>
              <a:t>4. </a:t>
            </a:r>
            <a:r>
              <a:rPr lang="el" b="1" dirty="0"/>
              <a:t>Ἡφαιστος </a:t>
            </a:r>
            <a:r>
              <a:rPr lang="nl" b="1" dirty="0"/>
              <a:t>en </a:t>
            </a:r>
            <a:r>
              <a:rPr lang="el" b="1" dirty="0"/>
              <a:t>Ἀπολλων </a:t>
            </a:r>
            <a:r>
              <a:rPr lang="nl-BE" b="1" dirty="0"/>
              <a:t>(over baby </a:t>
            </a:r>
            <a:r>
              <a:rPr lang="el" b="1" dirty="0"/>
              <a:t>Ἑρμης </a:t>
            </a:r>
            <a:r>
              <a:rPr lang="nl-BE" b="1" dirty="0"/>
              <a:t>)</a:t>
            </a:r>
            <a:endParaRPr lang="el" dirty="0"/>
          </a:p>
          <a:p>
            <a:pPr marL="0" indent="0">
              <a:buNone/>
            </a:pPr>
            <a:r>
              <a:rPr lang="el" b="1" dirty="0"/>
              <a:t>5. Ἀφροδιτη en Ἀρτεμις </a:t>
            </a:r>
            <a:r>
              <a:rPr lang="nl-BE" b="1" dirty="0"/>
              <a:t>(over de jaloezie van </a:t>
            </a:r>
            <a:r>
              <a:rPr lang="el" b="1" dirty="0"/>
              <a:t>Ἀπολλων</a:t>
            </a:r>
            <a:r>
              <a:rPr lang="nl-BE" b="1" dirty="0"/>
              <a:t>) </a:t>
            </a:r>
            <a:endParaRPr lang="el" dirty="0"/>
          </a:p>
          <a:p>
            <a:pPr marL="114300" indent="0" fontAlgn="base">
              <a:buNone/>
            </a:pPr>
            <a:endParaRPr lang="nl-BE" b="1" dirty="0"/>
          </a:p>
          <a:p>
            <a:endParaRPr lang="nl-BE" dirty="0"/>
          </a:p>
        </p:txBody>
      </p:sp>
      <p:pic>
        <p:nvPicPr>
          <p:cNvPr id="4" name="Graphic 4" descr="Chatten">
            <a:extLst>
              <a:ext uri="{FF2B5EF4-FFF2-40B4-BE49-F238E27FC236}">
                <a16:creationId xmlns:a16="http://schemas.microsoft.com/office/drawing/2014/main" id="{321A0897-307B-4E16-B5DC-4C632A6C0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6516" y="-369596"/>
            <a:ext cx="4886036" cy="4916824"/>
          </a:xfrm>
          <a:prstGeom prst="rect">
            <a:avLst/>
          </a:prstGeom>
        </p:spPr>
      </p:pic>
    </p:spTree>
    <p:extLst>
      <p:ext uri="{BB962C8B-B14F-4D97-AF65-F5344CB8AC3E}">
        <p14:creationId xmlns:p14="http://schemas.microsoft.com/office/powerpoint/2010/main" val="3120773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38-9993-48B6-BDC6-65E819A23990}"/>
              </a:ext>
            </a:extLst>
          </p:cNvPr>
          <p:cNvSpPr>
            <a:spLocks noGrp="1"/>
          </p:cNvSpPr>
          <p:nvPr>
            <p:ph type="title"/>
          </p:nvPr>
        </p:nvSpPr>
        <p:spPr>
          <a:xfrm>
            <a:off x="1024128" y="585216"/>
            <a:ext cx="10120314" cy="2130767"/>
          </a:xfrm>
        </p:spPr>
        <p:txBody>
          <a:bodyPr/>
          <a:lstStyle/>
          <a:p>
            <a:r>
              <a:rPr lang="el" sz="3200" b="1"/>
              <a:t>1. </a:t>
            </a:r>
            <a:r>
              <a:rPr lang="el" sz="3200" b="1" err="1"/>
              <a:t>Ἀρης</a:t>
            </a:r>
            <a:r>
              <a:rPr lang="el" sz="3200" b="1"/>
              <a:t> </a:t>
            </a:r>
            <a:r>
              <a:rPr lang="nl-BE" sz="3200" b="1"/>
              <a:t>en </a:t>
            </a:r>
            <a:r>
              <a:rPr lang="el" sz="3200" b="1" err="1"/>
              <a:t>Ἑρμης</a:t>
            </a:r>
            <a:r>
              <a:rPr lang="el" sz="3200" b="1"/>
              <a:t> </a:t>
            </a:r>
            <a:r>
              <a:rPr lang="nl-BE" sz="3200" b="1"/>
              <a:t>(over het bedrog met </a:t>
            </a:r>
            <a:r>
              <a:rPr lang="nl-BE" sz="3200" b="1" err="1"/>
              <a:t>Ἀφροδιτη</a:t>
            </a:r>
            <a:r>
              <a:rPr lang="nl-BE" sz="3200" b="1"/>
              <a:t>)</a:t>
            </a:r>
            <a:endParaRPr lang="en-US" sz="3200" b="1"/>
          </a:p>
          <a:p>
            <a:endParaRPr lang="en-US"/>
          </a:p>
        </p:txBody>
      </p:sp>
      <p:pic>
        <p:nvPicPr>
          <p:cNvPr id="5" name="Afbeelding 5" descr="Greek Roman Pantheon Royalty Free Vector Image">
            <a:extLst>
              <a:ext uri="{FF2B5EF4-FFF2-40B4-BE49-F238E27FC236}">
                <a16:creationId xmlns:a16="http://schemas.microsoft.com/office/drawing/2014/main" id="{AB45A393-4FC5-4E95-9AB9-5FF1F225C1A3}"/>
              </a:ext>
            </a:extLst>
          </p:cNvPr>
          <p:cNvPicPr/>
          <p:nvPr/>
        </p:nvPicPr>
        <p:blipFill rotWithShape="1">
          <a:blip r:embed="rId2">
            <a:extLst>
              <a:ext uri="{BEBA8EAE-BF5A-486C-A8C5-ECC9F3942E4B}">
                <a14:imgProps xmlns:a14="http://schemas.microsoft.com/office/drawing/2010/main">
                  <a14:imgLayer r:embed="rId3">
                    <a14:imgEffect>
                      <a14:backgroundRemoval t="1688" b="28270" l="41135" r="64362">
                        <a14:foregroundMark x1="46986" y1="14346" x2="40426" y2="13502"/>
                        <a14:foregroundMark x1="40426" y1="13502" x2="39007" y2="7454"/>
                        <a14:foregroundMark x1="39007" y1="7454" x2="41667" y2="25176"/>
                        <a14:foregroundMark x1="41667" y1="25176" x2="49113" y2="25176"/>
                        <a14:foregroundMark x1="50709" y1="16174" x2="54078" y2="9142"/>
                        <a14:foregroundMark x1="54078" y1="9142" x2="52482" y2="4079"/>
                        <a14:foregroundMark x1="52482" y1="4079" x2="47872" y2="8158"/>
                        <a14:foregroundMark x1="47872" y1="8158" x2="41135" y2="5063"/>
                        <a14:foregroundMark x1="52305" y1="7314" x2="58688" y2="5767"/>
                        <a14:foregroundMark x1="58688" y1="5767" x2="54078" y2="2250"/>
                        <a14:foregroundMark x1="54078" y1="2250" x2="53901" y2="1969"/>
                        <a14:foregroundMark x1="53191" y1="9705" x2="52482" y2="15049"/>
                        <a14:foregroundMark x1="52482" y1="15049" x2="45745" y2="15612"/>
                        <a14:foregroundMark x1="45745" y1="15612" x2="43972" y2="9986"/>
                        <a14:foregroundMark x1="43972" y1="9986" x2="45035" y2="22082"/>
                        <a14:foregroundMark x1="45035" y1="22082" x2="52482" y2="21800"/>
                        <a14:foregroundMark x1="52482" y1="21800" x2="52305" y2="27004"/>
                        <a14:foregroundMark x1="52305" y1="27004" x2="47872" y2="28270"/>
                        <a14:foregroundMark x1="54078" y1="28270" x2="54433" y2="28129"/>
                        <a14:foregroundMark x1="56206" y1="28270" x2="56028" y2="22363"/>
                        <a14:foregroundMark x1="56028" y1="22363" x2="53723" y2="17300"/>
                        <a14:foregroundMark x1="53723" y1="17300" x2="55319" y2="13643"/>
                        <a14:foregroundMark x1="54787" y1="16878" x2="59752" y2="20816"/>
                        <a14:foregroundMark x1="59752" y1="20816" x2="63475" y2="22082"/>
                        <a14:foregroundMark x1="64007" y1="22504" x2="64007" y2="18284"/>
                        <a14:foregroundMark x1="56383" y1="19972" x2="54078" y2="14768"/>
                        <a14:foregroundMark x1="54078" y1="14768" x2="53723" y2="9283"/>
                        <a14:foregroundMark x1="53723" y1="9283" x2="50709" y2="4782"/>
                        <a14:foregroundMark x1="50709" y1="4782" x2="49823" y2="4079"/>
                      </a14:backgroundRemoval>
                    </a14:imgEffect>
                  </a14:imgLayer>
                </a14:imgProps>
              </a:ext>
              <a:ext uri="{28A0092B-C50C-407E-A947-70E740481C1C}">
                <a14:useLocalDpi xmlns:a14="http://schemas.microsoft.com/office/drawing/2010/main" val="0"/>
              </a:ext>
            </a:extLst>
          </a:blip>
          <a:srcRect l="39920" r="32359" b="70460"/>
          <a:stretch/>
        </p:blipFill>
        <p:spPr bwMode="auto">
          <a:xfrm>
            <a:off x="1575863" y="2257143"/>
            <a:ext cx="2716962" cy="3794406"/>
          </a:xfrm>
          <a:prstGeom prst="rect">
            <a:avLst/>
          </a:prstGeom>
          <a:noFill/>
          <a:ln>
            <a:noFill/>
          </a:ln>
          <a:extLst>
            <a:ext uri="{53640926-AAD7-44D8-BBD7-CCE9431645EC}">
              <a14:shadowObscured xmlns:a14="http://schemas.microsoft.com/office/drawing/2010/main"/>
            </a:ext>
          </a:extLst>
        </p:spPr>
      </p:pic>
      <p:pic>
        <p:nvPicPr>
          <p:cNvPr id="7" name="Afbeelding 4">
            <a:extLst>
              <a:ext uri="{FF2B5EF4-FFF2-40B4-BE49-F238E27FC236}">
                <a16:creationId xmlns:a16="http://schemas.microsoft.com/office/drawing/2014/main" id="{41C82AA6-633F-4686-84C7-5C5A4BA64A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7663" y="2631611"/>
            <a:ext cx="2727585" cy="3428063"/>
          </a:xfrm>
          <a:prstGeom prst="rect">
            <a:avLst/>
          </a:prstGeom>
          <a:noFill/>
        </p:spPr>
      </p:pic>
      <p:pic>
        <p:nvPicPr>
          <p:cNvPr id="9" name="Afbeelding 5" descr="Greek Roman Pantheon Royalty Free Vector Image">
            <a:extLst>
              <a:ext uri="{FF2B5EF4-FFF2-40B4-BE49-F238E27FC236}">
                <a16:creationId xmlns:a16="http://schemas.microsoft.com/office/drawing/2014/main" id="{683BB88F-27D4-494B-BFAC-E0D3C18BB6F4}"/>
              </a:ext>
            </a:extLst>
          </p:cNvPr>
          <p:cNvPicPr/>
          <p:nvPr/>
        </p:nvPicPr>
        <p:blipFill rotWithShape="1">
          <a:blip r:embed="rId5">
            <a:extLst>
              <a:ext uri="{28A0092B-C50C-407E-A947-70E740481C1C}">
                <a14:useLocalDpi xmlns:a14="http://schemas.microsoft.com/office/drawing/2010/main" val="0"/>
              </a:ext>
            </a:extLst>
          </a:blip>
          <a:srcRect l="84521" t="31964" r="-921" b="45635"/>
          <a:stretch/>
        </p:blipFill>
        <p:spPr bwMode="auto">
          <a:xfrm>
            <a:off x="8322567" y="2625714"/>
            <a:ext cx="2055926" cy="34294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75697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38-9993-48B6-BDC6-65E819A23990}"/>
              </a:ext>
            </a:extLst>
          </p:cNvPr>
          <p:cNvSpPr>
            <a:spLocks noGrp="1"/>
          </p:cNvSpPr>
          <p:nvPr>
            <p:ph type="title"/>
          </p:nvPr>
        </p:nvSpPr>
        <p:spPr>
          <a:xfrm>
            <a:off x="1024128" y="585216"/>
            <a:ext cx="10535950" cy="2130767"/>
          </a:xfrm>
        </p:spPr>
        <p:txBody>
          <a:bodyPr/>
          <a:lstStyle/>
          <a:p>
            <a:r>
              <a:rPr lang="el" sz="3200" b="1" dirty="0"/>
              <a:t>2. Ἀθηνα </a:t>
            </a:r>
            <a:r>
              <a:rPr lang="nl-BE" sz="3200" b="1" dirty="0"/>
              <a:t>en </a:t>
            </a:r>
            <a:r>
              <a:rPr lang="el" sz="3200" b="1" dirty="0"/>
              <a:t>Ποσειδων </a:t>
            </a:r>
            <a:r>
              <a:rPr lang="nl-BE" sz="3200" b="1" dirty="0"/>
              <a:t>(over naamgeving stad)</a:t>
            </a:r>
            <a:endParaRPr lang="nl-BE" sz="3200" dirty="0"/>
          </a:p>
          <a:p>
            <a:endParaRPr lang="nl-BE" sz="3200" dirty="0"/>
          </a:p>
          <a:p>
            <a:endParaRPr lang="en-US" dirty="0"/>
          </a:p>
        </p:txBody>
      </p:sp>
      <p:pic>
        <p:nvPicPr>
          <p:cNvPr id="4" name="Afbeelding 4" descr="Greek Roman Pantheon Royalty Free Vector Image">
            <a:extLst>
              <a:ext uri="{FF2B5EF4-FFF2-40B4-BE49-F238E27FC236}">
                <a16:creationId xmlns:a16="http://schemas.microsoft.com/office/drawing/2014/main" id="{B1EE0EFE-7BC2-4BE8-B10A-DC294EFD599A}"/>
              </a:ext>
            </a:extLst>
          </p:cNvPr>
          <p:cNvPicPr/>
          <p:nvPr/>
        </p:nvPicPr>
        <p:blipFill rotWithShape="1">
          <a:blip r:embed="rId2">
            <a:extLst>
              <a:ext uri="{28A0092B-C50C-407E-A947-70E740481C1C}">
                <a14:useLocalDpi xmlns:a14="http://schemas.microsoft.com/office/drawing/2010/main" val="0"/>
              </a:ext>
            </a:extLst>
          </a:blip>
          <a:srcRect l="32991" t="54933" r="49654" b="19748"/>
          <a:stretch/>
        </p:blipFill>
        <p:spPr bwMode="auto">
          <a:xfrm>
            <a:off x="2956304" y="2400141"/>
            <a:ext cx="2558548" cy="3685924"/>
          </a:xfrm>
          <a:prstGeom prst="rect">
            <a:avLst/>
          </a:prstGeom>
          <a:noFill/>
          <a:ln>
            <a:noFill/>
          </a:ln>
        </p:spPr>
      </p:pic>
      <p:pic>
        <p:nvPicPr>
          <p:cNvPr id="12" name="Afbeelding 4">
            <a:extLst>
              <a:ext uri="{FF2B5EF4-FFF2-40B4-BE49-F238E27FC236}">
                <a16:creationId xmlns:a16="http://schemas.microsoft.com/office/drawing/2014/main" id="{66119BC7-6B01-4F4F-A69E-DB39CC36DEB6}"/>
              </a:ext>
            </a:extLst>
          </p:cNvPr>
          <p:cNvPicPr>
            <a:picLocks noChangeAspect="1"/>
          </p:cNvPicPr>
          <p:nvPr/>
        </p:nvPicPr>
        <p:blipFill>
          <a:blip r:embed="rId3"/>
          <a:stretch>
            <a:fillRect/>
          </a:stretch>
        </p:blipFill>
        <p:spPr>
          <a:xfrm>
            <a:off x="5603361" y="2101006"/>
            <a:ext cx="3362144" cy="4173409"/>
          </a:xfrm>
          <a:prstGeom prst="rect">
            <a:avLst/>
          </a:prstGeom>
        </p:spPr>
      </p:pic>
    </p:spTree>
    <p:extLst>
      <p:ext uri="{BB962C8B-B14F-4D97-AF65-F5344CB8AC3E}">
        <p14:creationId xmlns:p14="http://schemas.microsoft.com/office/powerpoint/2010/main" val="876897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38-9993-48B6-BDC6-65E819A23990}"/>
              </a:ext>
            </a:extLst>
          </p:cNvPr>
          <p:cNvSpPr>
            <a:spLocks noGrp="1"/>
          </p:cNvSpPr>
          <p:nvPr>
            <p:ph type="title"/>
          </p:nvPr>
        </p:nvSpPr>
        <p:spPr>
          <a:xfrm>
            <a:off x="1024128" y="585216"/>
            <a:ext cx="10120314" cy="2130767"/>
          </a:xfrm>
        </p:spPr>
        <p:txBody>
          <a:bodyPr/>
          <a:lstStyle/>
          <a:p>
            <a:r>
              <a:rPr lang="nl" sz="3200" b="1"/>
              <a:t>3. </a:t>
            </a:r>
            <a:r>
              <a:rPr lang="el" sz="3200" b="1" err="1"/>
              <a:t>Ἡφαιστος</a:t>
            </a:r>
            <a:r>
              <a:rPr lang="el" sz="3200" b="1"/>
              <a:t> </a:t>
            </a:r>
            <a:r>
              <a:rPr lang="nl" sz="3200" b="1"/>
              <a:t>en </a:t>
            </a:r>
            <a:r>
              <a:rPr lang="el" sz="3200" b="1" err="1"/>
              <a:t>Ἀπολλων</a:t>
            </a:r>
            <a:r>
              <a:rPr lang="el" sz="3200" b="1"/>
              <a:t> </a:t>
            </a:r>
            <a:r>
              <a:rPr lang="nl-BE" sz="3200" b="1"/>
              <a:t>(over baby </a:t>
            </a:r>
            <a:r>
              <a:rPr lang="el" sz="3200" b="1" err="1"/>
              <a:t>Ἑρμης</a:t>
            </a:r>
            <a:r>
              <a:rPr lang="el" sz="3200" b="1"/>
              <a:t> </a:t>
            </a:r>
            <a:r>
              <a:rPr lang="nl-BE" sz="3200" b="1"/>
              <a:t>)</a:t>
            </a:r>
            <a:endParaRPr lang="nl-BE" sz="3200"/>
          </a:p>
          <a:p>
            <a:endParaRPr lang="nl" sz="3200"/>
          </a:p>
          <a:p>
            <a:endParaRPr lang="nl-BE" sz="3200"/>
          </a:p>
          <a:p>
            <a:endParaRPr lang="en-US"/>
          </a:p>
        </p:txBody>
      </p:sp>
      <p:pic>
        <p:nvPicPr>
          <p:cNvPr id="7" name="Afbeelding 4">
            <a:extLst>
              <a:ext uri="{FF2B5EF4-FFF2-40B4-BE49-F238E27FC236}">
                <a16:creationId xmlns:a16="http://schemas.microsoft.com/office/drawing/2014/main" id="{41C82AA6-633F-4686-84C7-5C5A4BA64A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77878" y="2274366"/>
            <a:ext cx="3583308" cy="3854581"/>
          </a:xfrm>
          <a:prstGeom prst="rect">
            <a:avLst/>
          </a:prstGeom>
          <a:noFill/>
        </p:spPr>
      </p:pic>
      <p:pic>
        <p:nvPicPr>
          <p:cNvPr id="3" name="Afbeelding 5" descr="Greek Roman Pantheon Royalty Free Vector Image">
            <a:extLst>
              <a:ext uri="{FF2B5EF4-FFF2-40B4-BE49-F238E27FC236}">
                <a16:creationId xmlns:a16="http://schemas.microsoft.com/office/drawing/2014/main" id="{947B49B3-1816-4AE8-BF1C-EB781EBA371A}"/>
              </a:ext>
            </a:extLst>
          </p:cNvPr>
          <p:cNvPicPr/>
          <p:nvPr/>
        </p:nvPicPr>
        <p:blipFill rotWithShape="1">
          <a:blip r:embed="rId3">
            <a:extLst>
              <a:ext uri="{BEBA8EAE-BF5A-486C-A8C5-ECC9F3942E4B}">
                <a14:imgProps xmlns:a14="http://schemas.microsoft.com/office/drawing/2010/main">
                  <a14:imgLayer r:embed="rId4">
                    <a14:imgEffect>
                      <a14:backgroundRemoval t="58650" b="78622" l="51773" r="75355">
                        <a14:foregroundMark x1="56560" y1="78762" x2="63830" y2="79325"/>
                        <a14:foregroundMark x1="63830" y1="79325" x2="70567" y2="78762"/>
                        <a14:foregroundMark x1="70567" y1="78762" x2="63475" y2="77075"/>
                        <a14:foregroundMark x1="63475" y1="77075" x2="60461" y2="64276"/>
                        <a14:foregroundMark x1="60461" y1="64276" x2="66844" y2="62447"/>
                        <a14:foregroundMark x1="66844" y1="62447" x2="62057" y2="58650"/>
                        <a14:foregroundMark x1="62057" y1="58650" x2="55851" y2="61603"/>
                        <a14:foregroundMark x1="55851" y1="61603" x2="53723" y2="72152"/>
                        <a14:foregroundMark x1="53723" y1="72152" x2="56028" y2="70605"/>
                        <a14:foregroundMark x1="57624" y1="66667" x2="56383" y2="72996"/>
                        <a14:foregroundMark x1="56383" y1="72996" x2="63830" y2="70042"/>
                        <a14:foregroundMark x1="63830" y1="70042" x2="66312" y2="64135"/>
                        <a14:foregroundMark x1="66312" y1="64135" x2="65603" y2="59072"/>
                        <a14:foregroundMark x1="65603" y1="59072" x2="61879" y2="58650"/>
                        <a14:foregroundMark x1="62589" y1="59916" x2="69326" y2="60338"/>
                        <a14:foregroundMark x1="69326" y1="60338" x2="66135" y2="59072"/>
                        <a14:foregroundMark x1="65957" y1="60338" x2="71454" y2="64135"/>
                        <a14:foregroundMark x1="71454" y1="64135" x2="73582" y2="70042"/>
                        <a14:foregroundMark x1="73582" y1="70042" x2="72340" y2="75387"/>
                        <a14:foregroundMark x1="72340" y1="75387" x2="51950" y2="74121"/>
                        <a14:foregroundMark x1="51950" y1="74121" x2="57624" y2="76653"/>
                        <a14:foregroundMark x1="57624" y1="76653" x2="60284" y2="76371"/>
                        <a14:foregroundMark x1="68794" y1="73558" x2="75355" y2="72433"/>
                        <a14:foregroundMark x1="75355" y1="72433" x2="73936" y2="74121"/>
                        <a14:foregroundMark x1="71454" y1="73558" x2="68794" y2="61463"/>
                        <a14:foregroundMark x1="68794" y1="61463" x2="71099" y2="63291"/>
                        <a14:foregroundMark x1="70567" y1="64979" x2="67730" y2="60338"/>
                        <a14:foregroundMark x1="67730" y1="60338" x2="71809" y2="64416"/>
                        <a14:foregroundMark x1="71809" y1="64416" x2="72518" y2="64557"/>
                      </a14:backgroundRemoval>
                    </a14:imgEffect>
                  </a14:imgLayer>
                </a14:imgProps>
              </a:ext>
              <a:ext uri="{28A0092B-C50C-407E-A947-70E740481C1C}">
                <a14:useLocalDpi xmlns:a14="http://schemas.microsoft.com/office/drawing/2010/main" val="0"/>
              </a:ext>
            </a:extLst>
          </a:blip>
          <a:srcRect l="50000" t="57645" r="22452" b="18954"/>
          <a:stretch/>
        </p:blipFill>
        <p:spPr bwMode="auto">
          <a:xfrm>
            <a:off x="977833" y="2384200"/>
            <a:ext cx="3140343" cy="3854581"/>
          </a:xfrm>
          <a:prstGeom prst="rect">
            <a:avLst/>
          </a:prstGeom>
          <a:noFill/>
          <a:ln>
            <a:noFill/>
          </a:ln>
        </p:spPr>
      </p:pic>
      <p:pic>
        <p:nvPicPr>
          <p:cNvPr id="4" name="Afbeelding 6" descr="Greek Roman Pantheon Royalty Free Vector Image">
            <a:extLst>
              <a:ext uri="{FF2B5EF4-FFF2-40B4-BE49-F238E27FC236}">
                <a16:creationId xmlns:a16="http://schemas.microsoft.com/office/drawing/2014/main" id="{AD177CD8-8032-4CAA-AB68-7A59868C542A}"/>
              </a:ext>
            </a:extLst>
          </p:cNvPr>
          <p:cNvPicPr/>
          <p:nvPr/>
        </p:nvPicPr>
        <p:blipFill rotWithShape="1">
          <a:blip r:embed="rId5">
            <a:extLst>
              <a:ext uri="{28A0092B-C50C-407E-A947-70E740481C1C}">
                <a14:useLocalDpi xmlns:a14="http://schemas.microsoft.com/office/drawing/2010/main" val="0"/>
              </a:ext>
            </a:extLst>
          </a:blip>
          <a:srcRect l="67481" t="31446" r="16521" b="45256"/>
          <a:stretch/>
        </p:blipFill>
        <p:spPr bwMode="auto">
          <a:xfrm>
            <a:off x="4700578" y="2273304"/>
            <a:ext cx="2117912" cy="3854581"/>
          </a:xfrm>
          <a:prstGeom prst="rect">
            <a:avLst/>
          </a:prstGeom>
          <a:noFill/>
          <a:ln>
            <a:noFill/>
          </a:ln>
        </p:spPr>
      </p:pic>
    </p:spTree>
    <p:extLst>
      <p:ext uri="{BB962C8B-B14F-4D97-AF65-F5344CB8AC3E}">
        <p14:creationId xmlns:p14="http://schemas.microsoft.com/office/powerpoint/2010/main" val="1269093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38-9993-48B6-BDC6-65E819A23990}"/>
              </a:ext>
            </a:extLst>
          </p:cNvPr>
          <p:cNvSpPr>
            <a:spLocks noGrp="1"/>
          </p:cNvSpPr>
          <p:nvPr>
            <p:ph type="title"/>
          </p:nvPr>
        </p:nvSpPr>
        <p:spPr>
          <a:xfrm>
            <a:off x="1024128" y="585216"/>
            <a:ext cx="10120314" cy="2130767"/>
          </a:xfrm>
        </p:spPr>
        <p:txBody>
          <a:bodyPr/>
          <a:lstStyle/>
          <a:p>
            <a:r>
              <a:rPr lang="el" sz="3200" b="1"/>
              <a:t>4. </a:t>
            </a:r>
            <a:r>
              <a:rPr lang="el" sz="3200" b="1" err="1"/>
              <a:t>Ἡφαιστος</a:t>
            </a:r>
            <a:r>
              <a:rPr lang="el" sz="3200" b="1"/>
              <a:t> </a:t>
            </a:r>
            <a:r>
              <a:rPr lang="nl" sz="3200" b="1"/>
              <a:t>en </a:t>
            </a:r>
            <a:r>
              <a:rPr lang="el" sz="3200" b="1"/>
              <a:t>Ζευς (</a:t>
            </a:r>
            <a:r>
              <a:rPr lang="nl" sz="3200" b="1"/>
              <a:t>over de geboorte van </a:t>
            </a:r>
            <a:r>
              <a:rPr lang="nl" sz="3200" b="1" err="1"/>
              <a:t>Ἀθην</a:t>
            </a:r>
            <a:r>
              <a:rPr lang="nl" sz="3200" b="1"/>
              <a:t>α)</a:t>
            </a:r>
            <a:endParaRPr lang="nl" b="1"/>
          </a:p>
          <a:p>
            <a:endParaRPr lang="nl-BE" sz="3200"/>
          </a:p>
          <a:p>
            <a:endParaRPr lang="en-US"/>
          </a:p>
        </p:txBody>
      </p:sp>
      <p:pic>
        <p:nvPicPr>
          <p:cNvPr id="3" name="Afbeelding 5" descr="Greek Roman Pantheon Royalty Free Vector Image">
            <a:extLst>
              <a:ext uri="{FF2B5EF4-FFF2-40B4-BE49-F238E27FC236}">
                <a16:creationId xmlns:a16="http://schemas.microsoft.com/office/drawing/2014/main" id="{08817EFD-6C2B-462C-A96C-9E7DCBACDEDE}"/>
              </a:ext>
            </a:extLst>
          </p:cNvPr>
          <p:cNvPicPr/>
          <p:nvPr/>
        </p:nvPicPr>
        <p:blipFill rotWithShape="1">
          <a:blip r:embed="rId2">
            <a:extLst>
              <a:ext uri="{BEBA8EAE-BF5A-486C-A8C5-ECC9F3942E4B}">
                <a14:imgProps xmlns:a14="http://schemas.microsoft.com/office/drawing/2010/main">
                  <a14:imgLayer r:embed="rId3">
                    <a14:imgEffect>
                      <a14:backgroundRemoval t="58650" b="78622" l="51773" r="75355">
                        <a14:foregroundMark x1="56560" y1="78762" x2="63830" y2="79325"/>
                        <a14:foregroundMark x1="63830" y1="79325" x2="70567" y2="78762"/>
                        <a14:foregroundMark x1="70567" y1="78762" x2="63475" y2="77075"/>
                        <a14:foregroundMark x1="63475" y1="77075" x2="60461" y2="64276"/>
                        <a14:foregroundMark x1="60461" y1="64276" x2="66844" y2="62447"/>
                        <a14:foregroundMark x1="66844" y1="62447" x2="62057" y2="58650"/>
                        <a14:foregroundMark x1="62057" y1="58650" x2="55851" y2="61603"/>
                        <a14:foregroundMark x1="55851" y1="61603" x2="53723" y2="72152"/>
                        <a14:foregroundMark x1="53723" y1="72152" x2="56028" y2="70605"/>
                        <a14:foregroundMark x1="57624" y1="66667" x2="56383" y2="72996"/>
                        <a14:foregroundMark x1="56383" y1="72996" x2="63830" y2="70042"/>
                        <a14:foregroundMark x1="63830" y1="70042" x2="66312" y2="64135"/>
                        <a14:foregroundMark x1="66312" y1="64135" x2="65603" y2="59072"/>
                        <a14:foregroundMark x1="65603" y1="59072" x2="61879" y2="58650"/>
                        <a14:foregroundMark x1="62589" y1="59916" x2="69326" y2="60338"/>
                        <a14:foregroundMark x1="69326" y1="60338" x2="66135" y2="59072"/>
                        <a14:foregroundMark x1="65957" y1="60338" x2="71454" y2="64135"/>
                        <a14:foregroundMark x1="71454" y1="64135" x2="73582" y2="70042"/>
                        <a14:foregroundMark x1="73582" y1="70042" x2="72340" y2="75387"/>
                        <a14:foregroundMark x1="72340" y1="75387" x2="51950" y2="74121"/>
                        <a14:foregroundMark x1="51950" y1="74121" x2="57624" y2="76653"/>
                        <a14:foregroundMark x1="57624" y1="76653" x2="60284" y2="76371"/>
                        <a14:foregroundMark x1="68794" y1="73558" x2="75355" y2="72433"/>
                        <a14:foregroundMark x1="75355" y1="72433" x2="73936" y2="74121"/>
                        <a14:foregroundMark x1="71454" y1="73558" x2="68794" y2="61463"/>
                        <a14:foregroundMark x1="68794" y1="61463" x2="71099" y2="63291"/>
                        <a14:foregroundMark x1="70567" y1="64979" x2="67730" y2="60338"/>
                        <a14:foregroundMark x1="67730" y1="60338" x2="71809" y2="64416"/>
                        <a14:foregroundMark x1="71809" y1="64416" x2="72518" y2="64557"/>
                      </a14:backgroundRemoval>
                    </a14:imgEffect>
                  </a14:imgLayer>
                </a14:imgProps>
              </a:ext>
              <a:ext uri="{28A0092B-C50C-407E-A947-70E740481C1C}">
                <a14:useLocalDpi xmlns:a14="http://schemas.microsoft.com/office/drawing/2010/main" val="0"/>
              </a:ext>
            </a:extLst>
          </a:blip>
          <a:srcRect l="50000" t="57645" r="22452" b="18954"/>
          <a:stretch/>
        </p:blipFill>
        <p:spPr bwMode="auto">
          <a:xfrm>
            <a:off x="631469" y="2314928"/>
            <a:ext cx="3140343" cy="3854581"/>
          </a:xfrm>
          <a:prstGeom prst="rect">
            <a:avLst/>
          </a:prstGeom>
          <a:noFill/>
          <a:ln>
            <a:noFill/>
          </a:ln>
        </p:spPr>
      </p:pic>
      <p:pic>
        <p:nvPicPr>
          <p:cNvPr id="4" name="Afbeelding 4" descr="Greek Roman Pantheon Royalty Free Vector Image">
            <a:extLst>
              <a:ext uri="{FF2B5EF4-FFF2-40B4-BE49-F238E27FC236}">
                <a16:creationId xmlns:a16="http://schemas.microsoft.com/office/drawing/2014/main" id="{7834EE43-FC0E-4CD4-850B-A0B06E959CB6}"/>
              </a:ext>
            </a:extLst>
          </p:cNvPr>
          <p:cNvPicPr/>
          <p:nvPr/>
        </p:nvPicPr>
        <p:blipFill rotWithShape="1">
          <a:blip r:embed="rId4">
            <a:extLst>
              <a:ext uri="{28A0092B-C50C-407E-A947-70E740481C1C}">
                <a14:useLocalDpi xmlns:a14="http://schemas.microsoft.com/office/drawing/2010/main" val="0"/>
              </a:ext>
            </a:extLst>
          </a:blip>
          <a:srcRect l="32991" t="54933" r="49654" b="19748"/>
          <a:stretch/>
        </p:blipFill>
        <p:spPr bwMode="auto">
          <a:xfrm>
            <a:off x="7990122" y="2007595"/>
            <a:ext cx="2989578" cy="4051985"/>
          </a:xfrm>
          <a:prstGeom prst="rect">
            <a:avLst/>
          </a:prstGeom>
          <a:noFill/>
          <a:ln>
            <a:noFill/>
          </a:ln>
        </p:spPr>
      </p:pic>
      <p:pic>
        <p:nvPicPr>
          <p:cNvPr id="6" name="Google Shape;176;p11" descr="Greek Roman Pantheon Royalty Free Vector Image">
            <a:extLst>
              <a:ext uri="{FF2B5EF4-FFF2-40B4-BE49-F238E27FC236}">
                <a16:creationId xmlns:a16="http://schemas.microsoft.com/office/drawing/2014/main" id="{F505F3DD-0E5A-4E36-A1B9-D5176D9FFB9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6554" r="72450" b="70045"/>
          <a:stretch>
            <a:fillRect/>
          </a:stretch>
        </p:blipFill>
        <p:spPr bwMode="auto">
          <a:xfrm>
            <a:off x="4164471" y="2160036"/>
            <a:ext cx="3311636" cy="389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4942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38-9993-48B6-BDC6-65E819A23990}"/>
              </a:ext>
            </a:extLst>
          </p:cNvPr>
          <p:cNvSpPr>
            <a:spLocks noGrp="1"/>
          </p:cNvSpPr>
          <p:nvPr>
            <p:ph type="title"/>
          </p:nvPr>
        </p:nvSpPr>
        <p:spPr>
          <a:xfrm>
            <a:off x="1024128" y="585216"/>
            <a:ext cx="10982373" cy="2130767"/>
          </a:xfrm>
        </p:spPr>
        <p:txBody>
          <a:bodyPr/>
          <a:lstStyle/>
          <a:p>
            <a:r>
              <a:rPr lang="el" sz="3200" b="1"/>
              <a:t>5. </a:t>
            </a:r>
            <a:r>
              <a:rPr lang="el" sz="3200" b="1" err="1"/>
              <a:t>Ἀφροδιτη</a:t>
            </a:r>
            <a:r>
              <a:rPr lang="el" sz="3200" b="1"/>
              <a:t> </a:t>
            </a:r>
            <a:r>
              <a:rPr lang="el" sz="3200" b="1" err="1"/>
              <a:t>en</a:t>
            </a:r>
            <a:r>
              <a:rPr lang="el" sz="3200" b="1"/>
              <a:t> </a:t>
            </a:r>
            <a:r>
              <a:rPr lang="el" sz="3200" b="1" err="1"/>
              <a:t>Ἀρτεμις</a:t>
            </a:r>
            <a:r>
              <a:rPr lang="el" sz="3200" b="1"/>
              <a:t> </a:t>
            </a:r>
            <a:r>
              <a:rPr lang="nl-BE" sz="3200" b="1"/>
              <a:t>(over de jaloezie van </a:t>
            </a:r>
            <a:r>
              <a:rPr lang="el" sz="3200" b="1" err="1"/>
              <a:t>Ἀπολλων</a:t>
            </a:r>
            <a:r>
              <a:rPr lang="el" sz="3200" b="1"/>
              <a:t> </a:t>
            </a:r>
            <a:r>
              <a:rPr lang="nl-BE" sz="3200" b="1"/>
              <a:t>) </a:t>
            </a:r>
            <a:endParaRPr lang="nl" sz="3200"/>
          </a:p>
          <a:p>
            <a:endParaRPr lang="nl" sz="3200"/>
          </a:p>
          <a:p>
            <a:endParaRPr lang="nl-BE" sz="3200"/>
          </a:p>
          <a:p>
            <a:endParaRPr lang="en-US"/>
          </a:p>
        </p:txBody>
      </p:sp>
      <p:pic>
        <p:nvPicPr>
          <p:cNvPr id="9" name="Afbeelding 5" descr="Greek Roman Pantheon Royalty Free Vector Image">
            <a:extLst>
              <a:ext uri="{FF2B5EF4-FFF2-40B4-BE49-F238E27FC236}">
                <a16:creationId xmlns:a16="http://schemas.microsoft.com/office/drawing/2014/main" id="{683BB88F-27D4-494B-BFAC-E0D3C18BB6F4}"/>
              </a:ext>
            </a:extLst>
          </p:cNvPr>
          <p:cNvPicPr/>
          <p:nvPr/>
        </p:nvPicPr>
        <p:blipFill rotWithShape="1">
          <a:blip r:embed="rId2">
            <a:extLst>
              <a:ext uri="{28A0092B-C50C-407E-A947-70E740481C1C}">
                <a14:useLocalDpi xmlns:a14="http://schemas.microsoft.com/office/drawing/2010/main" val="0"/>
              </a:ext>
            </a:extLst>
          </a:blip>
          <a:srcRect l="84572" t="31657" r="279" b="45606"/>
          <a:stretch/>
        </p:blipFill>
        <p:spPr bwMode="auto">
          <a:xfrm>
            <a:off x="1500286" y="2106352"/>
            <a:ext cx="2087053" cy="3888848"/>
          </a:xfrm>
          <a:prstGeom prst="rect">
            <a:avLst/>
          </a:prstGeom>
          <a:noFill/>
          <a:ln>
            <a:noFill/>
          </a:ln>
          <a:extLst>
            <a:ext uri="{53640926-AAD7-44D8-BBD7-CCE9431645EC}">
              <a14:shadowObscured xmlns:a14="http://schemas.microsoft.com/office/drawing/2010/main"/>
            </a:ext>
          </a:extLst>
        </p:spPr>
      </p:pic>
      <p:pic>
        <p:nvPicPr>
          <p:cNvPr id="3" name="Afbeelding 5" descr="Greek Roman Pantheon Royalty Free Vector Image">
            <a:extLst>
              <a:ext uri="{FF2B5EF4-FFF2-40B4-BE49-F238E27FC236}">
                <a16:creationId xmlns:a16="http://schemas.microsoft.com/office/drawing/2014/main" id="{D9CAF451-8A8F-4FB3-827F-B8D7D33701C3}"/>
              </a:ext>
            </a:extLst>
          </p:cNvPr>
          <p:cNvPicPr/>
          <p:nvPr/>
        </p:nvPicPr>
        <p:blipFill rotWithShape="1">
          <a:blip r:embed="rId2">
            <a:extLst>
              <a:ext uri="{28A0092B-C50C-407E-A947-70E740481C1C}">
                <a14:useLocalDpi xmlns:a14="http://schemas.microsoft.com/office/drawing/2010/main" val="0"/>
              </a:ext>
            </a:extLst>
          </a:blip>
          <a:srcRect l="49862" t="32784" r="33076" b="44722"/>
          <a:stretch/>
        </p:blipFill>
        <p:spPr bwMode="auto">
          <a:xfrm>
            <a:off x="5155372" y="2107282"/>
            <a:ext cx="2379218" cy="3887918"/>
          </a:xfrm>
          <a:prstGeom prst="rect">
            <a:avLst/>
          </a:prstGeom>
          <a:noFill/>
          <a:ln>
            <a:noFill/>
          </a:ln>
        </p:spPr>
      </p:pic>
      <p:pic>
        <p:nvPicPr>
          <p:cNvPr id="11" name="Afbeelding 6" descr="Greek Roman Pantheon Royalty Free Vector Image">
            <a:extLst>
              <a:ext uri="{FF2B5EF4-FFF2-40B4-BE49-F238E27FC236}">
                <a16:creationId xmlns:a16="http://schemas.microsoft.com/office/drawing/2014/main" id="{263085A7-9B65-49F7-85D8-204FB0491568}"/>
              </a:ext>
            </a:extLst>
          </p:cNvPr>
          <p:cNvPicPr/>
          <p:nvPr/>
        </p:nvPicPr>
        <p:blipFill rotWithShape="1">
          <a:blip r:embed="rId2">
            <a:extLst>
              <a:ext uri="{28A0092B-C50C-407E-A947-70E740481C1C}">
                <a14:useLocalDpi xmlns:a14="http://schemas.microsoft.com/office/drawing/2010/main" val="0"/>
              </a:ext>
            </a:extLst>
          </a:blip>
          <a:srcRect l="67132" t="31247" r="16521" b="45256"/>
          <a:stretch/>
        </p:blipFill>
        <p:spPr bwMode="auto">
          <a:xfrm>
            <a:off x="8940565" y="2107282"/>
            <a:ext cx="2164116" cy="3888848"/>
          </a:xfrm>
          <a:prstGeom prst="rect">
            <a:avLst/>
          </a:prstGeom>
          <a:noFill/>
          <a:ln>
            <a:noFill/>
          </a:ln>
        </p:spPr>
      </p:pic>
    </p:spTree>
    <p:extLst>
      <p:ext uri="{BB962C8B-B14F-4D97-AF65-F5344CB8AC3E}">
        <p14:creationId xmlns:p14="http://schemas.microsoft.com/office/powerpoint/2010/main" val="210147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12"/>
        <p:cNvGrpSpPr/>
        <p:nvPr/>
      </p:nvGrpSpPr>
      <p:grpSpPr>
        <a:xfrm>
          <a:off x="0" y="0"/>
          <a:ext cx="0" cy="0"/>
          <a:chOff x="0" y="0"/>
          <a:chExt cx="0" cy="0"/>
        </a:xfrm>
      </p:grpSpPr>
      <p:sp>
        <p:nvSpPr>
          <p:cNvPr id="213" name="Google Shape;213;p2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24"/>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15" name="Google Shape;215;p2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16" name="Google Shape;216;p24"/>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217" name="Google Shape;217;p24"/>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8" name="Google Shape;218;p2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9" name="Google Shape;219;p24"/>
          <p:cNvSpPr txBox="1">
            <a:spLocks noGrp="1"/>
          </p:cNvSpPr>
          <p:nvPr>
            <p:ph type="title"/>
          </p:nvPr>
        </p:nvSpPr>
        <p:spPr>
          <a:xfrm>
            <a:off x="1452616" y="962902"/>
            <a:ext cx="4176384" cy="2380828"/>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959"/>
              <a:buFont typeface="Gill Sans"/>
              <a:buNone/>
            </a:pPr>
            <a:r>
              <a:rPr lang="en-GB" sz="3959"/>
              <a:t>WAT WEET JE OVER DE GRIEKSE GODEN?</a:t>
            </a:r>
            <a:endParaRPr sz="3959"/>
          </a:p>
        </p:txBody>
      </p:sp>
      <p:cxnSp>
        <p:nvCxnSpPr>
          <p:cNvPr id="220" name="Google Shape;220;p24"/>
          <p:cNvCxnSpPr/>
          <p:nvPr/>
        </p:nvCxnSpPr>
        <p:spPr>
          <a:xfrm>
            <a:off x="1452617" y="3528543"/>
            <a:ext cx="4171479" cy="0"/>
          </a:xfrm>
          <a:prstGeom prst="straightConnector1">
            <a:avLst/>
          </a:prstGeom>
          <a:noFill/>
          <a:ln w="31750" cap="flat" cmpd="sng">
            <a:solidFill>
              <a:schemeClr val="accent1"/>
            </a:solidFill>
            <a:prstDash val="solid"/>
            <a:round/>
            <a:headEnd type="none" w="sm" len="sm"/>
            <a:tailEnd type="none" w="sm" len="sm"/>
          </a:ln>
        </p:spPr>
      </p:cxnSp>
      <p:pic>
        <p:nvPicPr>
          <p:cNvPr id="221" name="Google Shape;221;p24"/>
          <p:cNvPicPr preferRelativeResize="0"/>
          <p:nvPr/>
        </p:nvPicPr>
        <p:blipFill rotWithShape="1">
          <a:blip r:embed="rId4">
            <a:alphaModFix/>
          </a:blip>
          <a:srcRect/>
          <a:stretch/>
        </p:blipFill>
        <p:spPr>
          <a:xfrm>
            <a:off x="6244251" y="805583"/>
            <a:ext cx="4660762" cy="4660762"/>
          </a:xfrm>
          <a:prstGeom prst="rect">
            <a:avLst/>
          </a:prstGeom>
          <a:noFill/>
          <a:ln>
            <a:noFill/>
          </a:ln>
        </p:spPr>
      </p:pic>
      <p:pic>
        <p:nvPicPr>
          <p:cNvPr id="222" name="Google Shape;222;p24"/>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23" name="Google Shape;223;p2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Galerie">
  <a:themeElements>
    <a:clrScheme name="Galerie">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erie">
  <a:themeElements>
    <a:clrScheme name="Galerie">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D02B01286480439FA35DD199D582B0" ma:contentTypeVersion="2" ma:contentTypeDescription="Een nieuw document maken." ma:contentTypeScope="" ma:versionID="4b696b319167b12338b6bb0d198f1d69">
  <xsd:schema xmlns:xsd="http://www.w3.org/2001/XMLSchema" xmlns:xs="http://www.w3.org/2001/XMLSchema" xmlns:p="http://schemas.microsoft.com/office/2006/metadata/properties" xmlns:ns3="e9f0a9ed-f68c-454f-9ed5-125ef5100e69" targetNamespace="http://schemas.microsoft.com/office/2006/metadata/properties" ma:root="true" ma:fieldsID="7a1ef72afc7e07bea9635af4f604d919" ns3:_="">
    <xsd:import namespace="e9f0a9ed-f68c-454f-9ed5-125ef5100e6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0a9ed-f68c-454f-9ed5-125ef5100e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906C13-9CF9-4DFA-A8E7-F8DAED78D5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99103E-5084-4E24-B65D-C9533CF40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f0a9ed-f68c-454f-9ed5-125ef5100e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1760DD-FA0C-447B-87E1-FD26A0F68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854</TotalTime>
  <Words>1743</Words>
  <Application>Microsoft Office PowerPoint</Application>
  <PresentationFormat>Breedbeeld</PresentationFormat>
  <Paragraphs>384</Paragraphs>
  <Slides>86</Slides>
  <Notes>45</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86</vt:i4>
      </vt:variant>
    </vt:vector>
  </HeadingPairs>
  <TitlesOfParts>
    <vt:vector size="96" baseType="lpstr">
      <vt:lpstr>Gill Sans</vt:lpstr>
      <vt:lpstr>Twentieth Century</vt:lpstr>
      <vt:lpstr>Comfortaa</vt:lpstr>
      <vt:lpstr>Calibri</vt:lpstr>
      <vt:lpstr>Arial</vt:lpstr>
      <vt:lpstr>Courier New</vt:lpstr>
      <vt:lpstr>Times New Roman</vt:lpstr>
      <vt:lpstr>Georgia</vt:lpstr>
      <vt:lpstr>Galerie</vt:lpstr>
      <vt:lpstr>Galerie</vt:lpstr>
      <vt:lpstr>OUDE GRIEKEN   JONGE HELDEN  DEEL 2  GRIEKSE GODEN FAMILIEBANDEN</vt:lpstr>
      <vt:lpstr>HERHALING:  HET ALFABET VAN DE OUDE GRIEKEN</vt:lpstr>
      <vt:lpstr>Huistaak les 1: enkele transcripties</vt:lpstr>
      <vt:lpstr>Huistaak les 1: enkele transcripties</vt:lpstr>
      <vt:lpstr>Huistaak les 1: enkele transcripties</vt:lpstr>
      <vt:lpstr>Huistaak les 1: enkele transcripties</vt:lpstr>
      <vt:lpstr>Huistaak les 1: enkele transcripties</vt:lpstr>
      <vt:lpstr>DE OUDE GRIEKEN … EN HUN GODEN</vt:lpstr>
      <vt:lpstr>WAT WEET JE OVER DE GRIEKSE GODEN?</vt:lpstr>
      <vt:lpstr>PowerPoint-presentatie</vt:lpstr>
      <vt:lpstr>WAAR LEEFDEN DE GRIEKSE GODEN?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WIE IS HET?  GODENEDITIE</vt:lpstr>
      <vt:lpstr>PowerPoint-presentatie</vt:lpstr>
      <vt:lpstr>RONDE 1</vt:lpstr>
      <vt:lpstr>PowerPoint-presentatie</vt:lpstr>
      <vt:lpstr>PowerPoint-presentatie</vt:lpstr>
      <vt:lpstr>RONDE 2</vt:lpstr>
      <vt:lpstr>PowerPoint-presentatie</vt:lpstr>
      <vt:lpstr>PowerPoint-presentatie</vt:lpstr>
      <vt:lpstr>RONDE 3</vt:lpstr>
      <vt:lpstr>PowerPoint-presentatie</vt:lpstr>
      <vt:lpstr>PowerPoint-presentatie</vt:lpstr>
      <vt:lpstr>RONDE 4</vt:lpstr>
      <vt:lpstr>PowerPoint-presentatie</vt:lpstr>
      <vt:lpstr>PowerPoint-presentatie</vt:lpstr>
      <vt:lpstr>PowerPoint-presentatie</vt:lpstr>
      <vt:lpstr>Niet alleen goden op de Olympos: De onderwereld </vt:lpstr>
      <vt:lpstr>PowerPoint-presentatie</vt:lpstr>
      <vt:lpstr>PowerPoint-presentatie</vt:lpstr>
      <vt:lpstr>PowerPoint-presentatie</vt:lpstr>
      <vt:lpstr>Familiebanden in het Oudgrieks en andere talen </vt:lpstr>
      <vt:lpstr>PowerPoint-presentatie</vt:lpstr>
      <vt:lpstr>PowerPoint-presentatie</vt:lpstr>
      <vt:lpstr>PowerPoint-presentatie</vt:lpstr>
      <vt:lpstr>PowerPoint-presentatie</vt:lpstr>
      <vt:lpstr>PowerPoint-presentatie</vt:lpstr>
      <vt:lpstr>PowerPoint-presentatie</vt:lpstr>
      <vt:lpstr>Stamboom van de Olympische Goden</vt:lpstr>
      <vt:lpstr>PowerPoint-presentatie</vt:lpstr>
      <vt:lpstr>PowerPoint-presentatie</vt:lpstr>
      <vt:lpstr>PowerPoint-presentatie</vt:lpstr>
      <vt:lpstr>PowerPoint-presentatie</vt:lpstr>
      <vt:lpstr> Een Griekse zin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De stamboom van de Olympische Goden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Dialogen </vt:lpstr>
      <vt:lpstr>1. Ἀρης en Ἑρμης (over het bedrog met Ἀφροδιτη) </vt:lpstr>
      <vt:lpstr>2. Ἀθηνα en Ποσειδων (over naamgeving stad)  </vt:lpstr>
      <vt:lpstr>3. Ἡφαιστος en Ἀπολλων (over baby Ἑρμης )   </vt:lpstr>
      <vt:lpstr>4. Ἡφαιστος en Ζευς (over de geboorte van Ἀθηνα)  </vt:lpstr>
      <vt:lpstr>5. Ἀφροδιτη en Ἀρτεμις (over de jaloezie van Ἀπολλων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 GRIEKEN – JONGE HELDEN LES 2</dc:title>
  <dc:creator>Delfine Abbeloos</dc:creator>
  <cp:lastModifiedBy>Fabry Chris</cp:lastModifiedBy>
  <cp:revision>39</cp:revision>
  <dcterms:modified xsi:type="dcterms:W3CDTF">2021-07-12T20:21:48Z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0x01010013D02B01286480439FA35DD199D582B0</vt:lpwstr>
  </property>
</Properties>
</file>