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9"/>
  </p:notesMasterIdLst>
  <p:sldIdLst>
    <p:sldId id="257" r:id="rId5"/>
    <p:sldId id="258" r:id="rId6"/>
    <p:sldId id="269" r:id="rId7"/>
    <p:sldId id="270" r:id="rId8"/>
    <p:sldId id="259" r:id="rId9"/>
    <p:sldId id="299" r:id="rId10"/>
    <p:sldId id="300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80" r:id="rId20"/>
    <p:sldId id="310" r:id="rId21"/>
    <p:sldId id="279" r:id="rId22"/>
    <p:sldId id="273" r:id="rId23"/>
    <p:sldId id="276" r:id="rId24"/>
    <p:sldId id="275" r:id="rId25"/>
    <p:sldId id="291" r:id="rId26"/>
    <p:sldId id="307" r:id="rId27"/>
    <p:sldId id="308" r:id="rId28"/>
    <p:sldId id="311" r:id="rId29"/>
    <p:sldId id="309" r:id="rId30"/>
    <p:sldId id="285" r:id="rId31"/>
    <p:sldId id="286" r:id="rId32"/>
    <p:sldId id="312" r:id="rId33"/>
    <p:sldId id="292" r:id="rId34"/>
    <p:sldId id="288" r:id="rId35"/>
    <p:sldId id="293" r:id="rId36"/>
    <p:sldId id="296" r:id="rId37"/>
    <p:sldId id="29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86409" autoAdjust="0"/>
  </p:normalViewPr>
  <p:slideViewPr>
    <p:cSldViewPr snapToGrid="0">
      <p:cViewPr varScale="1">
        <p:scale>
          <a:sx n="74" d="100"/>
          <a:sy n="74" d="100"/>
        </p:scale>
        <p:origin x="826" y="77"/>
      </p:cViewPr>
      <p:guideLst/>
    </p:cSldViewPr>
  </p:slideViewPr>
  <p:outlineViewPr>
    <p:cViewPr>
      <p:scale>
        <a:sx n="33" d="100"/>
        <a:sy n="33" d="100"/>
      </p:scale>
      <p:origin x="0" y="-70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563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9F735-5293-4636-BCD6-C8FACBA10DFD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B34E-52F7-4E44-9483-AD2927D6B1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0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143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420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441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88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717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38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586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7B34E-52F7-4E44-9483-AD2927D6B16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1542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7B34E-52F7-4E44-9483-AD2927D6B16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829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De workshop gaat bestaan uit 3 delen: eerst context, dan de taal leren, en dan leren hoe we magie kunnen doen op Oudgriekse wijze. We gaan zelf Oudgriekse spreuken maken!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24a52bd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24a52bd95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g524a52bd95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47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4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17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98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01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90CB-7ED7-40E2-BA50-51AC917838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90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4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2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E61F-7B42-4EEC-BB8B-AA344FCEB2EE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266D-CE28-4055-A233-569179066E0D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22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4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9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73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36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84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3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9/07/2021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8859643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 descr="Afbeeldingsresultaat voor oude grieken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ctrTitle"/>
          </p:nvPr>
        </p:nvSpPr>
        <p:spPr>
          <a:xfrm>
            <a:off x="1112520" y="2152955"/>
            <a:ext cx="9966960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9"/>
              <a:buFont typeface="Gill Sans"/>
              <a:buNone/>
            </a:pPr>
            <a:r>
              <a:rPr lang="en-GB" sz="5400" b="1" dirty="0">
                <a:solidFill>
                  <a:srgbClr val="FFFFFF"/>
                </a:solidFill>
              </a:rPr>
              <a:t>OUDE GRIEKEN  </a:t>
            </a:r>
            <a:br>
              <a:rPr lang="en-GB" sz="5400" b="1" dirty="0">
                <a:solidFill>
                  <a:srgbClr val="FFFFFF"/>
                </a:solidFill>
              </a:rPr>
            </a:br>
            <a:r>
              <a:rPr lang="en-GB" sz="5400" b="1" dirty="0">
                <a:solidFill>
                  <a:srgbClr val="FFFFFF"/>
                </a:solidFill>
              </a:rPr>
              <a:t>JONGE HELDEN</a:t>
            </a:r>
            <a:br>
              <a:rPr lang="en-GB" sz="6569" b="1" dirty="0">
                <a:solidFill>
                  <a:srgbClr val="FFFFFF"/>
                </a:solidFill>
              </a:rPr>
            </a:br>
            <a:br>
              <a:rPr lang="en-GB" sz="72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DEEL 3</a:t>
            </a:r>
            <a:br>
              <a:rPr lang="en-GB" sz="6569" b="1" dirty="0">
                <a:solidFill>
                  <a:srgbClr val="FFFFFF"/>
                </a:solidFill>
              </a:rPr>
            </a:br>
            <a:br>
              <a:rPr lang="en-GB" sz="6569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mythen</a:t>
            </a:r>
            <a:r>
              <a:rPr lang="en-GB" sz="3200" b="1" dirty="0">
                <a:solidFill>
                  <a:srgbClr val="FFFFFF"/>
                </a:solidFill>
              </a:rPr>
              <a:t> </a:t>
            </a:r>
            <a:r>
              <a:rPr lang="en-GB" sz="3200" b="1" dirty="0" err="1">
                <a:solidFill>
                  <a:srgbClr val="FFFFFF"/>
                </a:solidFill>
              </a:rPr>
              <a:t>en</a:t>
            </a:r>
            <a:r>
              <a:rPr lang="en-GB" sz="3200" b="1" dirty="0">
                <a:solidFill>
                  <a:srgbClr val="FFFFFF"/>
                </a:solidFill>
              </a:rPr>
              <a:t> </a:t>
            </a:r>
            <a:r>
              <a:rPr lang="en-GB" sz="3200" b="1" dirty="0" err="1">
                <a:solidFill>
                  <a:srgbClr val="FFFFFF"/>
                </a:solidFill>
              </a:rPr>
              <a:t>helden</a:t>
            </a:r>
            <a:endParaRPr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Achilleus</a:t>
            </a:r>
            <a:r>
              <a:rPr lang="en-GB" dirty="0"/>
              <a:t> </a:t>
            </a:r>
            <a:r>
              <a:rPr lang="en-GB" dirty="0" err="1"/>
              <a:t>ontmaskerd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29" y="804519"/>
            <a:ext cx="45529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fbeeldingsresultaat voor achilles tro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6" y="2037634"/>
            <a:ext cx="5968755" cy="25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30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Het offer van Iphigeneia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64" y="804519"/>
            <a:ext cx="3794427" cy="373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phigeneia is dragged to the altar by two soldiers as a ...">
            <a:extLst>
              <a:ext uri="{FF2B5EF4-FFF2-40B4-BE49-F238E27FC236}">
                <a16:creationId xmlns:a16="http://schemas.microsoft.com/office/drawing/2014/main" id="{40215744-B9FA-46F8-B89F-B1084224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3" y="1974777"/>
            <a:ext cx="2714192" cy="407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enePapasFan on Twitter: &quot;Irene Papas and Tatiana Papamoschou in ...">
            <a:extLst>
              <a:ext uri="{FF2B5EF4-FFF2-40B4-BE49-F238E27FC236}">
                <a16:creationId xmlns:a16="http://schemas.microsoft.com/office/drawing/2014/main" id="{3F94E493-5620-4439-9F93-2F0396BD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64" y="1974776"/>
            <a:ext cx="3093591" cy="40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7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oorlog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09" y="804519"/>
            <a:ext cx="6930246" cy="47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21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dood</a:t>
            </a:r>
            <a:r>
              <a:rPr lang="en-GB" dirty="0"/>
              <a:t> van Hector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742388"/>
            <a:ext cx="7335118" cy="328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09" y="835420"/>
            <a:ext cx="4374877" cy="18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46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dood</a:t>
            </a:r>
            <a:r>
              <a:rPr lang="en-GB" dirty="0"/>
              <a:t> van </a:t>
            </a:r>
            <a:r>
              <a:rPr lang="en-GB" dirty="0" err="1"/>
              <a:t>Achilleus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8" y="1429187"/>
            <a:ext cx="6259326" cy="451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661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Het </a:t>
            </a:r>
            <a:r>
              <a:rPr lang="en-GB" dirty="0" err="1"/>
              <a:t>houten</a:t>
            </a:r>
            <a:r>
              <a:rPr lang="en-GB" dirty="0"/>
              <a:t> </a:t>
            </a:r>
            <a:r>
              <a:rPr lang="en-GB" dirty="0" err="1"/>
              <a:t>paard</a:t>
            </a:r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60" y="442781"/>
            <a:ext cx="6112976" cy="534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634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Homeros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23" y="804519"/>
            <a:ext cx="2725590" cy="343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Gerelateerde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0" y="1388775"/>
            <a:ext cx="2416766" cy="385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fbeeldingsresultaat voor ilias homerus">
            <a:extLst>
              <a:ext uri="{FF2B5EF4-FFF2-40B4-BE49-F238E27FC236}">
                <a16:creationId xmlns:a16="http://schemas.microsoft.com/office/drawing/2014/main" id="{DB84370D-D2BA-4AD7-9E2B-DCC91457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00" y="201900"/>
            <a:ext cx="393150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oje: fictie of realiteit ? | Van Prehistorie tot Middeleeuwen">
            <a:extLst>
              <a:ext uri="{FF2B5EF4-FFF2-40B4-BE49-F238E27FC236}">
                <a16:creationId xmlns:a16="http://schemas.microsoft.com/office/drawing/2014/main" id="{116DAF6D-0C48-4CE2-AF27-98ADA64A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00" y="2930489"/>
            <a:ext cx="2416766" cy="316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279ECFA-C3DC-4D23-8AB9-D69002AA6651}"/>
              </a:ext>
            </a:extLst>
          </p:cNvPr>
          <p:cNvSpPr txBox="1"/>
          <p:nvPr/>
        </p:nvSpPr>
        <p:spPr>
          <a:xfrm>
            <a:off x="3447184" y="3111030"/>
            <a:ext cx="6894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nl-BE" b="1" dirty="0"/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264550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BC4FB-1A68-4A86-A52F-AFFE6B2A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grote </a:t>
            </a:r>
            <a:r>
              <a:rPr lang="nl-BE" dirty="0" err="1"/>
              <a:t>troje</a:t>
            </a:r>
            <a:r>
              <a:rPr lang="nl-BE" dirty="0"/>
              <a:t>-debat</a:t>
            </a:r>
          </a:p>
        </p:txBody>
      </p:sp>
      <p:pic>
        <p:nvPicPr>
          <p:cNvPr id="1028" name="Picture 4" descr="Conference Room Flat Vector Illustration. Group Meeting, Team ...">
            <a:extLst>
              <a:ext uri="{FF2B5EF4-FFF2-40B4-BE49-F238E27FC236}">
                <a16:creationId xmlns:a16="http://schemas.microsoft.com/office/drawing/2014/main" id="{FB47996E-FE3C-4C39-9FC4-64E452C0E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6" y="1985962"/>
            <a:ext cx="4884891" cy="32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0000F7-1BFE-47C0-A9EC-66619FB74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101F4B-F2D8-422B-8389-3C87A12A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44" y="1985962"/>
            <a:ext cx="4870056" cy="32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62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Heinrich Schliemann</a:t>
            </a:r>
            <a:br>
              <a:rPr lang="en-GB" dirty="0"/>
            </a:br>
            <a:r>
              <a:rPr lang="nl-BE" sz="13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https://vimeo.com/28859643</a:t>
            </a:r>
            <a:br>
              <a:rPr lang="nl-BE" dirty="0"/>
            </a:b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7" y="332300"/>
            <a:ext cx="1612701" cy="204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Afbeeldingsresultaat voor heinrich schlieman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238" y="748393"/>
            <a:ext cx="2114616" cy="30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erelateerde afbeelding">
            <a:extLst>
              <a:ext uri="{FF2B5EF4-FFF2-40B4-BE49-F238E27FC236}">
                <a16:creationId xmlns:a16="http://schemas.microsoft.com/office/drawing/2014/main" id="{5BD06451-6C45-4B40-A325-EC5BBCC89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8" y="1991035"/>
            <a:ext cx="5247044" cy="400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erelateerde afbeelding">
            <a:extLst>
              <a:ext uri="{FF2B5EF4-FFF2-40B4-BE49-F238E27FC236}">
                <a16:creationId xmlns:a16="http://schemas.microsoft.com/office/drawing/2014/main" id="{0738DD4B-1CD7-42BE-A3AD-79F28152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7" y="2650110"/>
            <a:ext cx="2482076" cy="331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5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fbeeldingsresultaat voor odyssey journey">
            <a:extLst>
              <a:ext uri="{FF2B5EF4-FFF2-40B4-BE49-F238E27FC236}">
                <a16:creationId xmlns:a16="http://schemas.microsoft.com/office/drawing/2014/main" id="{B7499158-7B37-4B94-B920-36E8F7679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1300" r="842" b="-1300"/>
          <a:stretch/>
        </p:blipFill>
        <p:spPr bwMode="auto">
          <a:xfrm>
            <a:off x="-401188" y="-92320"/>
            <a:ext cx="12593189" cy="72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0D8200-7CA8-4FFD-A3F0-5B59E19A2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12" y="5239131"/>
            <a:ext cx="5279490" cy="960087"/>
          </a:xfrm>
        </p:spPr>
        <p:txBody>
          <a:bodyPr vert="horz" lIns="91440" tIns="45720" rIns="91440" bIns="0" rtlCol="0" anchor="t">
            <a:normAutofit/>
          </a:bodyPr>
          <a:lstStyle/>
          <a:p>
            <a:pPr algn="r"/>
            <a:r>
              <a:rPr lang="en-US" sz="3000">
                <a:solidFill>
                  <a:srgbClr val="FFFFFE"/>
                </a:solidFill>
              </a:rPr>
              <a:t>Vervolg van het verhaal:</a:t>
            </a:r>
            <a:br>
              <a:rPr lang="en-US" sz="3000">
                <a:solidFill>
                  <a:srgbClr val="FFFFFE"/>
                </a:solidFill>
              </a:rPr>
            </a:br>
            <a:r>
              <a:rPr lang="en-US" sz="3000">
                <a:solidFill>
                  <a:srgbClr val="FFFFFE"/>
                </a:solidFill>
              </a:rPr>
              <a:t>Odysseus’ avonturen</a:t>
            </a:r>
          </a:p>
        </p:txBody>
      </p:sp>
      <p:pic>
        <p:nvPicPr>
          <p:cNvPr id="9" name="Picture 2" descr="Afbeeldingsresultaat voor odysseus greek vase">
            <a:extLst>
              <a:ext uri="{FF2B5EF4-FFF2-40B4-BE49-F238E27FC236}">
                <a16:creationId xmlns:a16="http://schemas.microsoft.com/office/drawing/2014/main" id="{341A5CF7-D791-417C-81F4-9F109C800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8275080" y="211333"/>
            <a:ext cx="3563780" cy="241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l ritorno d'Ulisse in patria - Wikipedia">
            <a:extLst>
              <a:ext uri="{FF2B5EF4-FFF2-40B4-BE49-F238E27FC236}">
                <a16:creationId xmlns:a16="http://schemas.microsoft.com/office/drawing/2014/main" id="{B785A2A7-5188-4851-A59E-9B0048A2264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48" y="211333"/>
            <a:ext cx="1958340" cy="232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95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/>
          <p:nvPr/>
        </p:nvSpPr>
        <p:spPr>
          <a:xfrm>
            <a:off x="2" y="0"/>
            <a:ext cx="12191696" cy="6858000"/>
          </a:xfrm>
          <a:prstGeom prst="rect">
            <a:avLst/>
          </a:prstGeom>
          <a:gradFill>
            <a:gsLst>
              <a:gs pos="0">
                <a:srgbClr val="EBE9E6"/>
              </a:gs>
              <a:gs pos="100000">
                <a:srgbClr val="C9C5C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GB" b="1" dirty="0"/>
              <a:t>DE OUDE GRIEKEN … EN HUN </a:t>
            </a:r>
            <a:r>
              <a:rPr lang="en-GB" b="1" dirty="0" err="1"/>
              <a:t>verhalen</a:t>
            </a:r>
            <a:endParaRPr b="1" dirty="0"/>
          </a:p>
        </p:txBody>
      </p:sp>
      <p:cxnSp>
        <p:nvCxnSpPr>
          <p:cNvPr id="131" name="Google Shape;131;p16"/>
          <p:cNvCxnSpPr/>
          <p:nvPr/>
        </p:nvCxnSpPr>
        <p:spPr>
          <a:xfrm>
            <a:off x="1451579" y="2146542"/>
            <a:ext cx="327209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6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5" name="Google Shape;135;p16"/>
          <p:cNvGrpSpPr/>
          <p:nvPr/>
        </p:nvGrpSpPr>
        <p:grpSpPr>
          <a:xfrm>
            <a:off x="5277206" y="379732"/>
            <a:ext cx="5993252" cy="5384027"/>
            <a:chOff x="649788" y="761"/>
            <a:chExt cx="5993252" cy="5384027"/>
          </a:xfrm>
        </p:grpSpPr>
        <p:sp>
          <p:nvSpPr>
            <p:cNvPr id="136" name="Google Shape;136;p16"/>
            <p:cNvSpPr/>
            <p:nvPr/>
          </p:nvSpPr>
          <p:spPr>
            <a:xfrm>
              <a:off x="2372960" y="761"/>
              <a:ext cx="2338369" cy="2338369"/>
            </a:xfrm>
            <a:prstGeom prst="ellipse">
              <a:avLst/>
            </a:prstGeom>
            <a:gradFill>
              <a:gsLst>
                <a:gs pos="0">
                  <a:srgbClr val="E65196"/>
                </a:gs>
                <a:gs pos="69000">
                  <a:srgbClr val="DE1B77"/>
                </a:gs>
                <a:gs pos="100000">
                  <a:srgbClr val="C8237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 txBox="1"/>
            <p:nvPr/>
          </p:nvSpPr>
          <p:spPr>
            <a:xfrm>
              <a:off x="2715406" y="343207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Wat is </a:t>
              </a:r>
              <a:r>
                <a:rPr lang="en-GB" sz="1900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dat</a:t>
              </a:r>
              <a:r>
                <a:rPr lang="en-GB" sz="19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, </a:t>
              </a:r>
              <a:r>
                <a:rPr lang="en-GB" sz="1900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Griekse</a:t>
              </a:r>
              <a:r>
                <a:rPr lang="en-GB" sz="19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-GB" sz="1900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mythologie</a:t>
              </a:r>
              <a:r>
                <a:rPr lang="en-GB" sz="19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?</a:t>
              </a:r>
              <a:endParaRPr sz="19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 rot="7175396">
              <a:off x="2383986" y="2277615"/>
              <a:ext cx="61020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 txBox="1"/>
            <p:nvPr/>
          </p:nvSpPr>
          <p:spPr>
            <a:xfrm rot="-3624604">
              <a:off x="2520713" y="2355862"/>
              <a:ext cx="427141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649788" y="3035334"/>
              <a:ext cx="2338369" cy="2338369"/>
            </a:xfrm>
            <a:prstGeom prst="ellipse">
              <a:avLst/>
            </a:prstGeom>
            <a:gradFill>
              <a:gsLst>
                <a:gs pos="0">
                  <a:srgbClr val="C37CF5"/>
                </a:gs>
                <a:gs pos="69000">
                  <a:srgbClr val="A63FEE"/>
                </a:gs>
                <a:gs pos="100000">
                  <a:srgbClr val="9D3DE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992234" y="3377780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De </a:t>
              </a:r>
              <a:r>
                <a:rPr lang="en-GB" sz="1900" b="0" i="0" u="none" strike="noStrike" cap="none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Trojaanse</a:t>
              </a:r>
              <a:r>
                <a:rPr lang="en-GB" sz="19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-GB" sz="1900" b="0" i="0" u="none" strike="noStrike" cap="none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oorlog</a:t>
              </a:r>
              <a:r>
                <a:rPr lang="en-GB" sz="19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-GB" sz="1900" b="0" i="0" u="none" strike="noStrike" cap="none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en</a:t>
              </a:r>
              <a:r>
                <a:rPr lang="en-GB" sz="19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Odysseus</a:t>
              </a:r>
              <a:endParaRPr sz="19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 rot="10426">
              <a:off x="3277786" y="3815402"/>
              <a:ext cx="69776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 txBox="1"/>
            <p:nvPr/>
          </p:nvSpPr>
          <p:spPr>
            <a:xfrm rot="10426">
              <a:off x="3277786" y="3972925"/>
              <a:ext cx="488433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04671" y="3046419"/>
              <a:ext cx="2338369" cy="2338369"/>
            </a:xfrm>
            <a:prstGeom prst="ellipse">
              <a:avLst/>
            </a:prstGeom>
            <a:gradFill>
              <a:gsLst>
                <a:gs pos="0">
                  <a:srgbClr val="8168B7"/>
                </a:gs>
                <a:gs pos="69000">
                  <a:srgbClr val="6546A1"/>
                </a:gs>
                <a:gs pos="100000">
                  <a:srgbClr val="5F439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4647117" y="3388865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Het </a:t>
              </a:r>
              <a:r>
                <a:rPr lang="en-GB" sz="1900" b="0" i="0" u="none" strike="noStrike" cap="none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Griekse</a:t>
              </a:r>
              <a:r>
                <a:rPr lang="en-GB" sz="19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-GB" sz="1900" b="0" i="0" u="none" strike="noStrike" cap="none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werkwoord</a:t>
              </a:r>
              <a:endParaRPr sz="19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 rot="-7343097">
              <a:off x="4025832" y="2189207"/>
              <a:ext cx="672160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 txBox="1"/>
            <p:nvPr/>
          </p:nvSpPr>
          <p:spPr>
            <a:xfrm rot="3456903">
              <a:off x="4180658" y="2432190"/>
              <a:ext cx="470512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odyssey journey">
            <a:extLst>
              <a:ext uri="{FF2B5EF4-FFF2-40B4-BE49-F238E27FC236}">
                <a16:creationId xmlns:a16="http://schemas.microsoft.com/office/drawing/2014/main" id="{7E407B9A-54AD-472B-88BA-BD1EE2F5F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1300" r="842" b="-1300"/>
          <a:stretch/>
        </p:blipFill>
        <p:spPr bwMode="auto">
          <a:xfrm>
            <a:off x="-401188" y="-92321"/>
            <a:ext cx="12593189" cy="72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4DDE178-9D12-41EA-9F9E-0304FE20B82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553" y="31173"/>
            <a:ext cx="3512820" cy="22409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BF2C34B-5C5A-4218-AC44-54A94AC3607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63" y="4542588"/>
            <a:ext cx="35337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6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8E5B033-11D1-44A5-A8E6-B274E4913A2B}"/>
              </a:ext>
            </a:extLst>
          </p:cNvPr>
          <p:cNvSpPr txBox="1"/>
          <p:nvPr/>
        </p:nvSpPr>
        <p:spPr>
          <a:xfrm>
            <a:off x="8673476" y="1468464"/>
            <a:ext cx="2858835" cy="187321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atin typeface="+mj-lt"/>
                <a:ea typeface="+mj-ea"/>
                <a:cs typeface="+mj-cs"/>
              </a:rPr>
              <a:t>Odysseus’ </a:t>
            </a:r>
            <a:r>
              <a:rPr lang="en-US" sz="3200" cap="all" dirty="0" err="1">
                <a:latin typeface="+mj-lt"/>
                <a:ea typeface="+mj-ea"/>
                <a:cs typeface="+mj-cs"/>
              </a:rPr>
              <a:t>avonturen</a:t>
            </a:r>
            <a:endParaRPr lang="en-US" sz="3200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Afbeeldingsresultaat voor odysseus and polyphemus">
            <a:extLst>
              <a:ext uri="{FF2B5EF4-FFF2-40B4-BE49-F238E27FC236}">
                <a16:creationId xmlns:a16="http://schemas.microsoft.com/office/drawing/2014/main" id="{D1367178-7340-4730-8700-7E5D6756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8" y="201110"/>
            <a:ext cx="3965299" cy="24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odysseus and circe">
            <a:extLst>
              <a:ext uri="{FF2B5EF4-FFF2-40B4-BE49-F238E27FC236}">
                <a16:creationId xmlns:a16="http://schemas.microsoft.com/office/drawing/2014/main" id="{3C486419-2DF6-4CFF-B1ED-4B2175EB0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9" y="2921143"/>
            <a:ext cx="4313573" cy="28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fbeeldingsresultaat voor odysseus and cows of helios">
            <a:extLst>
              <a:ext uri="{FF2B5EF4-FFF2-40B4-BE49-F238E27FC236}">
                <a16:creationId xmlns:a16="http://schemas.microsoft.com/office/drawing/2014/main" id="{63C55841-4259-40F0-AF95-F951AC9A5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58" y="219240"/>
            <a:ext cx="4054426" cy="25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fbeeldingsresultaat voor odysseus and aeolus wind bag">
            <a:extLst>
              <a:ext uri="{FF2B5EF4-FFF2-40B4-BE49-F238E27FC236}">
                <a16:creationId xmlns:a16="http://schemas.microsoft.com/office/drawing/2014/main" id="{4CD29FE3-17BB-41B9-BAAC-38419D8D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90" y="3685256"/>
            <a:ext cx="5101606" cy="21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35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D69F6-7FFD-471A-B7C6-19A3693B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Sirenen</a:t>
            </a:r>
          </a:p>
        </p:txBody>
      </p:sp>
      <p:pic>
        <p:nvPicPr>
          <p:cNvPr id="4098" name="Picture 2" descr="Afbeeldingsresultaat voor sirenen odysseus">
            <a:extLst>
              <a:ext uri="{FF2B5EF4-FFF2-40B4-BE49-F238E27FC236}">
                <a16:creationId xmlns:a16="http://schemas.microsoft.com/office/drawing/2014/main" id="{78638171-4989-493E-A6DF-1EE6A402B4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15" y="1948733"/>
            <a:ext cx="785069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00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64D6B-9805-4C1D-BF05-BF4F887C8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Bij </a:t>
            </a:r>
            <a:r>
              <a:rPr lang="nl-BE" dirty="0" err="1"/>
              <a:t>Kalypso</a:t>
            </a:r>
            <a:endParaRPr lang="nl-BE" dirty="0"/>
          </a:p>
        </p:txBody>
      </p:sp>
      <p:pic>
        <p:nvPicPr>
          <p:cNvPr id="5122" name="Picture 2" descr="Afbeeldingsresultaat voor calypso odysseus">
            <a:extLst>
              <a:ext uri="{FF2B5EF4-FFF2-40B4-BE49-F238E27FC236}">
                <a16:creationId xmlns:a16="http://schemas.microsoft.com/office/drawing/2014/main" id="{E461D77A-40F7-4847-8FB7-1F4F39169B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72" y="804519"/>
            <a:ext cx="6935510" cy="482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42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F69D1-45C2-4CB2-B518-40A24891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Nausikaä</a:t>
            </a:r>
            <a:r>
              <a:rPr lang="nl-BE" dirty="0"/>
              <a:t> en de </a:t>
            </a:r>
            <a:r>
              <a:rPr lang="nl-BE" dirty="0" err="1"/>
              <a:t>Phaiaken</a:t>
            </a:r>
            <a:endParaRPr lang="nl-BE" dirty="0"/>
          </a:p>
        </p:txBody>
      </p:sp>
      <p:pic>
        <p:nvPicPr>
          <p:cNvPr id="6146" name="Picture 2" descr="Afbeeldingsresultaat voor nausikaa">
            <a:extLst>
              <a:ext uri="{FF2B5EF4-FFF2-40B4-BE49-F238E27FC236}">
                <a16:creationId xmlns:a16="http://schemas.microsoft.com/office/drawing/2014/main" id="{72F07748-6794-40AB-A359-0683817B26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810" y="357609"/>
            <a:ext cx="4544578" cy="56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eorges-Antoine Rochegrosse - Odysseus and Nausicaa. Tags: odyssey ...">
            <a:extLst>
              <a:ext uri="{FF2B5EF4-FFF2-40B4-BE49-F238E27FC236}">
                <a16:creationId xmlns:a16="http://schemas.microsoft.com/office/drawing/2014/main" id="{9424530C-950C-4D6C-8A92-57E29AF6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2" y="1557770"/>
            <a:ext cx="3141518" cy="428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ythologie grecque: Nausicaa">
            <a:extLst>
              <a:ext uri="{FF2B5EF4-FFF2-40B4-BE49-F238E27FC236}">
                <a16:creationId xmlns:a16="http://schemas.microsoft.com/office/drawing/2014/main" id="{4D8F096F-FF54-4308-AC41-EA8C32F9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28" y="1960600"/>
            <a:ext cx="3645045" cy="24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72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60CF9-9B0A-4F90-85DF-8D1E3B61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meer verhalen…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6D1FFD-B20A-4C51-A3D6-FF71F749E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Verhaal 1: 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Ὀδυσσευς</a:t>
            </a:r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BE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Πολ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lang="nl-BE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φημος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Verhaal 2: 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Ὀδυσσευς</a:t>
            </a:r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BE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Αἴολος</a:t>
            </a:r>
            <a:endParaRPr lang="nl-BE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Verhaal 3: 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Ὀδυσσευς</a:t>
            </a:r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Κιρκη</a:t>
            </a:r>
            <a:endParaRPr lang="nl-NL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Verhaal 4:  </a:t>
            </a:r>
            <a:r>
              <a:rPr lang="el-G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Ὀδυσσευς</a:t>
            </a:r>
            <a:r>
              <a:rPr lang="nl-BE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runderen van </a:t>
            </a:r>
            <a:r>
              <a:rPr lang="nl-BE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Ἠλιος</a:t>
            </a: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9042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72AEF-8A39-4A73-A023-001312911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Verhaal 5: </a:t>
            </a:r>
            <a:r>
              <a:rPr lang="nl-BE" dirty="0"/>
              <a:t>Terug op Ithaka</a:t>
            </a:r>
          </a:p>
        </p:txBody>
      </p:sp>
      <p:pic>
        <p:nvPicPr>
          <p:cNvPr id="7170" name="Picture 2" descr="Afbeeldingsresultaat voor odysseus vrijers">
            <a:extLst>
              <a:ext uri="{FF2B5EF4-FFF2-40B4-BE49-F238E27FC236}">
                <a16:creationId xmlns:a16="http://schemas.microsoft.com/office/drawing/2014/main" id="{9A164DE8-499A-4C7D-8C20-B48522BE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08" y="222884"/>
            <a:ext cx="3169228" cy="23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odysseus vrijers">
            <a:extLst>
              <a:ext uri="{FF2B5EF4-FFF2-40B4-BE49-F238E27FC236}">
                <a16:creationId xmlns:a16="http://schemas.microsoft.com/office/drawing/2014/main" id="{960D65FD-8DA7-4863-9940-843618BB3F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4" y="1931411"/>
            <a:ext cx="4218659" cy="285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rijers van Penelope - Wikipedia">
            <a:extLst>
              <a:ext uri="{FF2B5EF4-FFF2-40B4-BE49-F238E27FC236}">
                <a16:creationId xmlns:a16="http://schemas.microsoft.com/office/drawing/2014/main" id="{7F687819-3335-4CBD-9803-BBEF0B1FF94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16" y="1931410"/>
            <a:ext cx="4298719" cy="285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Odysseus and Penelope | Onderwereld">
            <a:extLst>
              <a:ext uri="{FF2B5EF4-FFF2-40B4-BE49-F238E27FC236}">
                <a16:creationId xmlns:a16="http://schemas.microsoft.com/office/drawing/2014/main" id="{4960A648-D8C5-44BD-8F09-5A0647576A7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08" y="2784764"/>
            <a:ext cx="25019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712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2CD330-4AEC-474D-B8B7-A9FB7406D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616" y="962902"/>
            <a:ext cx="4176384" cy="2380828"/>
          </a:xfrm>
        </p:spPr>
        <p:txBody>
          <a:bodyPr>
            <a:noAutofit/>
          </a:bodyPr>
          <a:lstStyle/>
          <a:p>
            <a:r>
              <a:rPr lang="nl-BE" sz="2800" dirty="0"/>
              <a:t>deze woorden, passen allemaal bij Odysseus…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D35078-F0FF-428C-B600-C67387B3C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617" y="3531204"/>
            <a:ext cx="4171479" cy="1610643"/>
          </a:xfrm>
        </p:spPr>
        <p:txBody>
          <a:bodyPr>
            <a:normAutofit/>
          </a:bodyPr>
          <a:lstStyle/>
          <a:p>
            <a:r>
              <a:rPr lang="nl-BE" dirty="0"/>
              <a:t>Aan welke gebeurtenissen van vandaag de dag doen ze jullie denken?</a:t>
            </a:r>
            <a:br>
              <a:rPr lang="nl-BE" dirty="0"/>
            </a:br>
            <a:endParaRPr lang="nl-B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Google Shape;221;p24">
            <a:extLst>
              <a:ext uri="{FF2B5EF4-FFF2-40B4-BE49-F238E27FC236}">
                <a16:creationId xmlns:a16="http://schemas.microsoft.com/office/drawing/2014/main" id="{A8D4B59E-BB51-432E-AA7D-3ADBFA1DCF82}"/>
              </a:ext>
            </a:extLst>
          </p:cNvPr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6244251" y="805583"/>
            <a:ext cx="4660762" cy="4660762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14479DBD-75DF-401F-BEA5-443F5C1DBEE9}"/>
              </a:ext>
            </a:extLst>
          </p:cNvPr>
          <p:cNvSpPr txBox="1"/>
          <p:nvPr/>
        </p:nvSpPr>
        <p:spPr>
          <a:xfrm>
            <a:off x="6764592" y="969375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Oorlog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316005-0A7A-4FDC-AC75-8D4D4AF13537}"/>
              </a:ext>
            </a:extLst>
          </p:cNvPr>
          <p:cNvSpPr txBox="1"/>
          <p:nvPr/>
        </p:nvSpPr>
        <p:spPr>
          <a:xfrm>
            <a:off x="8839200" y="4595446"/>
            <a:ext cx="21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Rondzwerven op zee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CAFE9E-271A-4205-8CE5-6CFF64DEF032}"/>
              </a:ext>
            </a:extLst>
          </p:cNvPr>
          <p:cNvSpPr txBox="1"/>
          <p:nvPr/>
        </p:nvSpPr>
        <p:spPr>
          <a:xfrm>
            <a:off x="7478906" y="341086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Een man zoekt zijn thuis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470D63-219E-4785-A9FC-B815D923AD9F}"/>
              </a:ext>
            </a:extLst>
          </p:cNvPr>
          <p:cNvSpPr txBox="1"/>
          <p:nvPr/>
        </p:nvSpPr>
        <p:spPr>
          <a:xfrm>
            <a:off x="10199077" y="805583"/>
            <a:ext cx="12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Schipbreuk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6B4C02C-D725-4478-B0A9-A61D55AB58BE}"/>
              </a:ext>
            </a:extLst>
          </p:cNvPr>
          <p:cNvSpPr txBox="1"/>
          <p:nvPr/>
        </p:nvSpPr>
        <p:spPr>
          <a:xfrm>
            <a:off x="9566897" y="1516001"/>
            <a:ext cx="193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Stormen trotseren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C30902E-65AF-4EBF-B5AF-73D4658D23D4}"/>
              </a:ext>
            </a:extLst>
          </p:cNvPr>
          <p:cNvSpPr txBox="1"/>
          <p:nvPr/>
        </p:nvSpPr>
        <p:spPr>
          <a:xfrm>
            <a:off x="5884399" y="4328139"/>
            <a:ext cx="282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Weg van vrouw en kinderen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874A030-AD39-45E0-BB7E-050ED7F440CA}"/>
              </a:ext>
            </a:extLst>
          </p:cNvPr>
          <p:cNvSpPr txBox="1"/>
          <p:nvPr/>
        </p:nvSpPr>
        <p:spPr>
          <a:xfrm>
            <a:off x="6150601" y="5334627"/>
            <a:ext cx="283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Onzekerheid over toekomst</a:t>
            </a:r>
          </a:p>
        </p:txBody>
      </p:sp>
    </p:spTree>
    <p:extLst>
      <p:ext uri="{BB962C8B-B14F-4D97-AF65-F5344CB8AC3E}">
        <p14:creationId xmlns:p14="http://schemas.microsoft.com/office/powerpoint/2010/main" val="519775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fbeeldingsresultaat voor odysseus on see">
            <a:extLst>
              <a:ext uri="{FF2B5EF4-FFF2-40B4-BE49-F238E27FC236}">
                <a16:creationId xmlns:a16="http://schemas.microsoft.com/office/drawing/2014/main" id="{1310EE56-6DD1-4635-9E57-68405931A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r="22479" b="-1"/>
          <a:stretch/>
        </p:blipFill>
        <p:spPr bwMode="auto">
          <a:xfrm>
            <a:off x="1213697" y="643468"/>
            <a:ext cx="3903712" cy="4834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BEF2F14-3EB2-40D5-98AA-048B87D0F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4" t="13048" r="23046" b="6652"/>
          <a:stretch/>
        </p:blipFill>
        <p:spPr>
          <a:xfrm>
            <a:off x="5950226" y="700183"/>
            <a:ext cx="5814411" cy="4777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A2ADB18-662B-47B4-86C0-8CECA4583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978" y="4050289"/>
            <a:ext cx="2501304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31E1A-B175-44A7-B920-9BC78924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                    ‘Ithaka’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D4EE731-A795-4529-9001-B45C39C94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2748" y="197140"/>
            <a:ext cx="4193598" cy="304071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39595BD-0D06-45AB-9315-6E3CC39E5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4" y="197141"/>
            <a:ext cx="3210184" cy="3040718"/>
          </a:xfrm>
          <a:prstGeom prst="rect">
            <a:avLst/>
          </a:prstGeom>
        </p:spPr>
      </p:pic>
      <p:pic>
        <p:nvPicPr>
          <p:cNvPr id="1026" name="Picture 2" descr="Ithaki vakantie - Informatie en tips Ithaka - Griekenland.net">
            <a:extLst>
              <a:ext uri="{FF2B5EF4-FFF2-40B4-BE49-F238E27FC236}">
                <a16:creationId xmlns:a16="http://schemas.microsoft.com/office/drawing/2014/main" id="{09B8C992-FC2F-4EE4-B11B-59A64106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90" y="2946470"/>
            <a:ext cx="7382744" cy="27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3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Afbeeldingsresultaat voor phineas sister">
            <a:extLst>
              <a:ext uri="{FF2B5EF4-FFF2-40B4-BE49-F238E27FC236}">
                <a16:creationId xmlns:a16="http://schemas.microsoft.com/office/drawing/2014/main" id="{4CB86F6D-DFE2-461F-A05E-C25DC3A2C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16" y="3913497"/>
            <a:ext cx="1162806" cy="29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fbeeldingsresultaat voor phineas and ferb father">
            <a:extLst>
              <a:ext uri="{FF2B5EF4-FFF2-40B4-BE49-F238E27FC236}">
                <a16:creationId xmlns:a16="http://schemas.microsoft.com/office/drawing/2014/main" id="{2F572019-D1F2-439F-AC2E-387B32C8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22" y="30729"/>
            <a:ext cx="1900874" cy="272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fbeeldingsresultaat voor phineas and ferb parents">
            <a:extLst>
              <a:ext uri="{FF2B5EF4-FFF2-40B4-BE49-F238E27FC236}">
                <a16:creationId xmlns:a16="http://schemas.microsoft.com/office/drawing/2014/main" id="{4982AAE7-D0F6-4E7D-8630-AA9CDB744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98" y="131356"/>
            <a:ext cx="1834178" cy="259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Afbeeldingsresultaat voor ferb">
            <a:extLst>
              <a:ext uri="{FF2B5EF4-FFF2-40B4-BE49-F238E27FC236}">
                <a16:creationId xmlns:a16="http://schemas.microsoft.com/office/drawing/2014/main" id="{008CB326-A303-4CC8-B23B-C439D6751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54" y="4373689"/>
            <a:ext cx="1632291" cy="2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fbeeldingsresultaat voor phineas">
            <a:extLst>
              <a:ext uri="{FF2B5EF4-FFF2-40B4-BE49-F238E27FC236}">
                <a16:creationId xmlns:a16="http://schemas.microsoft.com/office/drawing/2014/main" id="{DC74EA48-9423-4151-A16A-2DC246D9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00" y="4790122"/>
            <a:ext cx="1529368" cy="2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FB9AA3C9-ABD7-4556-BBD8-D7BAC922441F}"/>
              </a:ext>
            </a:extLst>
          </p:cNvPr>
          <p:cNvCxnSpPr/>
          <p:nvPr/>
        </p:nvCxnSpPr>
        <p:spPr>
          <a:xfrm>
            <a:off x="6096000" y="2223310"/>
            <a:ext cx="0" cy="802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46772407-1A48-4E38-9E73-516F0DC1E458}"/>
              </a:ext>
            </a:extLst>
          </p:cNvPr>
          <p:cNvSpPr txBox="1"/>
          <p:nvPr/>
        </p:nvSpPr>
        <p:spPr>
          <a:xfrm>
            <a:off x="5927596" y="1210683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X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8F08413-D1CE-4F43-8F5B-4AA7A9F5D542}"/>
              </a:ext>
            </a:extLst>
          </p:cNvPr>
          <p:cNvCxnSpPr>
            <a:cxnSpLocks/>
          </p:cNvCxnSpPr>
          <p:nvPr/>
        </p:nvCxnSpPr>
        <p:spPr>
          <a:xfrm flipH="1">
            <a:off x="2541864" y="3031279"/>
            <a:ext cx="35541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CC2BB41-253D-4108-80E6-6FCCFF8C460A}"/>
              </a:ext>
            </a:extLst>
          </p:cNvPr>
          <p:cNvCxnSpPr>
            <a:cxnSpLocks/>
          </p:cNvCxnSpPr>
          <p:nvPr/>
        </p:nvCxnSpPr>
        <p:spPr>
          <a:xfrm>
            <a:off x="6096000" y="3025743"/>
            <a:ext cx="36352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4E740732-4876-4D5B-897A-DE8C2E46E74E}"/>
              </a:ext>
            </a:extLst>
          </p:cNvPr>
          <p:cNvCxnSpPr/>
          <p:nvPr/>
        </p:nvCxnSpPr>
        <p:spPr>
          <a:xfrm>
            <a:off x="6096000" y="3025743"/>
            <a:ext cx="0" cy="6150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E43B2C9A-034F-432F-B73D-CC4F3BBF4C41}"/>
              </a:ext>
            </a:extLst>
          </p:cNvPr>
          <p:cNvCxnSpPr/>
          <p:nvPr/>
        </p:nvCxnSpPr>
        <p:spPr>
          <a:xfrm>
            <a:off x="2541864" y="3025743"/>
            <a:ext cx="0" cy="6150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650BCFCA-E160-4155-8340-C8F5FE285BF9}"/>
              </a:ext>
            </a:extLst>
          </p:cNvPr>
          <p:cNvCxnSpPr/>
          <p:nvPr/>
        </p:nvCxnSpPr>
        <p:spPr>
          <a:xfrm>
            <a:off x="9731229" y="3025743"/>
            <a:ext cx="0" cy="6150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Linkeraccolade 17">
            <a:extLst>
              <a:ext uri="{FF2B5EF4-FFF2-40B4-BE49-F238E27FC236}">
                <a16:creationId xmlns:a16="http://schemas.microsoft.com/office/drawing/2014/main" id="{547B1E97-D2BE-4986-9651-E2780886890F}"/>
              </a:ext>
            </a:extLst>
          </p:cNvPr>
          <p:cNvSpPr/>
          <p:nvPr/>
        </p:nvSpPr>
        <p:spPr>
          <a:xfrm>
            <a:off x="1276067" y="4054906"/>
            <a:ext cx="314674" cy="2664675"/>
          </a:xfrm>
          <a:prstGeom prst="leftBrace">
            <a:avLst>
              <a:gd name="adj1" fmla="val 93309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C2102FA-1429-448A-8163-78A4B63BE1EE}"/>
              </a:ext>
            </a:extLst>
          </p:cNvPr>
          <p:cNvSpPr txBox="1"/>
          <p:nvPr/>
        </p:nvSpPr>
        <p:spPr>
          <a:xfrm>
            <a:off x="101608" y="5170464"/>
            <a:ext cx="1174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παιδια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306B4ADB-85E8-4C1A-912C-B7F552ED927B}"/>
              </a:ext>
            </a:extLst>
          </p:cNvPr>
          <p:cNvSpPr txBox="1"/>
          <p:nvPr/>
        </p:nvSpPr>
        <p:spPr>
          <a:xfrm>
            <a:off x="3091320" y="2230259"/>
            <a:ext cx="1174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πατηρ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28C6366-F500-42E9-8C1F-D32E52DA1D3A}"/>
              </a:ext>
            </a:extLst>
          </p:cNvPr>
          <p:cNvSpPr txBox="1"/>
          <p:nvPr/>
        </p:nvSpPr>
        <p:spPr>
          <a:xfrm>
            <a:off x="7930389" y="2230259"/>
            <a:ext cx="1174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μητηρ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B8E630FE-0F60-4E0A-9B8F-834CCD367131}"/>
              </a:ext>
            </a:extLst>
          </p:cNvPr>
          <p:cNvCxnSpPr/>
          <p:nvPr/>
        </p:nvCxnSpPr>
        <p:spPr>
          <a:xfrm>
            <a:off x="3291280" y="5807283"/>
            <a:ext cx="20553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kstvak 30">
            <a:extLst>
              <a:ext uri="{FF2B5EF4-FFF2-40B4-BE49-F238E27FC236}">
                <a16:creationId xmlns:a16="http://schemas.microsoft.com/office/drawing/2014/main" id="{C76A2371-028C-4EEF-81C3-111A98F98303}"/>
              </a:ext>
            </a:extLst>
          </p:cNvPr>
          <p:cNvSpPr txBox="1"/>
          <p:nvPr/>
        </p:nvSpPr>
        <p:spPr>
          <a:xfrm>
            <a:off x="3617576" y="5170464"/>
            <a:ext cx="1174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ἀδελφη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0A496B97-7527-4660-8120-2FD1618486D6}"/>
              </a:ext>
            </a:extLst>
          </p:cNvPr>
          <p:cNvCxnSpPr>
            <a:cxnSpLocks/>
          </p:cNvCxnSpPr>
          <p:nvPr/>
        </p:nvCxnSpPr>
        <p:spPr>
          <a:xfrm>
            <a:off x="6912145" y="5966673"/>
            <a:ext cx="21927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2" name="Rechte verbindingslijn met pijl 261">
            <a:extLst>
              <a:ext uri="{FF2B5EF4-FFF2-40B4-BE49-F238E27FC236}">
                <a16:creationId xmlns:a16="http://schemas.microsoft.com/office/drawing/2014/main" id="{21A5AF5E-CAC0-464A-B93D-2FAFDEB86139}"/>
              </a:ext>
            </a:extLst>
          </p:cNvPr>
          <p:cNvCxnSpPr/>
          <p:nvPr/>
        </p:nvCxnSpPr>
        <p:spPr>
          <a:xfrm flipH="1">
            <a:off x="6820250" y="5793351"/>
            <a:ext cx="22845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kstvak 39">
            <a:extLst>
              <a:ext uri="{FF2B5EF4-FFF2-40B4-BE49-F238E27FC236}">
                <a16:creationId xmlns:a16="http://schemas.microsoft.com/office/drawing/2014/main" id="{BDF40C6E-5DFD-4745-8E41-264F687C122E}"/>
              </a:ext>
            </a:extLst>
          </p:cNvPr>
          <p:cNvSpPr txBox="1"/>
          <p:nvPr/>
        </p:nvSpPr>
        <p:spPr>
          <a:xfrm>
            <a:off x="7300912" y="5210428"/>
            <a:ext cx="1174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ἀδελφος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7" name="Verbindingslijn: gekromd 266">
            <a:extLst>
              <a:ext uri="{FF2B5EF4-FFF2-40B4-BE49-F238E27FC236}">
                <a16:creationId xmlns:a16="http://schemas.microsoft.com/office/drawing/2014/main" id="{A9D6962C-EFBB-4212-9E3B-7A12923F53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817211" y="1693361"/>
            <a:ext cx="2518148" cy="191269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Verbindingslijn: gekromd 46">
            <a:extLst>
              <a:ext uri="{FF2B5EF4-FFF2-40B4-BE49-F238E27FC236}">
                <a16:creationId xmlns:a16="http://schemas.microsoft.com/office/drawing/2014/main" id="{F21F60F4-D6D7-4016-BC5F-11699ACBD12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716168" y="1994727"/>
            <a:ext cx="3311144" cy="206520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D1623745-A0C6-48F8-BD28-7ED84926DA21}"/>
              </a:ext>
            </a:extLst>
          </p:cNvPr>
          <p:cNvSpPr txBox="1"/>
          <p:nvPr/>
        </p:nvSpPr>
        <p:spPr>
          <a:xfrm>
            <a:off x="1003511" y="1580015"/>
            <a:ext cx="1174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θυγατηρ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F44910B5-8946-47E7-938B-C3955994C298}"/>
              </a:ext>
            </a:extLst>
          </p:cNvPr>
          <p:cNvSpPr txBox="1"/>
          <p:nvPr/>
        </p:nvSpPr>
        <p:spPr>
          <a:xfrm>
            <a:off x="10362211" y="1668091"/>
            <a:ext cx="1174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υἱος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819FFC-ED78-4AD5-A400-88A19A10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 dirty="0"/>
              <a:t>Het oud-</a:t>
            </a:r>
            <a:r>
              <a:rPr lang="en-US" sz="4400" dirty="0" err="1"/>
              <a:t>griekse</a:t>
            </a:r>
            <a:r>
              <a:rPr lang="en-US" sz="4400" dirty="0"/>
              <a:t> </a:t>
            </a:r>
            <a:r>
              <a:rPr lang="en-US" sz="4400" dirty="0" err="1"/>
              <a:t>werkwoord</a:t>
            </a:r>
            <a:endParaRPr lang="en-US" sz="4400" dirty="0"/>
          </a:p>
        </p:txBody>
      </p:sp>
      <p:cxnSp>
        <p:nvCxnSpPr>
          <p:cNvPr id="31" name="Straight Connector 20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C8560E46-7AC3-4FA1-8F22-1A58162EF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84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6CBBB64-2152-4303-92E7-3E8FBC95F1B9}"/>
              </a:ext>
            </a:extLst>
          </p:cNvPr>
          <p:cNvSpPr txBox="1"/>
          <p:nvPr/>
        </p:nvSpPr>
        <p:spPr>
          <a:xfrm>
            <a:off x="3997999" y="769185"/>
            <a:ext cx="4196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/>
              <a:t>Ὀδυσσευς</a:t>
            </a:r>
            <a:r>
              <a:rPr lang="nl-BE" sz="4400" dirty="0"/>
              <a:t> </a:t>
            </a:r>
            <a:r>
              <a:rPr lang="el-GR" sz="4400" dirty="0">
                <a:latin typeface="Calibri" panose="020F0502020204030204" pitchFamily="34" charset="0"/>
                <a:cs typeface="Calibri" panose="020F0502020204030204" pitchFamily="34" charset="0"/>
              </a:rPr>
              <a:t>λεγει</a:t>
            </a:r>
            <a:endParaRPr lang="nl-BE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7EB8C0-E5DC-4EA4-A362-8E89D7C69CCA}"/>
              </a:ext>
            </a:extLst>
          </p:cNvPr>
          <p:cNvSpPr txBox="1"/>
          <p:nvPr/>
        </p:nvSpPr>
        <p:spPr>
          <a:xfrm>
            <a:off x="4889166" y="2208983"/>
            <a:ext cx="3985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λεγει</a:t>
            </a:r>
            <a:endParaRPr lang="nl-N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γραφει </a:t>
            </a:r>
            <a:endParaRPr lang="nl-N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πιπτει  </a:t>
            </a:r>
            <a:endParaRPr lang="nl-N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χορευει </a:t>
            </a:r>
            <a:endParaRPr lang="nl-N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βαλλει</a:t>
            </a:r>
            <a:endParaRPr lang="nl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6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F080C-A8B5-4DA8-8661-AEC221373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</a:t>
            </a:r>
            <a:r>
              <a:rPr lang="nl-NL" dirty="0" err="1"/>
              <a:t>Oud-griekse</a:t>
            </a:r>
            <a:r>
              <a:rPr lang="nl-NL" dirty="0"/>
              <a:t> werkwoord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E1D1E8-198F-4E83-905C-DAFBB5F1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Voorbeeld 1: hij loopt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τρεχει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Voorbeeld 2: zij gooit =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βαλλει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Dus: Hij/zij/het (3</a:t>
            </a:r>
            <a:r>
              <a:rPr lang="nl-NL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persoon enkelvoud) spreekt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λεγ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ει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λεγει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Voorbeeld 1: zij schrijven =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γραφουσι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Voorbeeld 2: zij vallen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πιπτουσι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Dus: Zij (3</a:t>
            </a:r>
            <a:r>
              <a:rPr lang="nl-B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persoon meervoud) zeggen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λεγ +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λεγουσι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5796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BF405-7C22-4247-B0A0-299E2E44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Voorbeeldzinnetjes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E7D4F8-63B8-4E60-9A49-CAB0B11AD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280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u="sng" dirty="0">
                <a:latin typeface="Calibri" panose="020F0502020204030204" pitchFamily="34" charset="0"/>
                <a:cs typeface="Calibri" panose="020F0502020204030204" pitchFamily="34" charset="0"/>
              </a:rPr>
              <a:t>Paris valt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tijdens het gevecht.</a:t>
            </a:r>
          </a:p>
          <a:p>
            <a:pPr marL="0" lvl="0" indent="0">
              <a:buNone/>
            </a:pP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Παρις πιπτ</a:t>
            </a:r>
            <a:r>
              <a:rPr lang="el-GR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lang="nl-NL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tijdens het gevecht.</a:t>
            </a:r>
          </a:p>
          <a:p>
            <a:pPr marL="0" lvl="0" indent="0">
              <a:buNone/>
            </a:pP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u="sng" dirty="0">
                <a:latin typeface="Calibri" panose="020F0502020204030204" pitchFamily="34" charset="0"/>
                <a:cs typeface="Calibri" panose="020F0502020204030204" pitchFamily="34" charset="0"/>
              </a:rPr>
              <a:t>Paris en </a:t>
            </a:r>
            <a:r>
              <a:rPr lang="nl-BE" u="sng" dirty="0" err="1">
                <a:latin typeface="Calibri" panose="020F0502020204030204" pitchFamily="34" charset="0"/>
                <a:cs typeface="Calibri" panose="020F0502020204030204" pitchFamily="34" charset="0"/>
              </a:rPr>
              <a:t>Menelaos</a:t>
            </a:r>
            <a:r>
              <a:rPr lang="nl-BE" u="sng" dirty="0">
                <a:latin typeface="Calibri" panose="020F0502020204030204" pitchFamily="34" charset="0"/>
                <a:cs typeface="Calibri" panose="020F0502020204030204" pitchFamily="34" charset="0"/>
              </a:rPr>
              <a:t> vallen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tijdens het gevecht</a:t>
            </a:r>
          </a:p>
          <a:p>
            <a:pPr marL="0" lvl="0" indent="0">
              <a:buNone/>
            </a:pP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Παρις</a:t>
            </a:r>
            <a:r>
              <a:rPr lang="nl-NL" u="sng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Μενελαος πιπτ</a:t>
            </a:r>
            <a:r>
              <a:rPr lang="el-GR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lang="nl-NL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tijdens het gevecht</a:t>
            </a:r>
          </a:p>
          <a:p>
            <a:pPr marL="0" lvl="0" indent="0">
              <a:buNone/>
            </a:pP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BF405-7C22-4247-B0A0-299E2E44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Voorbeeldzinnetjes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E7D4F8-63B8-4E60-9A49-CAB0B11AD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280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u="sng" dirty="0">
                <a:latin typeface="Calibri" panose="020F0502020204030204" pitchFamily="34" charset="0"/>
                <a:cs typeface="Calibri" panose="020F0502020204030204" pitchFamily="34" charset="0"/>
              </a:rPr>
              <a:t>Clara danst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heel graag.</a:t>
            </a:r>
          </a:p>
          <a:p>
            <a:pPr marL="0" lvl="0" indent="0">
              <a:buNone/>
            </a:pP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Κλαρα χορευ</a:t>
            </a:r>
            <a:r>
              <a:rPr lang="el-GR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heel graag.</a:t>
            </a:r>
          </a:p>
          <a:p>
            <a:pPr marL="0" lvl="0" indent="0">
              <a:buNone/>
            </a:pP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u="sng" dirty="0">
                <a:latin typeface="Calibri" panose="020F0502020204030204" pitchFamily="34" charset="0"/>
                <a:cs typeface="Calibri" panose="020F0502020204030204" pitchFamily="34" charset="0"/>
              </a:rPr>
              <a:t>Thomas en Clara dansen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heel graag.</a:t>
            </a:r>
          </a:p>
          <a:p>
            <a:pPr marL="0" indent="0">
              <a:buNone/>
            </a:pP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Θωμας </a:t>
            </a:r>
            <a:r>
              <a:rPr lang="nl-NL" u="sng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Κλαρα χορευ</a:t>
            </a:r>
            <a:r>
              <a:rPr lang="el-GR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heel graag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5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 descr="Afbeeldingsresultaat voor trojan war">
            <a:extLst>
              <a:ext uri="{FF2B5EF4-FFF2-40B4-BE49-F238E27FC236}">
                <a16:creationId xmlns:a16="http://schemas.microsoft.com/office/drawing/2014/main" id="{3C0B34CB-7151-45DA-82A2-499780078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D33093-F05C-4BAF-AA4D-862D18C37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nl-BE" sz="4800" dirty="0"/>
              <a:t>Trojaanse oorlog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172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De </a:t>
            </a:r>
            <a:r>
              <a:rPr lang="en-GB" dirty="0" err="1"/>
              <a:t>Trojaanse</a:t>
            </a:r>
            <a:r>
              <a:rPr lang="en-GB" dirty="0"/>
              <a:t> </a:t>
            </a:r>
            <a:r>
              <a:rPr lang="en-GB" dirty="0" err="1"/>
              <a:t>oorlog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13" y="83532"/>
            <a:ext cx="4416617" cy="30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050" y="2700105"/>
            <a:ext cx="4942847" cy="329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23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Het Paris-</a:t>
            </a:r>
            <a:r>
              <a:rPr lang="en-GB" dirty="0" err="1"/>
              <a:t>oordeel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73" y="804519"/>
            <a:ext cx="6387489" cy="44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7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schaking</a:t>
            </a:r>
            <a:r>
              <a:rPr lang="en-GB" dirty="0"/>
              <a:t> van Helena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1600201"/>
            <a:ext cx="9603275" cy="397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0425AE-C458-400F-8786-23A6D0D76D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247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Griekse</a:t>
            </a:r>
            <a:r>
              <a:rPr lang="en-GB" dirty="0"/>
              <a:t> </a:t>
            </a:r>
            <a:r>
              <a:rPr lang="en-GB" dirty="0" err="1"/>
              <a:t>expeditie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2" y="1955681"/>
            <a:ext cx="8210968" cy="40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56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Odysseus </a:t>
            </a:r>
            <a:r>
              <a:rPr lang="en-GB" dirty="0" err="1"/>
              <a:t>ontmaskerd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77" y="443507"/>
            <a:ext cx="4601732" cy="544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5509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02B01286480439FA35DD199D582B0" ma:contentTypeVersion="2" ma:contentTypeDescription="Een nieuw document maken." ma:contentTypeScope="" ma:versionID="4b696b319167b12338b6bb0d198f1d69">
  <xsd:schema xmlns:xsd="http://www.w3.org/2001/XMLSchema" xmlns:xs="http://www.w3.org/2001/XMLSchema" xmlns:p="http://schemas.microsoft.com/office/2006/metadata/properties" xmlns:ns3="e9f0a9ed-f68c-454f-9ed5-125ef5100e69" targetNamespace="http://schemas.microsoft.com/office/2006/metadata/properties" ma:root="true" ma:fieldsID="7a1ef72afc7e07bea9635af4f604d919" ns3:_="">
    <xsd:import namespace="e9f0a9ed-f68c-454f-9ed5-125ef5100e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0a9ed-f68c-454f-9ed5-125ef5100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14CEDB-5176-477F-A9F6-8CE7AA6D0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0a9ed-f68c-454f-9ed5-125ef5100e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FD687F-BB5E-4F9F-8E9E-6EF5F1FC33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C6ED8E-3E85-4185-910C-F877E802C26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386</Words>
  <Application>Microsoft Office PowerPoint</Application>
  <PresentationFormat>Breedbeeld</PresentationFormat>
  <Paragraphs>97</Paragraphs>
  <Slides>34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Arial</vt:lpstr>
      <vt:lpstr>Calibri</vt:lpstr>
      <vt:lpstr>Gill Sans</vt:lpstr>
      <vt:lpstr>Gill Sans MT</vt:lpstr>
      <vt:lpstr>Galerie</vt:lpstr>
      <vt:lpstr>OUDE GRIEKEN   JONGE HELDEN  DEEL 3  mythen en helden</vt:lpstr>
      <vt:lpstr>DE OUDE GRIEKEN … EN HUN verhalen</vt:lpstr>
      <vt:lpstr>PowerPoint-presentatie</vt:lpstr>
      <vt:lpstr>Trojaanse oorlog</vt:lpstr>
      <vt:lpstr>  De Trojaanse oorlog</vt:lpstr>
      <vt:lpstr>Het Paris-oordeel</vt:lpstr>
      <vt:lpstr>De schaking van Helena</vt:lpstr>
      <vt:lpstr>De Griekse expeditie</vt:lpstr>
      <vt:lpstr>Odysseus ontmaskerd</vt:lpstr>
      <vt:lpstr>Achilleus ontmaskerd</vt:lpstr>
      <vt:lpstr>Het offer van Iphigeneia</vt:lpstr>
      <vt:lpstr>De oorlog</vt:lpstr>
      <vt:lpstr>De dood van Hector</vt:lpstr>
      <vt:lpstr>De dood van Achilleus</vt:lpstr>
      <vt:lpstr>Het houten paard</vt:lpstr>
      <vt:lpstr>Homeros</vt:lpstr>
      <vt:lpstr>Het grote troje-debat</vt:lpstr>
      <vt:lpstr>Heinrich Schliemann https://vimeo.com/28859643 </vt:lpstr>
      <vt:lpstr>Vervolg van het verhaal: Odysseus’ avonturen</vt:lpstr>
      <vt:lpstr>PowerPoint-presentatie</vt:lpstr>
      <vt:lpstr>PowerPoint-presentatie</vt:lpstr>
      <vt:lpstr>De Sirenen</vt:lpstr>
      <vt:lpstr>Bij Kalypso</vt:lpstr>
      <vt:lpstr>Nausikaä en de Phaiaken</vt:lpstr>
      <vt:lpstr>Nog meer verhalen…</vt:lpstr>
      <vt:lpstr>Verhaal 5: Terug op Ithaka</vt:lpstr>
      <vt:lpstr>deze woorden, passen allemaal bij Odysseus… </vt:lpstr>
      <vt:lpstr>PowerPoint-presentatie</vt:lpstr>
      <vt:lpstr>                                 ‘Ithaka’</vt:lpstr>
      <vt:lpstr>Het oud-griekse werkwoord</vt:lpstr>
      <vt:lpstr>PowerPoint-presentatie</vt:lpstr>
      <vt:lpstr>Het Oud-griekse werkwoord</vt:lpstr>
      <vt:lpstr>Voorbeeldzinnetjes</vt:lpstr>
      <vt:lpstr>Voorbeeldzinnetjes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3</dc:title>
  <dc:creator>jarno vercamer</dc:creator>
  <cp:lastModifiedBy>Fabry Chris</cp:lastModifiedBy>
  <cp:revision>24</cp:revision>
  <dcterms:created xsi:type="dcterms:W3CDTF">2019-03-14T20:45:47Z</dcterms:created>
  <dcterms:modified xsi:type="dcterms:W3CDTF">2021-07-09T19:33:38Z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0x01010013D02B01286480439FA35DD199D582B0</vt:lpwstr>
  </property>
</Properties>
</file>