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4"/>
  </p:notesMasterIdLst>
  <p:sldIdLst>
    <p:sldId id="257" r:id="rId5"/>
    <p:sldId id="258" r:id="rId6"/>
    <p:sldId id="337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19" r:id="rId17"/>
    <p:sldId id="340" r:id="rId18"/>
    <p:sldId id="341" r:id="rId19"/>
    <p:sldId id="339" r:id="rId20"/>
    <p:sldId id="321" r:id="rId21"/>
    <p:sldId id="324" r:id="rId22"/>
    <p:sldId id="323" r:id="rId23"/>
    <p:sldId id="326" r:id="rId24"/>
    <p:sldId id="327" r:id="rId25"/>
    <p:sldId id="328" r:id="rId26"/>
    <p:sldId id="314" r:id="rId27"/>
    <p:sldId id="329" r:id="rId28"/>
    <p:sldId id="342" r:id="rId29"/>
    <p:sldId id="344" r:id="rId30"/>
    <p:sldId id="334" r:id="rId31"/>
    <p:sldId id="335" r:id="rId32"/>
    <p:sldId id="34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4660"/>
  </p:normalViewPr>
  <p:slideViewPr>
    <p:cSldViewPr snapToGrid="0">
      <p:cViewPr varScale="1">
        <p:scale>
          <a:sx n="82" d="100"/>
          <a:sy n="82" d="100"/>
        </p:scale>
        <p:origin x="37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9F735-5293-4636-BCD6-C8FACBA10DFD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7B34E-52F7-4E44-9483-AD2927D6B16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00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17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De workshop </a:t>
            </a:r>
            <a:r>
              <a:rPr lang="en-GB" dirty="0" err="1"/>
              <a:t>gaat</a:t>
            </a:r>
            <a:r>
              <a:rPr lang="en-GB" dirty="0"/>
              <a:t> </a:t>
            </a:r>
            <a:r>
              <a:rPr lang="en-GB" dirty="0" err="1"/>
              <a:t>bestaan</a:t>
            </a:r>
            <a:r>
              <a:rPr lang="en-GB" dirty="0"/>
              <a:t> </a:t>
            </a:r>
            <a:r>
              <a:rPr lang="en-GB" dirty="0" err="1"/>
              <a:t>uit</a:t>
            </a:r>
            <a:r>
              <a:rPr lang="en-GB" dirty="0"/>
              <a:t> 3 </a:t>
            </a:r>
            <a:r>
              <a:rPr lang="en-GB" dirty="0" err="1"/>
              <a:t>delen</a:t>
            </a:r>
            <a:r>
              <a:rPr lang="en-GB" dirty="0"/>
              <a:t>: </a:t>
            </a:r>
            <a:r>
              <a:rPr lang="en-GB" dirty="0" err="1"/>
              <a:t>eerst</a:t>
            </a:r>
            <a:r>
              <a:rPr lang="en-GB" dirty="0"/>
              <a:t> context, </a:t>
            </a:r>
            <a:r>
              <a:rPr lang="en-GB" dirty="0" err="1"/>
              <a:t>dan</a:t>
            </a:r>
            <a:r>
              <a:rPr lang="en-GB" dirty="0"/>
              <a:t> de </a:t>
            </a:r>
            <a:r>
              <a:rPr lang="en-GB" dirty="0" err="1"/>
              <a:t>taal</a:t>
            </a:r>
            <a:r>
              <a:rPr lang="en-GB" dirty="0"/>
              <a:t> </a:t>
            </a:r>
            <a:r>
              <a:rPr lang="en-GB" dirty="0" err="1"/>
              <a:t>leren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leren</a:t>
            </a:r>
            <a:r>
              <a:rPr lang="en-GB" dirty="0"/>
              <a:t> hoe we </a:t>
            </a:r>
            <a:r>
              <a:rPr lang="en-GB" dirty="0" err="1"/>
              <a:t>magie</a:t>
            </a:r>
            <a:r>
              <a:rPr lang="en-GB" dirty="0"/>
              <a:t> </a:t>
            </a:r>
            <a:r>
              <a:rPr lang="en-GB" dirty="0" err="1"/>
              <a:t>kunnen</a:t>
            </a:r>
            <a:r>
              <a:rPr lang="en-GB" dirty="0"/>
              <a:t> </a:t>
            </a:r>
            <a:r>
              <a:rPr lang="en-GB" dirty="0" err="1"/>
              <a:t>doen</a:t>
            </a:r>
            <a:r>
              <a:rPr lang="en-GB" dirty="0"/>
              <a:t> op </a:t>
            </a:r>
            <a:r>
              <a:rPr lang="en-GB" dirty="0" err="1"/>
              <a:t>Oudgriekse</a:t>
            </a:r>
            <a:r>
              <a:rPr lang="en-GB" dirty="0"/>
              <a:t> </a:t>
            </a:r>
            <a:r>
              <a:rPr lang="en-GB" dirty="0" err="1"/>
              <a:t>wijze</a:t>
            </a:r>
            <a:r>
              <a:rPr lang="en-GB" dirty="0"/>
              <a:t>. We </a:t>
            </a:r>
            <a:r>
              <a:rPr lang="en-GB" dirty="0" err="1"/>
              <a:t>gaan</a:t>
            </a:r>
            <a:r>
              <a:rPr lang="en-GB" dirty="0"/>
              <a:t> </a:t>
            </a:r>
            <a:r>
              <a:rPr lang="en-GB" dirty="0" err="1"/>
              <a:t>zelf</a:t>
            </a:r>
            <a:r>
              <a:rPr lang="en-GB" dirty="0"/>
              <a:t> </a:t>
            </a:r>
            <a:r>
              <a:rPr lang="en-GB" dirty="0" err="1"/>
              <a:t>Oudgriekse</a:t>
            </a:r>
            <a:r>
              <a:rPr lang="en-GB" dirty="0"/>
              <a:t> </a:t>
            </a:r>
            <a:r>
              <a:rPr lang="en-GB" dirty="0" err="1"/>
              <a:t>spreuken</a:t>
            </a:r>
            <a:r>
              <a:rPr lang="en-GB" dirty="0"/>
              <a:t> </a:t>
            </a:r>
            <a:r>
              <a:rPr lang="en-GB" dirty="0" err="1"/>
              <a:t>maken</a:t>
            </a:r>
            <a:r>
              <a:rPr lang="en-GB" dirty="0"/>
              <a:t>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655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7B34E-52F7-4E44-9483-AD2927D6B16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808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4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2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6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26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4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8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9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73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36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84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03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084F6-8AFB-445F-B92B-07E651669214}" type="datetimeFigureOut">
              <a:rPr lang="nl-BE" smtClean="0"/>
              <a:t>10/07/2021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BF5D2B2-474F-4E77-85FC-56930A18299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UV1QLrjkHU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dUV1QLrjkHU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5" descr="Afbeeldingsresultaat voor oude grieken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ctrTitle"/>
          </p:nvPr>
        </p:nvSpPr>
        <p:spPr>
          <a:xfrm>
            <a:off x="1112520" y="2152955"/>
            <a:ext cx="9966960" cy="255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9"/>
              <a:buFont typeface="Gill Sans"/>
              <a:buNone/>
            </a:pPr>
            <a:r>
              <a:rPr lang="en-GB" sz="5400" b="1" dirty="0">
                <a:solidFill>
                  <a:srgbClr val="FFFFFF"/>
                </a:solidFill>
              </a:rPr>
              <a:t>OUDE GRIEKEN </a:t>
            </a:r>
            <a:br>
              <a:rPr lang="en-GB" sz="5400" b="1" dirty="0">
                <a:solidFill>
                  <a:srgbClr val="FFFFFF"/>
                </a:solidFill>
              </a:rPr>
            </a:br>
            <a:r>
              <a:rPr lang="en-GB" sz="5400" b="1" dirty="0">
                <a:solidFill>
                  <a:srgbClr val="FFFFFF"/>
                </a:solidFill>
              </a:rPr>
              <a:t>JONGE HELDEN</a:t>
            </a:r>
            <a:br>
              <a:rPr lang="en-GB" sz="7200" b="1" dirty="0">
                <a:solidFill>
                  <a:srgbClr val="FFFFFF"/>
                </a:solidFill>
              </a:rPr>
            </a:br>
            <a:br>
              <a:rPr lang="en-GB" sz="7200" b="1" dirty="0">
                <a:solidFill>
                  <a:srgbClr val="FFFFFF"/>
                </a:solidFill>
              </a:rPr>
            </a:br>
            <a:r>
              <a:rPr lang="en-GB" sz="4800" b="1" dirty="0" err="1">
                <a:solidFill>
                  <a:srgbClr val="FFFFFF"/>
                </a:solidFill>
              </a:rPr>
              <a:t>Deel</a:t>
            </a:r>
            <a:r>
              <a:rPr lang="en-GB" sz="4800" b="1">
                <a:solidFill>
                  <a:srgbClr val="FFFFFF"/>
                </a:solidFill>
              </a:rPr>
              <a:t> 5</a:t>
            </a:r>
            <a:br>
              <a:rPr lang="en-GB" sz="4800" b="1" dirty="0">
                <a:solidFill>
                  <a:srgbClr val="FFFFFF"/>
                </a:solidFill>
              </a:rPr>
            </a:b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3200" b="1" dirty="0" err="1">
                <a:solidFill>
                  <a:srgbClr val="FFFFFF"/>
                </a:solidFill>
              </a:rPr>
              <a:t>Theater</a:t>
            </a:r>
            <a:endParaRPr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3076" name="Picture 4" descr="Afbeeldingsresultaat voor Griekse tempel achtergrond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453"/>
            <a:ext cx="12191999" cy="8132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vak 4"/>
          <p:cNvSpPr txBox="1"/>
          <p:nvPr/>
        </p:nvSpPr>
        <p:spPr>
          <a:xfrm>
            <a:off x="1157166" y="188148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prstClr val="black"/>
                </a:solidFill>
              </a:rPr>
              <a:t>Welk woord ontbreekt er?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100674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60893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2113828" y="3805232"/>
            <a:ext cx="10212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λεγει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704666" y="3819510"/>
            <a:ext cx="7945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εἰσι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9068774" y="3819510"/>
            <a:ext cx="831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ἐστι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273348" y="1508363"/>
            <a:ext cx="5669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>
                <a:solidFill>
                  <a:prstClr val="black"/>
                </a:solidFill>
              </a:rPr>
              <a:t>Ζευς ἐστι πατηρ </a:t>
            </a:r>
            <a:r>
              <a:rPr lang="nl-BE" sz="3200" b="1" i="1" dirty="0">
                <a:solidFill>
                  <a:prstClr val="black"/>
                </a:solidFill>
              </a:rPr>
              <a:t>van </a:t>
            </a:r>
            <a:r>
              <a:rPr lang="nl-BE" sz="3200" b="1" i="1" dirty="0" err="1">
                <a:solidFill>
                  <a:prstClr val="black"/>
                </a:solidFill>
              </a:rPr>
              <a:t>Athena</a:t>
            </a:r>
            <a:r>
              <a:rPr lang="el-GR" sz="3200" b="1" i="1" dirty="0">
                <a:solidFill>
                  <a:prstClr val="black"/>
                </a:solidFill>
              </a:rPr>
              <a:t> </a:t>
            </a:r>
            <a:endParaRPr lang="nl-BE" sz="3200" b="1" i="1" dirty="0">
              <a:solidFill>
                <a:prstClr val="black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227872" y="1508363"/>
            <a:ext cx="791998" cy="5681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prstClr val="white"/>
                </a:solidFill>
              </a:rPr>
              <a:t>???</a:t>
            </a:r>
          </a:p>
        </p:txBody>
      </p:sp>
      <p:sp>
        <p:nvSpPr>
          <p:cNvPr id="4" name="Ovaal 3"/>
          <p:cNvSpPr/>
          <p:nvPr/>
        </p:nvSpPr>
        <p:spPr>
          <a:xfrm>
            <a:off x="8808585" y="4824071"/>
            <a:ext cx="1397861" cy="10363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155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3076" name="Picture 4" descr="Afbeeldingsresultaat voor Griekse tempel achtergrond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453"/>
            <a:ext cx="12191999" cy="8132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vak 4"/>
          <p:cNvSpPr txBox="1"/>
          <p:nvPr/>
        </p:nvSpPr>
        <p:spPr>
          <a:xfrm>
            <a:off x="1145176" y="446764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prstClr val="black"/>
                </a:solidFill>
              </a:rPr>
              <a:t>Wat staat er op de afbeelding?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025789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4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141786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937811" y="4234170"/>
            <a:ext cx="13314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πιπτ</a:t>
            </a:r>
            <a:r>
              <a:rPr lang="el-GR" sz="2800" u="sng" dirty="0">
                <a:solidFill>
                  <a:prstClr val="black"/>
                </a:solidFill>
              </a:rPr>
              <a:t>ει</a:t>
            </a:r>
            <a:endParaRPr lang="nl-BE" sz="2800" u="sng" dirty="0">
              <a:solidFill>
                <a:prstClr val="black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057749" y="4251974"/>
            <a:ext cx="19937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χορευ</a:t>
            </a:r>
            <a:r>
              <a:rPr lang="el-GR" sz="2800" u="sng" dirty="0">
                <a:solidFill>
                  <a:prstClr val="black"/>
                </a:solidFill>
              </a:rPr>
              <a:t>ουσι</a:t>
            </a:r>
            <a:endParaRPr lang="nl-BE" sz="2800" u="sng" dirty="0">
              <a:solidFill>
                <a:prstClr val="black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9035855" y="4251974"/>
            <a:ext cx="12770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βαλλ</a:t>
            </a:r>
            <a:r>
              <a:rPr lang="el-GR" sz="2800" u="sng" dirty="0">
                <a:solidFill>
                  <a:prstClr val="black"/>
                </a:solidFill>
              </a:rPr>
              <a:t>ει</a:t>
            </a:r>
            <a:endParaRPr lang="nl-BE" sz="2800" u="sng" dirty="0">
              <a:solidFill>
                <a:prstClr val="black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934231" y="5667193"/>
            <a:ext cx="6943317" cy="208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4098" name="Picture 2" descr="Afbeeldingsresultaat voor dancing dra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1494904"/>
            <a:ext cx="1773706" cy="212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338739" y="2198581"/>
            <a:ext cx="542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i="1" dirty="0"/>
              <a:t>De man en de vrouw…............</a:t>
            </a:r>
          </a:p>
        </p:txBody>
      </p:sp>
    </p:spTree>
    <p:extLst>
      <p:ext uri="{BB962C8B-B14F-4D97-AF65-F5344CB8AC3E}">
        <p14:creationId xmlns:p14="http://schemas.microsoft.com/office/powerpoint/2010/main" val="338274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3076" name="Picture 4" descr="Afbeeldingsresultaat voor Griekse tempel achtergrond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453"/>
            <a:ext cx="12191999" cy="8132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vak 4"/>
          <p:cNvSpPr txBox="1"/>
          <p:nvPr/>
        </p:nvSpPr>
        <p:spPr>
          <a:xfrm>
            <a:off x="1145176" y="446764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prstClr val="black"/>
                </a:solidFill>
              </a:rPr>
              <a:t>Wat staat er op de afbeelding?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025789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4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141786" y="4990259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1937812" y="4234170"/>
            <a:ext cx="11972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πιπτ</a:t>
            </a:r>
            <a:r>
              <a:rPr lang="el-GR" sz="2800" u="sng" dirty="0">
                <a:solidFill>
                  <a:prstClr val="black"/>
                </a:solidFill>
              </a:rPr>
              <a:t>ει</a:t>
            </a:r>
            <a:endParaRPr lang="nl-BE" sz="2800" u="sng" dirty="0">
              <a:solidFill>
                <a:prstClr val="black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057749" y="4251974"/>
            <a:ext cx="19937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χορευ</a:t>
            </a:r>
            <a:r>
              <a:rPr lang="el-GR" sz="2800" u="sng" dirty="0">
                <a:solidFill>
                  <a:prstClr val="black"/>
                </a:solidFill>
              </a:rPr>
              <a:t>ουσι</a:t>
            </a:r>
            <a:endParaRPr lang="nl-BE" sz="2800" u="sng" dirty="0">
              <a:solidFill>
                <a:prstClr val="black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9035855" y="4251974"/>
            <a:ext cx="12770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βαλλ</a:t>
            </a:r>
            <a:r>
              <a:rPr lang="el-GR" sz="2800" u="sng" dirty="0">
                <a:solidFill>
                  <a:prstClr val="black"/>
                </a:solidFill>
              </a:rPr>
              <a:t>ει</a:t>
            </a:r>
            <a:endParaRPr lang="nl-BE" sz="2800" u="sng" dirty="0">
              <a:solidFill>
                <a:prstClr val="black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934231" y="5667193"/>
            <a:ext cx="6943317" cy="208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4098" name="Picture 2" descr="Afbeeldingsresultaat voor dancing dra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15" y="1494904"/>
            <a:ext cx="1773706" cy="212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338739" y="2198581"/>
            <a:ext cx="542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i="1" dirty="0">
                <a:solidFill>
                  <a:prstClr val="black"/>
                </a:solidFill>
              </a:rPr>
              <a:t>De man en de vrouw…............</a:t>
            </a:r>
          </a:p>
        </p:txBody>
      </p:sp>
      <p:sp>
        <p:nvSpPr>
          <p:cNvPr id="6" name="Ovaal 5"/>
          <p:cNvSpPr/>
          <p:nvPr/>
        </p:nvSpPr>
        <p:spPr>
          <a:xfrm>
            <a:off x="5453712" y="5124514"/>
            <a:ext cx="1201783" cy="9318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990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Het antieke theater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1454239" y="3945532"/>
            <a:ext cx="8630446" cy="1012929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49659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F7689-D136-4536-B814-7F4FBB8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 onze vrije tijd…</a:t>
            </a:r>
          </a:p>
        </p:txBody>
      </p:sp>
      <p:pic>
        <p:nvPicPr>
          <p:cNvPr id="1026" name="Picture 2" descr="Kinepolis - Wikipedia">
            <a:extLst>
              <a:ext uri="{FF2B5EF4-FFF2-40B4-BE49-F238E27FC236}">
                <a16:creationId xmlns:a16="http://schemas.microsoft.com/office/drawing/2014/main" id="{CB3D4162-D135-4BF5-AC3F-1B2D0B7348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18" y="2065286"/>
            <a:ext cx="3237408" cy="242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ater-beelden | Gratis vectoren, stockfoto's &amp; PSD's">
            <a:extLst>
              <a:ext uri="{FF2B5EF4-FFF2-40B4-BE49-F238E27FC236}">
                <a16:creationId xmlns:a16="http://schemas.microsoft.com/office/drawing/2014/main" id="{FBBC7D75-F6B0-4F6B-B440-045A1C97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95" y="2065286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e krijg ik de beste beeld instellingen op mijn televisie ...">
            <a:extLst>
              <a:ext uri="{FF2B5EF4-FFF2-40B4-BE49-F238E27FC236}">
                <a16:creationId xmlns:a16="http://schemas.microsoft.com/office/drawing/2014/main" id="{F3B349CF-EC37-4725-A4EE-528F8F97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368" y="2032988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 you make a Facebook Avatar using a computer? How to get one on ...">
            <a:extLst>
              <a:ext uri="{FF2B5EF4-FFF2-40B4-BE49-F238E27FC236}">
                <a16:creationId xmlns:a16="http://schemas.microsoft.com/office/drawing/2014/main" id="{766E3AFD-BD8E-4D72-827A-A9229DC7E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40" y="3889784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l.com | Sony Playstation 4 Pro console 1TB - (UK Import)">
            <a:extLst>
              <a:ext uri="{FF2B5EF4-FFF2-40B4-BE49-F238E27FC236}">
                <a16:creationId xmlns:a16="http://schemas.microsoft.com/office/drawing/2014/main" id="{C227E0BE-C561-4C22-9D16-88140FB3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92" y="3812422"/>
            <a:ext cx="22193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et lezen van een boek... | BoekWijzer">
            <a:extLst>
              <a:ext uri="{FF2B5EF4-FFF2-40B4-BE49-F238E27FC236}">
                <a16:creationId xmlns:a16="http://schemas.microsoft.com/office/drawing/2014/main" id="{CEE73E94-E49D-43EF-8C85-D392946E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57" y="4213672"/>
            <a:ext cx="28860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79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CC1C9-1DEC-4757-AA37-38046ECFC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Bij de oude </a:t>
            </a:r>
            <a:r>
              <a:rPr lang="nl-BE" dirty="0" err="1"/>
              <a:t>grieken</a:t>
            </a:r>
            <a:r>
              <a:rPr lang="nl-BE" dirty="0"/>
              <a:t>…</a:t>
            </a:r>
          </a:p>
        </p:txBody>
      </p:sp>
      <p:pic>
        <p:nvPicPr>
          <p:cNvPr id="2050" name="Picture 2" descr="Homer (detail) - Jean-Baptiste Auguste Leloir 1841 | Resim sanatı ...">
            <a:extLst>
              <a:ext uri="{FF2B5EF4-FFF2-40B4-BE49-F238E27FC236}">
                <a16:creationId xmlns:a16="http://schemas.microsoft.com/office/drawing/2014/main" id="{DBD615D7-BE42-433E-85F5-EB02438628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77" y="1966221"/>
            <a:ext cx="3759518" cy="403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ater van Epidaurus in Griekenland | Sygic Travel">
            <a:extLst>
              <a:ext uri="{FF2B5EF4-FFF2-40B4-BE49-F238E27FC236}">
                <a16:creationId xmlns:a16="http://schemas.microsoft.com/office/drawing/2014/main" id="{AEA6383D-C519-4FA5-98DF-EA17751A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41" y="1966222"/>
            <a:ext cx="6018624" cy="40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573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565B2-501B-43CC-82CE-9BB937042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50" name="Picture 2" descr="Griekse akoestiek verklaard - NEMO Kennislink">
            <a:extLst>
              <a:ext uri="{FF2B5EF4-FFF2-40B4-BE49-F238E27FC236}">
                <a16:creationId xmlns:a16="http://schemas.microsoft.com/office/drawing/2014/main" id="{717B280C-06FC-4D30-BE56-4480B902B1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11" y="1713423"/>
            <a:ext cx="6397689" cy="32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ater of Dionysus (Athene) - 2020 Alles wat u moet weten VOORDAT ...">
            <a:extLst>
              <a:ext uri="{FF2B5EF4-FFF2-40B4-BE49-F238E27FC236}">
                <a16:creationId xmlns:a16="http://schemas.microsoft.com/office/drawing/2014/main" id="{F9FF91C3-299F-4011-A11C-BA189A91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997"/>
            <a:ext cx="5794310" cy="38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93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85819" y="199980"/>
            <a:ext cx="757392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9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48" y="205816"/>
            <a:ext cx="754407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8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BE" dirty="0"/>
            </a:br>
            <a:r>
              <a:rPr lang="nl-BE" dirty="0"/>
              <a:t>De opbouw van een antiek theater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9217" y="2011363"/>
            <a:ext cx="4516030" cy="3448050"/>
          </a:xfrm>
          <a:prstGeom prst="rect">
            <a:avLst/>
          </a:prstGeom>
        </p:spPr>
      </p:pic>
      <p:pic>
        <p:nvPicPr>
          <p:cNvPr id="11" name="Tijdelijke aanduiding voor inhoud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5791" y="2219413"/>
            <a:ext cx="487906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8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/>
          <p:nvPr/>
        </p:nvSpPr>
        <p:spPr>
          <a:xfrm>
            <a:off x="2" y="0"/>
            <a:ext cx="12191696" cy="6858000"/>
          </a:xfrm>
          <a:prstGeom prst="rect">
            <a:avLst/>
          </a:prstGeom>
          <a:gradFill>
            <a:gsLst>
              <a:gs pos="0">
                <a:srgbClr val="EBE9E6"/>
              </a:gs>
              <a:gs pos="100000">
                <a:srgbClr val="C9C5C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GB" b="1" dirty="0"/>
              <a:t>DE OUDE GRIEKEN … </a:t>
            </a:r>
            <a:r>
              <a:rPr lang="nl-BE" b="1" dirty="0"/>
              <a:t>en het theater</a:t>
            </a:r>
            <a:endParaRPr b="1" dirty="0"/>
          </a:p>
        </p:txBody>
      </p:sp>
      <p:cxnSp>
        <p:nvCxnSpPr>
          <p:cNvPr id="131" name="Google Shape;131;p16"/>
          <p:cNvCxnSpPr/>
          <p:nvPr/>
        </p:nvCxnSpPr>
        <p:spPr>
          <a:xfrm>
            <a:off x="1451579" y="2146542"/>
            <a:ext cx="3272094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t="1538" b="-1538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6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5" name="Google Shape;135;p16"/>
          <p:cNvGrpSpPr/>
          <p:nvPr/>
        </p:nvGrpSpPr>
        <p:grpSpPr>
          <a:xfrm>
            <a:off x="5277206" y="379732"/>
            <a:ext cx="5993252" cy="5384027"/>
            <a:chOff x="649788" y="761"/>
            <a:chExt cx="5993252" cy="5384027"/>
          </a:xfrm>
        </p:grpSpPr>
        <p:sp>
          <p:nvSpPr>
            <p:cNvPr id="136" name="Google Shape;136;p16"/>
            <p:cNvSpPr/>
            <p:nvPr/>
          </p:nvSpPr>
          <p:spPr>
            <a:xfrm>
              <a:off x="2372960" y="761"/>
              <a:ext cx="2338369" cy="2338369"/>
            </a:xfrm>
            <a:prstGeom prst="ellipse">
              <a:avLst/>
            </a:prstGeom>
            <a:gradFill>
              <a:gsLst>
                <a:gs pos="0">
                  <a:srgbClr val="E65196"/>
                </a:gs>
                <a:gs pos="69000">
                  <a:srgbClr val="DE1B77"/>
                </a:gs>
                <a:gs pos="100000">
                  <a:srgbClr val="C8237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 txBox="1"/>
            <p:nvPr/>
          </p:nvSpPr>
          <p:spPr>
            <a:xfrm>
              <a:off x="2715406" y="343207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9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Hoe zag een antiek theater er uit? </a:t>
              </a:r>
              <a:endParaRPr sz="19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 rot="7175396">
              <a:off x="2383986" y="2277615"/>
              <a:ext cx="610201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 txBox="1"/>
            <p:nvPr/>
          </p:nvSpPr>
          <p:spPr>
            <a:xfrm rot="-3624604">
              <a:off x="2520713" y="2355862"/>
              <a:ext cx="427141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649788" y="3035334"/>
              <a:ext cx="2338369" cy="2338369"/>
            </a:xfrm>
            <a:prstGeom prst="ellipse">
              <a:avLst/>
            </a:prstGeom>
            <a:gradFill>
              <a:gsLst>
                <a:gs pos="0">
                  <a:srgbClr val="C37CF5"/>
                </a:gs>
                <a:gs pos="69000">
                  <a:srgbClr val="A63FEE"/>
                </a:gs>
                <a:gs pos="100000">
                  <a:srgbClr val="9D3DE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 txBox="1"/>
            <p:nvPr/>
          </p:nvSpPr>
          <p:spPr>
            <a:xfrm>
              <a:off x="992233" y="3377779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9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Een Griekse tragedie: </a:t>
              </a:r>
              <a:r>
                <a:rPr lang="nl-BE" sz="1900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Ifigenia</a:t>
              </a:r>
              <a:endParaRPr sz="19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 rot="10426">
              <a:off x="3277786" y="3815402"/>
              <a:ext cx="697761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 txBox="1"/>
            <p:nvPr/>
          </p:nvSpPr>
          <p:spPr>
            <a:xfrm rot="10426">
              <a:off x="3277786" y="3972925"/>
              <a:ext cx="488433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04671" y="3046419"/>
              <a:ext cx="2338369" cy="2338369"/>
            </a:xfrm>
            <a:prstGeom prst="ellipse">
              <a:avLst/>
            </a:prstGeom>
            <a:gradFill>
              <a:gsLst>
                <a:gs pos="0">
                  <a:srgbClr val="8168B7"/>
                </a:gs>
                <a:gs pos="69000">
                  <a:srgbClr val="6546A1"/>
                </a:gs>
                <a:gs pos="100000">
                  <a:srgbClr val="5F439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4647117" y="3388865"/>
              <a:ext cx="1653477" cy="1653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BE" sz="19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De Griekse naamwoorden</a:t>
              </a:r>
              <a:endParaRPr sz="19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 rot="-7343097">
              <a:off x="4025832" y="2189207"/>
              <a:ext cx="672160" cy="789199"/>
            </a:xfrm>
            <a:prstGeom prst="rightArrow">
              <a:avLst>
                <a:gd name="adj1" fmla="val 60000"/>
                <a:gd name="adj2" fmla="val 5000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 txBox="1"/>
            <p:nvPr/>
          </p:nvSpPr>
          <p:spPr>
            <a:xfrm rot="3456903">
              <a:off x="4180658" y="2432190"/>
              <a:ext cx="470512" cy="47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In het theater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694" y="1467902"/>
            <a:ext cx="2926021" cy="4427140"/>
          </a:xfrm>
          <a:prstGeom prst="rect">
            <a:avLst/>
          </a:prstGeom>
        </p:spPr>
      </p:pic>
      <p:pic>
        <p:nvPicPr>
          <p:cNvPr id="3074" name="Picture 2" descr="Classical Ancient Greek Theatrical Masks, Set From Three Masks ...">
            <a:extLst>
              <a:ext uri="{FF2B5EF4-FFF2-40B4-BE49-F238E27FC236}">
                <a16:creationId xmlns:a16="http://schemas.microsoft.com/office/drawing/2014/main" id="{DCD70B05-94C5-482C-B25B-D4B9CF0C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" y="167286"/>
            <a:ext cx="3190388" cy="228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5E16ECA-6F1F-4D64-84F6-CE6A0A192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917" y="3656476"/>
            <a:ext cx="4767943" cy="233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80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1577429" y="187001"/>
            <a:ext cx="9604375" cy="1049337"/>
          </a:xfrm>
        </p:spPr>
        <p:txBody>
          <a:bodyPr/>
          <a:lstStyle/>
          <a:p>
            <a:pPr algn="ctr"/>
            <a:br>
              <a:rPr lang="nl-BE" dirty="0"/>
            </a:br>
            <a:r>
              <a:rPr lang="nl-BE" dirty="0"/>
              <a:t>De acteurs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299" y="389004"/>
            <a:ext cx="3666677" cy="53273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24" y="389004"/>
            <a:ext cx="4584299" cy="5327391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298268" y="2737775"/>
            <a:ext cx="41626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3 acteurs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    Mannen spelen ook vrouwenrollen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Maskers</a:t>
            </a:r>
          </a:p>
        </p:txBody>
      </p:sp>
    </p:spTree>
    <p:extLst>
      <p:ext uri="{BB962C8B-B14F-4D97-AF65-F5344CB8AC3E}">
        <p14:creationId xmlns:p14="http://schemas.microsoft.com/office/powerpoint/2010/main" val="2171204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399730" y="256222"/>
            <a:ext cx="9604375" cy="1049337"/>
          </a:xfrm>
        </p:spPr>
        <p:txBody>
          <a:bodyPr/>
          <a:lstStyle/>
          <a:p>
            <a:pPr algn="ctr"/>
            <a:br>
              <a:rPr lang="nl-BE" dirty="0"/>
            </a:br>
            <a:r>
              <a:rPr lang="nl-BE" dirty="0"/>
              <a:t>Het koor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879304" y="1784210"/>
            <a:ext cx="6645228" cy="1234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Enkel mannen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Maskers</a:t>
            </a:r>
          </a:p>
          <a:p>
            <a:pPr algn="ctr"/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918" y="3018647"/>
            <a:ext cx="5220000" cy="29362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027" y="3018647"/>
            <a:ext cx="2808000" cy="29356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09" y="3002277"/>
            <a:ext cx="2952000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33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</a:t>
            </a:r>
            <a:r>
              <a:rPr lang="nl-BE" dirty="0" err="1"/>
              <a:t>griekse</a:t>
            </a:r>
            <a:r>
              <a:rPr lang="nl-BE" dirty="0"/>
              <a:t> tragedie: </a:t>
            </a:r>
            <a:r>
              <a:rPr lang="nl-BE" dirty="0" err="1"/>
              <a:t>Ifigenia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Ifigeneia (Film, 1977) - MovieMeter.nl">
            <a:extLst>
              <a:ext uri="{FF2B5EF4-FFF2-40B4-BE49-F238E27FC236}">
                <a16:creationId xmlns:a16="http://schemas.microsoft.com/office/drawing/2014/main" id="{B6528E99-F4A4-4FA1-83F6-C84B520A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334" y="1021632"/>
            <a:ext cx="17335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B9FF8EC-A9E6-4920-9EB2-93D636CAD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156" y="2340844"/>
            <a:ext cx="1609725" cy="514350"/>
          </a:xfrm>
          <a:prstGeom prst="rect">
            <a:avLst/>
          </a:prstGeom>
        </p:spPr>
      </p:pic>
      <p:pic>
        <p:nvPicPr>
          <p:cNvPr id="1028" name="Picture 4" descr="Iphigenia &amp; Isaac · The BAS Library">
            <a:extLst>
              <a:ext uri="{FF2B5EF4-FFF2-40B4-BE49-F238E27FC236}">
                <a16:creationId xmlns:a16="http://schemas.microsoft.com/office/drawing/2014/main" id="{10F3CA8F-3CFB-4D3C-A956-C6986D61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49" y="444811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538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iphigeneia in aulis agamem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21" y="2538000"/>
            <a:ext cx="64626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338" y="2538000"/>
            <a:ext cx="3290118" cy="432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254" y="0"/>
            <a:ext cx="5074746" cy="7200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42711" y="445826"/>
            <a:ext cx="57476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dirty="0" err="1"/>
              <a:t>Ifigenia</a:t>
            </a:r>
            <a:endParaRPr lang="nl-BE" sz="4800" dirty="0"/>
          </a:p>
          <a:p>
            <a:pPr algn="ctr"/>
            <a:r>
              <a:rPr lang="el-GR" sz="4800" dirty="0"/>
              <a:t>Ἰφιγενεια</a:t>
            </a:r>
            <a:endParaRPr lang="nl-BE" sz="4800" dirty="0"/>
          </a:p>
        </p:txBody>
      </p:sp>
    </p:spTree>
    <p:extLst>
      <p:ext uri="{BB962C8B-B14F-4D97-AF65-F5344CB8AC3E}">
        <p14:creationId xmlns:p14="http://schemas.microsoft.com/office/powerpoint/2010/main" val="2984344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9485F-8EE0-425E-8078-BA7E1A2F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IFIGEnia</a:t>
            </a:r>
            <a:r>
              <a:rPr lang="nl-BE" dirty="0"/>
              <a:t>: het verhaal… in het </a:t>
            </a:r>
            <a:r>
              <a:rPr lang="nl-BE" dirty="0" err="1"/>
              <a:t>grieks</a:t>
            </a:r>
            <a:r>
              <a:rPr lang="nl-BE" dirty="0"/>
              <a:t>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94B58D5-F862-4EE9-BB3C-B8D72703E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934304"/>
            <a:ext cx="2619375" cy="5715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6493BAC-551D-4337-83D1-EAD94C471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9" y="2505804"/>
            <a:ext cx="3552825" cy="5524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600873-5206-44FD-8A1F-7774CA8C4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79" y="3610704"/>
            <a:ext cx="2200275" cy="5905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F4D14F5-7D37-4D75-9AF2-52A9F3516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579" y="3058254"/>
            <a:ext cx="2076450" cy="5524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2CBA87B-2FBD-4FE8-B975-0B49AB361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579" y="4201254"/>
            <a:ext cx="2724150" cy="5810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CF150D2-F16C-473F-BC77-53E6E8B22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579" y="4782279"/>
            <a:ext cx="2476500" cy="5524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47DFB40-71DA-456C-9705-2A05625E0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579" y="5334729"/>
            <a:ext cx="2286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0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2166F-B0DA-48E0-9D3D-FCDFC1B53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keuze van </a:t>
            </a:r>
            <a:r>
              <a:rPr lang="nl-NL" dirty="0" err="1"/>
              <a:t>agamemnon</a:t>
            </a:r>
            <a:r>
              <a:rPr lang="nl-NL" dirty="0"/>
              <a:t>… of niet?...</a:t>
            </a:r>
            <a:endParaRPr lang="nl-BE" dirty="0"/>
          </a:p>
        </p:txBody>
      </p:sp>
      <p:pic>
        <p:nvPicPr>
          <p:cNvPr id="2050" name="Picture 2" descr="Agamemnon - YouTube">
            <a:extLst>
              <a:ext uri="{FF2B5EF4-FFF2-40B4-BE49-F238E27FC236}">
                <a16:creationId xmlns:a16="http://schemas.microsoft.com/office/drawing/2014/main" id="{A06215B8-C2E3-45AF-AC2F-E85DA565A9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47" y="2075605"/>
            <a:ext cx="3966234" cy="222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ng Agamemnon: Mythology &amp;amp; Trojan War - Video &amp;amp; Lesson Transcript |  Study.com">
            <a:extLst>
              <a:ext uri="{FF2B5EF4-FFF2-40B4-BE49-F238E27FC236}">
                <a16:creationId xmlns:a16="http://schemas.microsoft.com/office/drawing/2014/main" id="{369EDBFE-4712-4979-9B7F-506E807A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28" y="2050666"/>
            <a:ext cx="4945626" cy="27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raagteken - Wondplatform Nederland">
            <a:extLst>
              <a:ext uri="{FF2B5EF4-FFF2-40B4-BE49-F238E27FC236}">
                <a16:creationId xmlns:a16="http://schemas.microsoft.com/office/drawing/2014/main" id="{2F948256-24BD-48E4-9A32-E000801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690" y="216310"/>
            <a:ext cx="1122164" cy="14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43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Griekse naamwoorden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2665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BE" dirty="0"/>
            </a:br>
            <a:r>
              <a:rPr lang="nl-BE" dirty="0"/>
              <a:t>De Griekse NAAMWOORDEN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>
          <a:xfrm>
            <a:off x="1450848" y="2821491"/>
            <a:ext cx="4645152" cy="2644457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θυσιη</a:t>
            </a:r>
            <a:r>
              <a:rPr lang="el-GR" dirty="0"/>
              <a:t> ἐστι </a:t>
            </a:r>
            <a:r>
              <a:rPr lang="nl-BE" dirty="0" err="1"/>
              <a:t>Ifigenia</a:t>
            </a:r>
            <a:r>
              <a:rPr lang="nl-BE" dirty="0"/>
              <a:t>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>
                <a:solidFill>
                  <a:srgbClr val="0070C0"/>
                </a:solidFill>
              </a:rPr>
              <a:t>ξιφος</a:t>
            </a:r>
            <a:r>
              <a:rPr lang="el-GR" dirty="0"/>
              <a:t> ἐστι </a:t>
            </a:r>
            <a:r>
              <a:rPr lang="nl-BE" dirty="0"/>
              <a:t>scherp.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Artemis wilt </a:t>
            </a:r>
            <a:r>
              <a:rPr lang="el-GR" dirty="0">
                <a:solidFill>
                  <a:srgbClr val="FF0000"/>
                </a:solidFill>
              </a:rPr>
              <a:t>θυσιη</a:t>
            </a:r>
            <a:r>
              <a:rPr lang="el-GR" u="sng" dirty="0">
                <a:solidFill>
                  <a:srgbClr val="FF0000"/>
                </a:solidFill>
              </a:rPr>
              <a:t>ν</a:t>
            </a:r>
            <a:r>
              <a:rPr lang="nl-BE" dirty="0"/>
              <a:t>.</a:t>
            </a:r>
          </a:p>
          <a:p>
            <a:pPr marL="0" indent="0">
              <a:buNone/>
            </a:pPr>
            <a:endParaRPr lang="nl-BE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BE" dirty="0"/>
              <a:t>Agamemnon grijpt </a:t>
            </a:r>
            <a:r>
              <a:rPr lang="el-GR" dirty="0">
                <a:solidFill>
                  <a:srgbClr val="0070C0"/>
                </a:solidFill>
              </a:rPr>
              <a:t>ξιφο</a:t>
            </a:r>
            <a:r>
              <a:rPr lang="el-GR" u="sng" dirty="0">
                <a:solidFill>
                  <a:srgbClr val="0070C0"/>
                </a:solidFill>
              </a:rPr>
              <a:t>ν</a:t>
            </a:r>
            <a:r>
              <a:rPr lang="el-GR" dirty="0"/>
              <a:t>.</a:t>
            </a:r>
            <a:endParaRPr lang="nl-BE" dirty="0"/>
          </a:p>
        </p:txBody>
      </p:sp>
      <p:cxnSp>
        <p:nvCxnSpPr>
          <p:cNvPr id="11" name="Rechte verbindingslijn met pijl 10"/>
          <p:cNvCxnSpPr/>
          <p:nvPr/>
        </p:nvCxnSpPr>
        <p:spPr>
          <a:xfrm>
            <a:off x="3953691" y="3065417"/>
            <a:ext cx="24586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>
            <a:off x="3953690" y="4058194"/>
            <a:ext cx="245867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F18014-8D60-4E73-99DA-29F91144A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90" y="2013079"/>
            <a:ext cx="7752793" cy="35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03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</a:t>
            </a:r>
            <a:r>
              <a:rPr lang="nl-BE" dirty="0" err="1"/>
              <a:t>griekse</a:t>
            </a:r>
            <a:r>
              <a:rPr lang="nl-BE" dirty="0"/>
              <a:t> tragedie: </a:t>
            </a:r>
            <a:r>
              <a:rPr lang="nl-BE" dirty="0" err="1"/>
              <a:t>oidipous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074" name="Picture 2" descr="CE Grieks 2010 , hoofdstuk 8">
            <a:extLst>
              <a:ext uri="{FF2B5EF4-FFF2-40B4-BE49-F238E27FC236}">
                <a16:creationId xmlns:a16="http://schemas.microsoft.com/office/drawing/2014/main" id="{29A3C8B7-3622-4354-A972-38EAD5A6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093" y="1009124"/>
            <a:ext cx="3124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n op GW3-th1h5-Wat kunnen we zoal">
            <a:extLst>
              <a:ext uri="{FF2B5EF4-FFF2-40B4-BE49-F238E27FC236}">
                <a16:creationId xmlns:a16="http://schemas.microsoft.com/office/drawing/2014/main" id="{EE971875-BE96-4292-AE68-CBBB3D62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6" y="3110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78473-D78B-47CC-9A46-101321036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Even herhalen: het </a:t>
            </a:r>
            <a:r>
              <a:rPr lang="nl-BE" dirty="0" err="1"/>
              <a:t>griekse</a:t>
            </a:r>
            <a:r>
              <a:rPr lang="nl-BE" dirty="0"/>
              <a:t> alfabet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44561E-AC60-4583-B28C-1AF05C37B7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pic>
        <p:nvPicPr>
          <p:cNvPr id="5" name="dUV1QLrjkHU">
            <a:hlinkClick r:id="rId3"/>
            <a:extLst>
              <a:ext uri="{FF2B5EF4-FFF2-40B4-BE49-F238E27FC236}">
                <a16:creationId xmlns:a16="http://schemas.microsoft.com/office/drawing/2014/main" id="{91370CCF-DFFD-4505-8198-AC021AB24EA7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84312" y="2020888"/>
            <a:ext cx="4572000" cy="3429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A7AD5D3-EB64-47BF-8712-BED3C3CA0E3F}"/>
              </a:ext>
            </a:extLst>
          </p:cNvPr>
          <p:cNvSpPr txBox="1"/>
          <p:nvPr/>
        </p:nvSpPr>
        <p:spPr>
          <a:xfrm>
            <a:off x="6298162" y="3248999"/>
            <a:ext cx="5075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3"/>
              </a:rPr>
              <a:t>https://www.youtube.com/watch?v=dUV1QLrjkHU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812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Even Herhalen: </a:t>
            </a:r>
            <a:br>
              <a:rPr lang="nl-BE" dirty="0"/>
            </a:br>
            <a:r>
              <a:rPr lang="nl-BE" dirty="0"/>
              <a:t>een kleine </a:t>
            </a:r>
            <a:r>
              <a:rPr lang="nl-BE" b="1" dirty="0">
                <a:solidFill>
                  <a:schemeClr val="accent1"/>
                </a:solidFill>
              </a:rPr>
              <a:t>taalquiz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13491" t="19832" r="47047" b="18201"/>
          <a:stretch/>
        </p:blipFill>
        <p:spPr>
          <a:xfrm>
            <a:off x="8902645" y="1665000"/>
            <a:ext cx="2207360" cy="1764000"/>
          </a:xfrm>
          <a:prstGeom prst="rect">
            <a:avLst/>
          </a:prstGeom>
        </p:spPr>
      </p:pic>
      <p:pic>
        <p:nvPicPr>
          <p:cNvPr id="2" name="Picture 2" descr="Quiz - 4Ghent Badmintonclub">
            <a:extLst>
              <a:ext uri="{FF2B5EF4-FFF2-40B4-BE49-F238E27FC236}">
                <a16:creationId xmlns:a16="http://schemas.microsoft.com/office/drawing/2014/main" id="{7544DACF-C96D-4534-BB07-4A27C4124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32" y="1075092"/>
            <a:ext cx="33528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8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3076" name="Picture 4" descr="Afbeeldingsresultaat voor Griekse tempel achtergrond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453"/>
            <a:ext cx="12191999" cy="8132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vak 4"/>
          <p:cNvSpPr txBox="1"/>
          <p:nvPr/>
        </p:nvSpPr>
        <p:spPr>
          <a:xfrm>
            <a:off x="1145177" y="1132114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/>
              <a:t>Welke Griekse letter is de </a:t>
            </a:r>
            <a:r>
              <a:rPr lang="nl-BE" sz="4000" b="1" i="1" dirty="0" err="1"/>
              <a:t>chi</a:t>
            </a:r>
            <a:r>
              <a:rPr lang="nl-BE" sz="4000" dirty="0"/>
              <a:t>?</a:t>
            </a:r>
          </a:p>
        </p:txBody>
      </p:sp>
      <p:pic>
        <p:nvPicPr>
          <p:cNvPr id="3082" name="Picture 10" descr="Afbeeldingsresultaat voor Epsil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1" t="19848" r="14950" b="21386"/>
          <a:stretch/>
        </p:blipFill>
        <p:spPr bwMode="auto">
          <a:xfrm>
            <a:off x="2087520" y="2993373"/>
            <a:ext cx="1047565" cy="14026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217" y="2993373"/>
            <a:ext cx="905526" cy="140267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/>
          <a:srcRect l="31795" t="39702" r="29992" b="6053"/>
          <a:stretch/>
        </p:blipFill>
        <p:spPr>
          <a:xfrm>
            <a:off x="8964523" y="2973278"/>
            <a:ext cx="1002292" cy="142276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2087520" y="495012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95012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64523" y="495012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8240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3076" name="Picture 4" descr="Afbeeldingsresultaat voor Griekse tempel achtergrond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453"/>
            <a:ext cx="12191999" cy="8132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vak 4"/>
          <p:cNvSpPr txBox="1"/>
          <p:nvPr/>
        </p:nvSpPr>
        <p:spPr>
          <a:xfrm>
            <a:off x="1145177" y="1132114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prstClr val="black"/>
                </a:solidFill>
              </a:rPr>
              <a:t>Welke Griekse letter is de </a:t>
            </a:r>
            <a:r>
              <a:rPr lang="nl-BE" sz="4000" b="1" i="1" dirty="0" err="1">
                <a:solidFill>
                  <a:prstClr val="black"/>
                </a:solidFill>
              </a:rPr>
              <a:t>chi</a:t>
            </a:r>
            <a:r>
              <a:rPr lang="nl-BE" sz="4000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3082" name="Picture 10" descr="Afbeeldingsresultaat voor Epsil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1" t="19848" r="14950" b="21386"/>
          <a:stretch/>
        </p:blipFill>
        <p:spPr bwMode="auto">
          <a:xfrm>
            <a:off x="2087520" y="2993373"/>
            <a:ext cx="1047565" cy="14026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217" y="2993373"/>
            <a:ext cx="905526" cy="140267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/>
          <a:srcRect l="31795" t="39702" r="29992" b="6053"/>
          <a:stretch/>
        </p:blipFill>
        <p:spPr>
          <a:xfrm>
            <a:off x="8964523" y="2973278"/>
            <a:ext cx="1002292" cy="142276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2087520" y="495012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95012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64523" y="495012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" name="Ovaal 1"/>
          <p:cNvSpPr/>
          <p:nvPr/>
        </p:nvSpPr>
        <p:spPr>
          <a:xfrm>
            <a:off x="8702631" y="4989191"/>
            <a:ext cx="1571348" cy="11221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9455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3076" name="Picture 4" descr="Afbeeldingsresultaat voor Griekse tempel achtergrond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453"/>
            <a:ext cx="12191999" cy="8132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vak 4"/>
          <p:cNvSpPr txBox="1"/>
          <p:nvPr/>
        </p:nvSpPr>
        <p:spPr>
          <a:xfrm>
            <a:off x="1157166" y="188148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prstClr val="black"/>
                </a:solidFill>
              </a:rPr>
              <a:t>Wat moet er in het kadertje staan?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087521" y="526489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448053" y="52648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1048" y="5265290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563" y="2737672"/>
            <a:ext cx="629067" cy="1590780"/>
          </a:xfrm>
          <a:prstGeom prst="rect">
            <a:avLst/>
          </a:prstGeom>
        </p:spPr>
      </p:pic>
      <p:pic>
        <p:nvPicPr>
          <p:cNvPr id="13" name="Picture 8" descr="Afbeeldingsresultaat voor phineas and ferb father">
            <a:extLst>
              <a:ext uri="{FF2B5EF4-FFF2-40B4-BE49-F238E27FC236}">
                <a16:creationId xmlns:a16="http://schemas.microsoft.com/office/drawing/2014/main" id="{2F572019-D1F2-439F-AC2E-387B32C8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19" y="801767"/>
            <a:ext cx="1276544" cy="18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96" y="841072"/>
            <a:ext cx="1239490" cy="175422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26097" y="1501446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x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5602238" y="2168909"/>
            <a:ext cx="8869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6045693" y="2168909"/>
            <a:ext cx="0" cy="426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095999" y="3163730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?</a:t>
            </a:r>
          </a:p>
        </p:txBody>
      </p:sp>
      <p:sp>
        <p:nvSpPr>
          <p:cNvPr id="30" name="Gekromde PIJL-LINKS 29"/>
          <p:cNvSpPr/>
          <p:nvPr/>
        </p:nvSpPr>
        <p:spPr>
          <a:xfrm rot="10800000">
            <a:off x="3985360" y="1630855"/>
            <a:ext cx="796260" cy="171754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pic>
        <p:nvPicPr>
          <p:cNvPr id="3072" name="Afbeelding 30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21366" y="1648454"/>
            <a:ext cx="789035" cy="1719221"/>
          </a:xfrm>
          <a:prstGeom prst="rect">
            <a:avLst/>
          </a:prstGeom>
        </p:spPr>
      </p:pic>
      <p:sp>
        <p:nvSpPr>
          <p:cNvPr id="3073" name="Tekstvak 3072"/>
          <p:cNvSpPr txBox="1"/>
          <p:nvPr/>
        </p:nvSpPr>
        <p:spPr>
          <a:xfrm>
            <a:off x="1782779" y="4742070"/>
            <a:ext cx="16749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θυγατηρ</a:t>
            </a:r>
            <a:endParaRPr lang="nl-BE" sz="2800" dirty="0"/>
          </a:p>
        </p:txBody>
      </p:sp>
      <p:sp>
        <p:nvSpPr>
          <p:cNvPr id="3074" name="Tekstvak 3073"/>
          <p:cNvSpPr txBox="1"/>
          <p:nvPr/>
        </p:nvSpPr>
        <p:spPr>
          <a:xfrm>
            <a:off x="5240513" y="4742070"/>
            <a:ext cx="15440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παιδια</a:t>
            </a:r>
            <a:endParaRPr lang="nl-BE" sz="2800" dirty="0"/>
          </a:p>
        </p:txBody>
      </p:sp>
      <p:sp>
        <p:nvSpPr>
          <p:cNvPr id="3075" name="Tekstvak 3074"/>
          <p:cNvSpPr txBox="1"/>
          <p:nvPr/>
        </p:nvSpPr>
        <p:spPr>
          <a:xfrm>
            <a:off x="8808585" y="4742070"/>
            <a:ext cx="13124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υἱος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50706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3076" name="Picture 4" descr="Afbeeldingsresultaat voor Griekse tempel achtergrond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453"/>
            <a:ext cx="12191999" cy="8132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vak 4"/>
          <p:cNvSpPr txBox="1"/>
          <p:nvPr/>
        </p:nvSpPr>
        <p:spPr>
          <a:xfrm>
            <a:off x="1157166" y="188148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prstClr val="black"/>
                </a:solidFill>
              </a:rPr>
              <a:t>Wat moet er in het kadertje staan?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087521" y="526489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448053" y="5264896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1048" y="5265290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563" y="2737672"/>
            <a:ext cx="629067" cy="1590780"/>
          </a:xfrm>
          <a:prstGeom prst="rect">
            <a:avLst/>
          </a:prstGeom>
        </p:spPr>
      </p:pic>
      <p:pic>
        <p:nvPicPr>
          <p:cNvPr id="13" name="Picture 8" descr="Afbeeldingsresultaat voor phineas and ferb father">
            <a:extLst>
              <a:ext uri="{FF2B5EF4-FFF2-40B4-BE49-F238E27FC236}">
                <a16:creationId xmlns:a16="http://schemas.microsoft.com/office/drawing/2014/main" id="{2F572019-D1F2-439F-AC2E-387B32C82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19" y="801767"/>
            <a:ext cx="1276544" cy="18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96" y="841072"/>
            <a:ext cx="1239490" cy="175422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26097" y="1501446"/>
            <a:ext cx="6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prstClr val="black"/>
                </a:solidFill>
              </a:rPr>
              <a:t>x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5602238" y="2168909"/>
            <a:ext cx="8869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6045693" y="2168909"/>
            <a:ext cx="0" cy="426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6095999" y="3163730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0" name="Gekromde PIJL-LINKS 29"/>
          <p:cNvSpPr/>
          <p:nvPr/>
        </p:nvSpPr>
        <p:spPr>
          <a:xfrm rot="10800000">
            <a:off x="3985360" y="1630855"/>
            <a:ext cx="796260" cy="171754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pic>
        <p:nvPicPr>
          <p:cNvPr id="3072" name="Afbeelding 30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21366" y="1648454"/>
            <a:ext cx="789035" cy="1719221"/>
          </a:xfrm>
          <a:prstGeom prst="rect">
            <a:avLst/>
          </a:prstGeom>
        </p:spPr>
      </p:pic>
      <p:sp>
        <p:nvSpPr>
          <p:cNvPr id="3073" name="Tekstvak 3072"/>
          <p:cNvSpPr txBox="1"/>
          <p:nvPr/>
        </p:nvSpPr>
        <p:spPr>
          <a:xfrm>
            <a:off x="1773825" y="4742070"/>
            <a:ext cx="16749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θυγατηρ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240513" y="4742070"/>
            <a:ext cx="15440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παιδια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8808585" y="4742070"/>
            <a:ext cx="13124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υἱος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2" name="Ovaal 1"/>
          <p:cNvSpPr/>
          <p:nvPr/>
        </p:nvSpPr>
        <p:spPr>
          <a:xfrm>
            <a:off x="1923283" y="5414824"/>
            <a:ext cx="1376039" cy="9965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622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3076" name="Picture 4" descr="Afbeeldingsresultaat voor Griekse tempel achtergrond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1789"/>
            <a:ext cx="12191999" cy="8132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kstvak 4"/>
          <p:cNvSpPr txBox="1"/>
          <p:nvPr/>
        </p:nvSpPr>
        <p:spPr>
          <a:xfrm>
            <a:off x="1157166" y="188148"/>
            <a:ext cx="990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prstClr val="black"/>
                </a:solidFill>
              </a:rPr>
              <a:t>Welk woord ontbreekt er?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100674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572217" y="4742067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8942629" y="4742068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073" name="Tekstvak 3072"/>
          <p:cNvSpPr txBox="1"/>
          <p:nvPr/>
        </p:nvSpPr>
        <p:spPr>
          <a:xfrm>
            <a:off x="2113828" y="3805232"/>
            <a:ext cx="10212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λεγει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3074" name="Tekstvak 3073"/>
          <p:cNvSpPr txBox="1"/>
          <p:nvPr/>
        </p:nvSpPr>
        <p:spPr>
          <a:xfrm>
            <a:off x="5704666" y="3819510"/>
            <a:ext cx="7945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εἰσι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3075" name="Tekstvak 3074"/>
          <p:cNvSpPr txBox="1"/>
          <p:nvPr/>
        </p:nvSpPr>
        <p:spPr>
          <a:xfrm>
            <a:off x="9068774" y="3819510"/>
            <a:ext cx="8318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prstClr val="black"/>
                </a:solidFill>
              </a:rPr>
              <a:t>ἐστι</a:t>
            </a:r>
            <a:endParaRPr lang="nl-BE" sz="2800" dirty="0">
              <a:solidFill>
                <a:prstClr val="black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539801" y="990862"/>
            <a:ext cx="6268784" cy="110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3273348" y="1508363"/>
            <a:ext cx="5669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/>
              <a:t>Ζευς ἐστι πατηρ </a:t>
            </a:r>
            <a:r>
              <a:rPr lang="nl-BE" sz="3200" b="1" i="1" dirty="0"/>
              <a:t>van </a:t>
            </a:r>
            <a:r>
              <a:rPr lang="nl-BE" sz="3200" b="1" i="1" dirty="0" err="1"/>
              <a:t>Athena</a:t>
            </a:r>
            <a:r>
              <a:rPr lang="el-GR" sz="3200" b="1" i="1" dirty="0"/>
              <a:t> </a:t>
            </a:r>
            <a:endParaRPr lang="nl-BE" sz="3200" b="1" i="1" dirty="0"/>
          </a:p>
        </p:txBody>
      </p:sp>
      <p:sp>
        <p:nvSpPr>
          <p:cNvPr id="9" name="Rechthoek 8"/>
          <p:cNvSpPr/>
          <p:nvPr/>
        </p:nvSpPr>
        <p:spPr>
          <a:xfrm>
            <a:off x="4218039" y="1508363"/>
            <a:ext cx="796414" cy="5681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28980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02B01286480439FA35DD199D582B0" ma:contentTypeVersion="2" ma:contentTypeDescription="Een nieuw document maken." ma:contentTypeScope="" ma:versionID="4b696b319167b12338b6bb0d198f1d69">
  <xsd:schema xmlns:xsd="http://www.w3.org/2001/XMLSchema" xmlns:xs="http://www.w3.org/2001/XMLSchema" xmlns:p="http://schemas.microsoft.com/office/2006/metadata/properties" xmlns:ns3="e9f0a9ed-f68c-454f-9ed5-125ef5100e69" targetNamespace="http://schemas.microsoft.com/office/2006/metadata/properties" ma:root="true" ma:fieldsID="7a1ef72afc7e07bea9635af4f604d919" ns3:_="">
    <xsd:import namespace="e9f0a9ed-f68c-454f-9ed5-125ef5100e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0a9ed-f68c-454f-9ed5-125ef5100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E85A43-47AA-4269-9A7E-679822E398F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3421B19-C51D-4DD0-B3C1-C18FD1AB0F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f0a9ed-f68c-454f-9ed5-125ef5100e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9C2C84-D1EC-4725-AACB-FFCA5EBBD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315</Words>
  <Application>Microsoft Office PowerPoint</Application>
  <PresentationFormat>Breedbeeld</PresentationFormat>
  <Paragraphs>101</Paragraphs>
  <Slides>29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Gill Sans</vt:lpstr>
      <vt:lpstr>Gill Sans MT</vt:lpstr>
      <vt:lpstr>Galerie</vt:lpstr>
      <vt:lpstr>OUDE GRIEKEN  JONGE HELDEN  Deel 5  Theater</vt:lpstr>
      <vt:lpstr>DE OUDE GRIEKEN … en het theater</vt:lpstr>
      <vt:lpstr>Even herhalen: het griekse alfabet</vt:lpstr>
      <vt:lpstr>Even Herhalen:  een kleine taalquiz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Het antieke theater</vt:lpstr>
      <vt:lpstr>In onze vrije tijd…</vt:lpstr>
      <vt:lpstr>Bij de oude grieken…</vt:lpstr>
      <vt:lpstr>PowerPoint-presentatie</vt:lpstr>
      <vt:lpstr>PowerPoint-presentatie</vt:lpstr>
      <vt:lpstr>PowerPoint-presentatie</vt:lpstr>
      <vt:lpstr> De opbouw van een antiek theater</vt:lpstr>
      <vt:lpstr>In het theater</vt:lpstr>
      <vt:lpstr> De acteurs</vt:lpstr>
      <vt:lpstr> Het koor </vt:lpstr>
      <vt:lpstr>Een griekse tragedie: Ifigenia</vt:lpstr>
      <vt:lpstr>PowerPoint-presentatie</vt:lpstr>
      <vt:lpstr>IFIGEnia: het verhaal… in het grieks!</vt:lpstr>
      <vt:lpstr>De keuze van agamemnon… of niet?...</vt:lpstr>
      <vt:lpstr>De Griekse naamwoorden</vt:lpstr>
      <vt:lpstr> De Griekse NAAMWOORDEN</vt:lpstr>
      <vt:lpstr>Een griekse tragedie: oidipous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3</dc:title>
  <dc:creator>jarno vercamer</dc:creator>
  <cp:lastModifiedBy>Fabry Chris</cp:lastModifiedBy>
  <cp:revision>74</cp:revision>
  <dcterms:created xsi:type="dcterms:W3CDTF">2019-03-14T20:45:47Z</dcterms:created>
  <dcterms:modified xsi:type="dcterms:W3CDTF">2021-07-10T18:28:59Z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0x01010013D02B01286480439FA35DD199D582B0</vt:lpwstr>
  </property>
</Properties>
</file>