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6"/>
  </p:notesMasterIdLst>
  <p:sldIdLst>
    <p:sldId id="257" r:id="rId5"/>
    <p:sldId id="366" r:id="rId6"/>
    <p:sldId id="360" r:id="rId7"/>
    <p:sldId id="285" r:id="rId8"/>
    <p:sldId id="290" r:id="rId9"/>
    <p:sldId id="353" r:id="rId10"/>
    <p:sldId id="258" r:id="rId11"/>
    <p:sldId id="291" r:id="rId12"/>
    <p:sldId id="259" r:id="rId13"/>
    <p:sldId id="286" r:id="rId14"/>
    <p:sldId id="350" r:id="rId15"/>
    <p:sldId id="356" r:id="rId16"/>
    <p:sldId id="357" r:id="rId17"/>
    <p:sldId id="358" r:id="rId18"/>
    <p:sldId id="365" r:id="rId19"/>
    <p:sldId id="274" r:id="rId20"/>
    <p:sldId id="354" r:id="rId21"/>
    <p:sldId id="367" r:id="rId22"/>
    <p:sldId id="368" r:id="rId23"/>
    <p:sldId id="370" r:id="rId24"/>
    <p:sldId id="36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4660"/>
  </p:normalViewPr>
  <p:slideViewPr>
    <p:cSldViewPr snapToGrid="0">
      <p:cViewPr varScale="1">
        <p:scale>
          <a:sx n="82" d="100"/>
          <a:sy n="82" d="100"/>
        </p:scale>
        <p:origin x="37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9F735-5293-4636-BCD6-C8FACBA10DFD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7B34E-52F7-4E44-9483-AD2927D6B16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00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17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D1DB0-61A2-4616-8EAD-A988B3C033F8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718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ἀρτοποιός 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bakker</a:t>
            </a:r>
          </a:p>
          <a:p>
            <a:r>
              <a:rPr lang="el-G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Ιερον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tempel</a:t>
            </a:r>
          </a:p>
          <a:p>
            <a:r>
              <a:rPr lang="el-GR" b="1" dirty="0"/>
              <a:t>ἐργαστήριον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werkplek</a:t>
            </a:r>
          </a:p>
          <a:p>
            <a:r>
              <a:rPr lang="el-G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Κεραμεύς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pottenbakker</a:t>
            </a:r>
            <a:endParaRPr lang="el-G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l-G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Οδος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straat </a:t>
            </a:r>
          </a:p>
          <a:p>
            <a:r>
              <a:rPr lang="el-G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ἄγαλμα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standbeeld voor een god</a:t>
            </a:r>
          </a:p>
          <a:p>
            <a:r>
              <a:rPr lang="el-G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Τράπεζα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bank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D1DB0-61A2-4616-8EAD-A988B3C033F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637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4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2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nl-BE" smtClean="0"/>
              <a:pPr algn="r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275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6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4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8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9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73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36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84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03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5" descr="Afbeeldingsresultaat voor oude grieken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ctrTitle"/>
          </p:nvPr>
        </p:nvSpPr>
        <p:spPr>
          <a:xfrm>
            <a:off x="1112520" y="2152955"/>
            <a:ext cx="9966960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9"/>
              <a:buFont typeface="Gill Sans"/>
              <a:buNone/>
            </a:pPr>
            <a:r>
              <a:rPr lang="en-GB" sz="5400" b="1" dirty="0">
                <a:solidFill>
                  <a:srgbClr val="FFFFFF"/>
                </a:solidFill>
              </a:rPr>
              <a:t>OUDE GRIEKEN </a:t>
            </a:r>
            <a:br>
              <a:rPr lang="en-GB" sz="5400" b="1" dirty="0">
                <a:solidFill>
                  <a:srgbClr val="FFFFFF"/>
                </a:solidFill>
              </a:rPr>
            </a:br>
            <a:r>
              <a:rPr lang="en-GB" sz="5400" b="1" dirty="0">
                <a:solidFill>
                  <a:srgbClr val="FFFFFF"/>
                </a:solidFill>
              </a:rPr>
              <a:t>JONGE HELDEN</a:t>
            </a:r>
            <a:br>
              <a:rPr lang="en-GB" sz="7200" b="1" dirty="0">
                <a:solidFill>
                  <a:srgbClr val="FFFFFF"/>
                </a:solidFill>
              </a:rPr>
            </a:br>
            <a:br>
              <a:rPr lang="en-GB" sz="7200" b="1" dirty="0">
                <a:solidFill>
                  <a:srgbClr val="FFFFFF"/>
                </a:solidFill>
              </a:rPr>
            </a:br>
            <a:r>
              <a:rPr lang="en-GB" sz="4800" b="1" dirty="0" err="1">
                <a:solidFill>
                  <a:srgbClr val="FFFFFF"/>
                </a:solidFill>
              </a:rPr>
              <a:t>Deel</a:t>
            </a:r>
            <a:r>
              <a:rPr lang="en-GB" sz="4800" b="1" dirty="0">
                <a:solidFill>
                  <a:srgbClr val="FFFFFF"/>
                </a:solidFill>
              </a:rPr>
              <a:t> 6</a:t>
            </a:r>
            <a:br>
              <a:rPr lang="en-GB" sz="4800" b="1" dirty="0">
                <a:solidFill>
                  <a:srgbClr val="FFFFFF"/>
                </a:solidFill>
              </a:rPr>
            </a:b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3200" b="1" dirty="0" err="1">
                <a:solidFill>
                  <a:srgbClr val="FFFFFF"/>
                </a:solidFill>
              </a:rPr>
              <a:t>athene</a:t>
            </a:r>
            <a:br>
              <a:rPr lang="en-GB" sz="3200" b="1" dirty="0">
                <a:solidFill>
                  <a:srgbClr val="FFFFFF"/>
                </a:solidFill>
              </a:rPr>
            </a:br>
            <a:r>
              <a:rPr lang="en-GB" sz="2000" b="1" dirty="0" err="1">
                <a:solidFill>
                  <a:srgbClr val="FFFFFF"/>
                </a:solidFill>
              </a:rPr>
              <a:t>democratie</a:t>
            </a:r>
            <a:r>
              <a:rPr lang="en-GB" sz="2000" b="1" dirty="0">
                <a:solidFill>
                  <a:srgbClr val="FFFFFF"/>
                </a:solidFill>
              </a:rPr>
              <a:t> – </a:t>
            </a:r>
            <a:r>
              <a:rPr lang="en-GB" sz="2000" b="1" dirty="0" err="1">
                <a:solidFill>
                  <a:srgbClr val="FFFFFF"/>
                </a:solidFill>
              </a:rPr>
              <a:t>filosofie</a:t>
            </a:r>
            <a:br>
              <a:rPr lang="en-GB" sz="3200" b="1" dirty="0">
                <a:solidFill>
                  <a:srgbClr val="FFFFFF"/>
                </a:solidFill>
              </a:rPr>
            </a:br>
            <a:r>
              <a:rPr lang="en-GB" sz="3200" b="1" dirty="0" err="1">
                <a:solidFill>
                  <a:srgbClr val="FFFFFF"/>
                </a:solidFill>
              </a:rPr>
              <a:t>sparta</a:t>
            </a:r>
            <a:br>
              <a:rPr lang="en-GB" sz="3200" b="1" dirty="0">
                <a:solidFill>
                  <a:srgbClr val="FFFFFF"/>
                </a:solidFill>
              </a:rPr>
            </a:br>
            <a:r>
              <a:rPr lang="en-GB" sz="2000" b="1" dirty="0" err="1">
                <a:solidFill>
                  <a:srgbClr val="FFFFFF"/>
                </a:solidFill>
              </a:rPr>
              <a:t>oligarchie</a:t>
            </a:r>
            <a:r>
              <a:rPr lang="en-GB" sz="2000" b="1" dirty="0">
                <a:solidFill>
                  <a:srgbClr val="FFFFFF"/>
                </a:solidFill>
              </a:rPr>
              <a:t> – </a:t>
            </a:r>
            <a:r>
              <a:rPr lang="en-GB" sz="2000" b="1" dirty="0" err="1">
                <a:solidFill>
                  <a:srgbClr val="FFFFFF"/>
                </a:solidFill>
              </a:rPr>
              <a:t>opvoeding</a:t>
            </a:r>
            <a:r>
              <a:rPr lang="en-GB" sz="2000" b="1" dirty="0">
                <a:solidFill>
                  <a:srgbClr val="FFFFFF"/>
                </a:solidFill>
              </a:rPr>
              <a:t> </a:t>
            </a:r>
            <a:endParaRPr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FB76D-184A-4DB6-BD10-657D7325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A3CCB0-A2F5-4F8E-87B2-4F35E9EE6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CBDF61-E764-4203-AA85-640543D5F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3" t="8000" r="5771" b="3688"/>
          <a:stretch/>
        </p:blipFill>
        <p:spPr>
          <a:xfrm>
            <a:off x="-129699" y="-68315"/>
            <a:ext cx="12896618" cy="728623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F068685-48BB-45A9-AFB6-D08595D27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2802" y="4874445"/>
            <a:ext cx="1244825" cy="1244825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F1509569-40A8-44F1-8113-FBD48C3BBE65}"/>
              </a:ext>
            </a:extLst>
          </p:cNvPr>
          <p:cNvSpPr txBox="1"/>
          <p:nvPr/>
        </p:nvSpPr>
        <p:spPr>
          <a:xfrm>
            <a:off x="8681351" y="4931723"/>
            <a:ext cx="321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/>
              <a:t>πολις</a:t>
            </a:r>
            <a:endParaRPr lang="nl-NL" sz="3200" b="1" dirty="0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3FD03B4B-056C-4621-8EF7-1C006D5D9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749" y="1228734"/>
            <a:ext cx="1244825" cy="1603359"/>
          </a:xfrm>
          <a:prstGeom prst="rect">
            <a:avLst/>
          </a:prstGeom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E301555B-3692-4926-B947-208AA2DF43D3}"/>
              </a:ext>
            </a:extLst>
          </p:cNvPr>
          <p:cNvSpPr/>
          <p:nvPr/>
        </p:nvSpPr>
        <p:spPr>
          <a:xfrm>
            <a:off x="2461417" y="1502576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/>
              <a:t>ἱερον</a:t>
            </a:r>
            <a:endParaRPr lang="nl-BE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5C215D0F-CE70-437C-8750-278D47F1A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841" y="3507646"/>
            <a:ext cx="1584926" cy="1203723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CFADD56D-D2E8-49AB-AAD7-72F2EF626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8198" y="2253271"/>
            <a:ext cx="1244825" cy="1603359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9B2F54D3-F9E2-401A-9942-DD1B9A417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8859" y="5197843"/>
            <a:ext cx="1593304" cy="1603359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B8F7131-F59A-492F-AC2C-001013C0D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154" y="3620751"/>
            <a:ext cx="1244825" cy="1603359"/>
          </a:xfrm>
          <a:prstGeom prst="rect">
            <a:avLst/>
          </a:prstGeom>
        </p:spPr>
      </p:pic>
      <p:sp>
        <p:nvSpPr>
          <p:cNvPr id="29" name="Rechthoek 28">
            <a:extLst>
              <a:ext uri="{FF2B5EF4-FFF2-40B4-BE49-F238E27FC236}">
                <a16:creationId xmlns:a16="http://schemas.microsoft.com/office/drawing/2014/main" id="{117CC31B-FE07-414E-B9AB-E276FC2AE168}"/>
              </a:ext>
            </a:extLst>
          </p:cNvPr>
          <p:cNvSpPr/>
          <p:nvPr/>
        </p:nvSpPr>
        <p:spPr>
          <a:xfrm>
            <a:off x="221165" y="3965877"/>
            <a:ext cx="1008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400" b="1" dirty="0" err="1"/>
              <a:t>ὁδος</a:t>
            </a:r>
            <a:endParaRPr lang="nl-BE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E518AADA-8AF5-45C6-81DB-75A977F9D2ED}"/>
              </a:ext>
            </a:extLst>
          </p:cNvPr>
          <p:cNvSpPr/>
          <p:nvPr/>
        </p:nvSpPr>
        <p:spPr>
          <a:xfrm>
            <a:off x="4293461" y="5470020"/>
            <a:ext cx="1421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/>
              <a:t>κεραμευς</a:t>
            </a:r>
            <a:endParaRPr lang="nl-BE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B32C1F59-9DFB-48BA-8789-F2740BEC105F}"/>
              </a:ext>
            </a:extLst>
          </p:cNvPr>
          <p:cNvSpPr/>
          <p:nvPr/>
        </p:nvSpPr>
        <p:spPr>
          <a:xfrm>
            <a:off x="3554325" y="2517737"/>
            <a:ext cx="926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/>
              <a:t>στοα</a:t>
            </a:r>
            <a:endParaRPr lang="nl-BE" dirty="0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520B8DE1-FDA2-4683-8D9A-7266DEAB0937}"/>
              </a:ext>
            </a:extLst>
          </p:cNvPr>
          <p:cNvSpPr/>
          <p:nvPr/>
        </p:nvSpPr>
        <p:spPr>
          <a:xfrm>
            <a:off x="5227636" y="3658933"/>
            <a:ext cx="1313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ἀρτοποιος</a:t>
            </a:r>
            <a:endParaRPr lang="nl-BE" sz="2000" dirty="0"/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B95421B4-AB1F-4AFB-A896-B27409789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8627" y="5021462"/>
            <a:ext cx="2066649" cy="1603359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74715181-128A-4023-99C9-40A6769D3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8680" y="3439634"/>
            <a:ext cx="1244825" cy="1603359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CE52192F-41BA-4CF8-A7AE-83AB4964A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2389" y="2255629"/>
            <a:ext cx="1244825" cy="1603359"/>
          </a:xfrm>
          <a:prstGeom prst="rect">
            <a:avLst/>
          </a:prstGeom>
        </p:spPr>
      </p:pic>
      <p:sp>
        <p:nvSpPr>
          <p:cNvPr id="36" name="Rechthoek 35">
            <a:extLst>
              <a:ext uri="{FF2B5EF4-FFF2-40B4-BE49-F238E27FC236}">
                <a16:creationId xmlns:a16="http://schemas.microsoft.com/office/drawing/2014/main" id="{C0A033AF-3C7E-420D-ADB3-7DE5526CD64F}"/>
              </a:ext>
            </a:extLst>
          </p:cNvPr>
          <p:cNvSpPr/>
          <p:nvPr/>
        </p:nvSpPr>
        <p:spPr>
          <a:xfrm>
            <a:off x="8734791" y="2566212"/>
            <a:ext cx="1078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/>
              <a:t>τραπεζα</a:t>
            </a:r>
            <a:endParaRPr lang="nl-BE" dirty="0"/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C1C9DA47-E15D-4056-A867-AA1CC331B5B5}"/>
              </a:ext>
            </a:extLst>
          </p:cNvPr>
          <p:cNvSpPr/>
          <p:nvPr/>
        </p:nvSpPr>
        <p:spPr>
          <a:xfrm>
            <a:off x="7933718" y="3728307"/>
            <a:ext cx="1194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/>
              <a:t>ἀγαλμα</a:t>
            </a:r>
            <a:endParaRPr lang="nl-BE" dirty="0"/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FBCE1B0E-FB7A-433D-B13F-AA0C60108254}"/>
              </a:ext>
            </a:extLst>
          </p:cNvPr>
          <p:cNvSpPr/>
          <p:nvPr/>
        </p:nvSpPr>
        <p:spPr>
          <a:xfrm>
            <a:off x="6463744" y="5338281"/>
            <a:ext cx="1557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/>
              <a:t>ἐργαστηριον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892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75D7F-8DB5-43ED-B620-1F794469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         Stap in de tijdmachine: op naar </a:t>
            </a:r>
            <a:r>
              <a:rPr lang="nl-BE" dirty="0" err="1"/>
              <a:t>athene</a:t>
            </a:r>
            <a:r>
              <a:rPr lang="nl-BE" dirty="0"/>
              <a:t>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3A0A7-0EBF-4232-A71A-3E263494D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https://www.youtube.com/watch?v=-a8cWF-29lI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pic>
        <p:nvPicPr>
          <p:cNvPr id="4" name="Picture 2" descr="Tijdmachine Foto's, Afbeeldingen En Stock Fotografie - 123RF">
            <a:extLst>
              <a:ext uri="{FF2B5EF4-FFF2-40B4-BE49-F238E27FC236}">
                <a16:creationId xmlns:a16="http://schemas.microsoft.com/office/drawing/2014/main" id="{8A58C0AD-486B-4061-9750-4C2D794CCB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7" y="135624"/>
            <a:ext cx="2293620" cy="2078990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CC4FB9D-F974-450B-826D-9A42408D8D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89817" y="2390775"/>
            <a:ext cx="18383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54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3F2DF-C6C0-471C-92F7-9042E45C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Democratie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13945F-0ACF-4283-BE05-3928563AC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3200" dirty="0" err="1"/>
              <a:t>δημος</a:t>
            </a:r>
            <a:r>
              <a:rPr lang="nl-BE" sz="3200" dirty="0"/>
              <a:t>   + 	</a:t>
            </a:r>
            <a:r>
              <a:rPr lang="nl-BE" sz="3200" dirty="0" err="1"/>
              <a:t>κρ</a:t>
            </a:r>
            <a:r>
              <a:rPr lang="nl-BE" sz="3200" dirty="0"/>
              <a:t>ατειν	</a:t>
            </a:r>
          </a:p>
          <a:p>
            <a:pPr marL="0" indent="0">
              <a:buNone/>
            </a:pPr>
            <a:r>
              <a:rPr lang="nl-BE" sz="2400" dirty="0"/>
              <a:t>  volk		  heersen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816879-A59F-45BC-9B58-FA989765C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38" y="3429000"/>
            <a:ext cx="2981492" cy="23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erwerking - Webquest Grieken en Romeinen">
            <a:extLst>
              <a:ext uri="{FF2B5EF4-FFF2-40B4-BE49-F238E27FC236}">
                <a16:creationId xmlns:a16="http://schemas.microsoft.com/office/drawing/2014/main" id="{B8D57869-AC14-4576-A0D1-EC5B4077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55" y="163902"/>
            <a:ext cx="4915030" cy="573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662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F6FE6-7AE2-4F4F-B03F-C1E66F13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          </a:t>
            </a:r>
            <a:r>
              <a:rPr lang="nl-BE" dirty="0" err="1"/>
              <a:t>volksVergadering</a:t>
            </a:r>
            <a:r>
              <a:rPr lang="nl-BE" dirty="0"/>
              <a:t> op de </a:t>
            </a:r>
            <a:r>
              <a:rPr lang="nl-BE" dirty="0" err="1"/>
              <a:t>pnyx</a:t>
            </a:r>
            <a:endParaRPr lang="nl-BE" dirty="0"/>
          </a:p>
        </p:txBody>
      </p:sp>
      <p:pic>
        <p:nvPicPr>
          <p:cNvPr id="4098" name="Picture 2" descr="pnyx hill ancient greece | History articles, Roman history, Ancient greece">
            <a:extLst>
              <a:ext uri="{FF2B5EF4-FFF2-40B4-BE49-F238E27FC236}">
                <a16:creationId xmlns:a16="http://schemas.microsoft.com/office/drawing/2014/main" id="{B8DEC365-1D6A-40C3-937D-2881EB12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698" y="2193406"/>
            <a:ext cx="4844840" cy="32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chaeological Site of Pnyx - GTP">
            <a:extLst>
              <a:ext uri="{FF2B5EF4-FFF2-40B4-BE49-F238E27FC236}">
                <a16:creationId xmlns:a16="http://schemas.microsoft.com/office/drawing/2014/main" id="{E30A5653-97B2-4F02-9D7E-24CCB328A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62" y="2193405"/>
            <a:ext cx="5691193" cy="320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360406B-16A5-4C5A-88A6-32B79BB3D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103" y1="79556" x2="34103" y2="24222"/>
                        <a14:foregroundMark x1="34103" y1="24222" x2="34103" y2="24222"/>
                        <a14:foregroundMark x1="31793" y1="18000" x2="37772" y2="20111"/>
                        <a14:foregroundMark x1="33288" y1="15778" x2="30707" y2="17667"/>
                        <a14:foregroundMark x1="26359" y1="85778" x2="25815" y2="81667"/>
                        <a14:foregroundMark x1="25815" y1="87444" x2="24049" y2="83778"/>
                        <a14:foregroundMark x1="38587" y1="85444" x2="40897" y2="85778"/>
                        <a14:foregroundMark x1="41984" y1="86556" x2="39266" y2="86333"/>
                        <a14:foregroundMark x1="29620" y1="31444" x2="27446" y2="32556"/>
                        <a14:backgroundMark x1="65897" y1="14889" x2="69429" y2="78889"/>
                      </a14:backgroundRemoval>
                    </a14:imgEffect>
                  </a14:imgLayer>
                </a14:imgProps>
              </a:ext>
            </a:extLst>
          </a:blip>
          <a:srcRect l="17852" t="12000" r="47851" b="10635"/>
          <a:stretch/>
        </p:blipFill>
        <p:spPr>
          <a:xfrm>
            <a:off x="163955" y="734980"/>
            <a:ext cx="1602890" cy="442139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10E557C-FDA9-44B2-9AC0-8F27C83C78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114" y1="87222" x2="60462" y2="83444"/>
                        <a14:foregroundMark x1="73370" y1="87778" x2="72826" y2="82889"/>
                        <a14:foregroundMark x1="62772" y1="12778" x2="67120" y2="13778"/>
                        <a14:foregroundMark x1="76223" y1="31111" x2="77582" y2="40333"/>
                        <a14:foregroundMark x1="77582" y1="40333" x2="78125" y2="41111"/>
                        <a14:foregroundMark x1="64946" y1="21444" x2="64810" y2="25667"/>
                        <a14:foregroundMark x1="64810" y1="18889" x2="64810" y2="26333"/>
                      </a14:backgroundRemoval>
                    </a14:imgEffect>
                  </a14:imgLayer>
                </a14:imgProps>
              </a:ext>
            </a:extLst>
          </a:blip>
          <a:srcRect l="46725" t="8706" r="14604" b="9600"/>
          <a:stretch/>
        </p:blipFill>
        <p:spPr>
          <a:xfrm>
            <a:off x="10198649" y="734980"/>
            <a:ext cx="1712410" cy="442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2A9F6-DBA7-4A58-8A6F-7ACDCC0AA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ostracisme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FC33669-23A9-4DAD-8D20-6D854219BC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4" y="2052447"/>
            <a:ext cx="4258415" cy="341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29CA9FE-2EA3-455E-947B-8F2AEFC5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95" y="388152"/>
            <a:ext cx="2668451" cy="508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DA92A7F-FAEC-4E74-A98C-7B4C5331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03" y="2052446"/>
            <a:ext cx="4615557" cy="341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8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AE1D1-7F7B-4716-8995-12D1BF57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filosofie</a:t>
            </a:r>
          </a:p>
        </p:txBody>
      </p:sp>
      <p:pic>
        <p:nvPicPr>
          <p:cNvPr id="5" name="Picture 2" descr="Filosofie_NL - Home | Facebook">
            <a:extLst>
              <a:ext uri="{FF2B5EF4-FFF2-40B4-BE49-F238E27FC236}">
                <a16:creationId xmlns:a16="http://schemas.microsoft.com/office/drawing/2014/main" id="{F5162895-844F-4C54-A59C-6F0A99B283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0255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B623082-7554-4533-A690-2637D1440946}"/>
              </a:ext>
            </a:extLst>
          </p:cNvPr>
          <p:cNvSpPr txBox="1"/>
          <p:nvPr/>
        </p:nvSpPr>
        <p:spPr>
          <a:xfrm>
            <a:off x="3051110" y="2667302"/>
            <a:ext cx="610222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sz="4000" dirty="0"/>
              <a:t>φ</a:t>
            </a:r>
            <a:r>
              <a:rPr lang="el-GR" sz="4000" dirty="0"/>
              <a:t>ιλοσοφια</a:t>
            </a:r>
            <a:endParaRPr lang="nl-BE" sz="40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l-GR" sz="3200" dirty="0"/>
              <a:t>φιλος 	  +	σοφια</a:t>
            </a:r>
          </a:p>
        </p:txBody>
      </p:sp>
      <p:pic>
        <p:nvPicPr>
          <p:cNvPr id="8" name="Google Shape;109;p2">
            <a:extLst>
              <a:ext uri="{FF2B5EF4-FFF2-40B4-BE49-F238E27FC236}">
                <a16:creationId xmlns:a16="http://schemas.microsoft.com/office/drawing/2014/main" id="{D6D4EBC5-C7E5-4FA8-8ED4-47EA291A96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471" y="4014559"/>
            <a:ext cx="2232231" cy="165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FC318E2-FC6C-4C67-B715-07D2FFBE1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322" y="4014558"/>
            <a:ext cx="2476298" cy="16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7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5170" y="3138704"/>
            <a:ext cx="274889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46494AA-A190-426A-A75C-EA3B0A3D5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72" r="14454" b="4984"/>
          <a:stretch/>
        </p:blipFill>
        <p:spPr>
          <a:xfrm>
            <a:off x="186654" y="124083"/>
            <a:ext cx="5903652" cy="65162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815B14-9E09-4108-B01C-FB04E73DE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1890" y="4567455"/>
            <a:ext cx="2976831" cy="229054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4AFB1D7-D5F9-4A49-BF6F-88AA9A667DDC}"/>
              </a:ext>
            </a:extLst>
          </p:cNvPr>
          <p:cNvSpPr/>
          <p:nvPr/>
        </p:nvSpPr>
        <p:spPr>
          <a:xfrm>
            <a:off x="5085529" y="4929856"/>
            <a:ext cx="2247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 err="1"/>
              <a:t>Sokrates</a:t>
            </a:r>
            <a:endParaRPr lang="nl-BE" sz="32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E323530-EA12-44E0-AE6E-1703C88914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rcRect b="46352"/>
          <a:stretch/>
        </p:blipFill>
        <p:spPr>
          <a:xfrm>
            <a:off x="4601890" y="3701021"/>
            <a:ext cx="2976831" cy="122883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C25C7DB-C120-41D6-9C30-22311A030C53}"/>
              </a:ext>
            </a:extLst>
          </p:cNvPr>
          <p:cNvSpPr/>
          <p:nvPr/>
        </p:nvSpPr>
        <p:spPr>
          <a:xfrm>
            <a:off x="5126041" y="4275067"/>
            <a:ext cx="1907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/>
              <a:t>σωκρατης</a:t>
            </a:r>
            <a:endParaRPr lang="nl-BE" sz="3200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2740F93-FFF7-4F53-B348-E91A42375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743" y="124083"/>
            <a:ext cx="2320595" cy="27525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3DDFA-DD47-4BAD-9362-3D12784C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Filosoferen…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E2076C-FC39-4FCC-A010-C1D30D00A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3200" dirty="0"/>
              <a:t>Wat is vriendschap?</a:t>
            </a:r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sz="2800" dirty="0"/>
              <a:t>Wat is vriendschap?</a:t>
            </a:r>
          </a:p>
          <a:p>
            <a:pPr marL="0" indent="0">
              <a:buNone/>
            </a:pPr>
            <a:r>
              <a:rPr lang="nl-BE" dirty="0"/>
              <a:t>		</a:t>
            </a:r>
            <a:r>
              <a:rPr lang="nl-BE" sz="2400" dirty="0"/>
              <a:t>Wat is vriendschap?</a:t>
            </a:r>
          </a:p>
          <a:p>
            <a:pPr marL="0" indent="0">
              <a:buNone/>
            </a:pPr>
            <a:r>
              <a:rPr lang="nl-BE" dirty="0"/>
              <a:t>			Wat is vriendschap?</a:t>
            </a:r>
          </a:p>
          <a:p>
            <a:pPr marL="0" indent="0">
              <a:buNone/>
            </a:pPr>
            <a:r>
              <a:rPr lang="nl-BE" dirty="0"/>
              <a:t>				</a:t>
            </a:r>
            <a:r>
              <a:rPr lang="nl-BE" sz="1800" dirty="0"/>
              <a:t>Wat is vriendschap?</a:t>
            </a:r>
          </a:p>
          <a:p>
            <a:pPr marL="0" indent="0">
              <a:buNone/>
            </a:pPr>
            <a:r>
              <a:rPr lang="nl-BE" dirty="0"/>
              <a:t>					</a:t>
            </a:r>
            <a:r>
              <a:rPr lang="nl-BE" sz="1600" dirty="0"/>
              <a:t>Wat is vriendschap?</a:t>
            </a:r>
          </a:p>
        </p:txBody>
      </p:sp>
    </p:spTree>
    <p:extLst>
      <p:ext uri="{BB962C8B-B14F-4D97-AF65-F5344CB8AC3E}">
        <p14:creationId xmlns:p14="http://schemas.microsoft.com/office/powerpoint/2010/main" val="162164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arta Griekenland kaart - Kaart van Sparta, Griekenland (Zuid-Europa -  Europa)">
            <a:extLst>
              <a:ext uri="{FF2B5EF4-FFF2-40B4-BE49-F238E27FC236}">
                <a16:creationId xmlns:a16="http://schemas.microsoft.com/office/drawing/2014/main" id="{FC3914B9-226D-48DA-B234-3913AF50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0"/>
            <a:ext cx="5765247" cy="61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65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1DA0B-85ED-4402-B86C-0DD848A8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ander leven…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7ECF93B-70FA-4346-8636-E9955FD1555D}"/>
              </a:ext>
            </a:extLst>
          </p:cNvPr>
          <p:cNvSpPr txBox="1"/>
          <p:nvPr/>
        </p:nvSpPr>
        <p:spPr>
          <a:xfrm>
            <a:off x="1367603" y="5410080"/>
            <a:ext cx="610222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BE" dirty="0"/>
              <a:t>https://www.youtube.com/watch?v=M7V1a1I5BL0</a:t>
            </a:r>
          </a:p>
        </p:txBody>
      </p:sp>
      <p:pic>
        <p:nvPicPr>
          <p:cNvPr id="5" name="Picture 2" descr="Afbeeldingsresultaat voor vos">
            <a:extLst>
              <a:ext uri="{FF2B5EF4-FFF2-40B4-BE49-F238E27FC236}">
                <a16:creationId xmlns:a16="http://schemas.microsoft.com/office/drawing/2014/main" id="{697A41B4-8B3E-4824-BF6A-D790D303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353381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395AF24-3D4A-4D65-B618-2C6724739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939" y="4214734"/>
            <a:ext cx="4629150" cy="304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C952281-DDCB-488C-B74D-42AEA649F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79" y="1971638"/>
            <a:ext cx="63531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2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thens vs Sparta - ANCIENT GREECE">
            <a:extLst>
              <a:ext uri="{FF2B5EF4-FFF2-40B4-BE49-F238E27FC236}">
                <a16:creationId xmlns:a16="http://schemas.microsoft.com/office/drawing/2014/main" id="{A67D3DA4-8D6D-4466-9C11-1E6F18CF9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25" y="0"/>
            <a:ext cx="7425350" cy="611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83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C40651A-0826-4100-941D-C5B41EE25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767" y="0"/>
            <a:ext cx="7375409" cy="61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31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054A3-02CA-4812-92EE-00023B0FC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77FF7F0-96EF-43FC-964D-DF2075449525}"/>
              </a:ext>
            </a:extLst>
          </p:cNvPr>
          <p:cNvSpPr txBox="1"/>
          <p:nvPr/>
        </p:nvSpPr>
        <p:spPr>
          <a:xfrm>
            <a:off x="1810138" y="2380413"/>
            <a:ext cx="61022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BE" sz="2400" dirty="0" err="1"/>
              <a:t>ὀλιγος</a:t>
            </a:r>
            <a:r>
              <a:rPr lang="nl-BE" sz="2400" dirty="0"/>
              <a:t>  + 	</a:t>
            </a:r>
            <a:r>
              <a:rPr lang="nl-BE" sz="2800" dirty="0" err="1"/>
              <a:t>κρ</a:t>
            </a:r>
            <a:r>
              <a:rPr lang="nl-BE" sz="2800" dirty="0"/>
              <a:t>ατειν</a:t>
            </a:r>
          </a:p>
          <a:p>
            <a:pPr marL="0" indent="0">
              <a:buNone/>
            </a:pPr>
            <a:r>
              <a:rPr lang="nl-BE" sz="1800" dirty="0"/>
              <a:t>  weinig	          heersen</a:t>
            </a:r>
          </a:p>
        </p:txBody>
      </p:sp>
      <p:pic>
        <p:nvPicPr>
          <p:cNvPr id="5" name="Picture 2" descr="Oligarchie Stock Illustrations, Vecteurs, &amp; Clipart – (22 Stock  Illustrations)">
            <a:extLst>
              <a:ext uri="{FF2B5EF4-FFF2-40B4-BE49-F238E27FC236}">
                <a16:creationId xmlns:a16="http://schemas.microsoft.com/office/drawing/2014/main" id="{1DD6841D-DB2E-4F24-AC9B-E1ED500C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24" y="2015732"/>
            <a:ext cx="3166441" cy="382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823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hene| Athene reisgids | Athene aanbieding| Athene vliegtickets| Athene  lastminutes">
            <a:extLst>
              <a:ext uri="{FF2B5EF4-FFF2-40B4-BE49-F238E27FC236}">
                <a16:creationId xmlns:a16="http://schemas.microsoft.com/office/drawing/2014/main" id="{78795EF2-B27C-4228-8885-1D65B0F86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54" y="0"/>
            <a:ext cx="5862746" cy="60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8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8A999-D56F-4E19-9C90-689D0075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AFFDAA-7DB6-4D2C-8412-502220EF4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9182279-4740-4E92-898F-7D7A96BAE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-746132" y="0"/>
            <a:ext cx="13529349" cy="69381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79F08A-327E-4CFE-BCE6-5FCF40B30C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103" y1="79556" x2="34103" y2="24222"/>
                        <a14:foregroundMark x1="34103" y1="24222" x2="34103" y2="24222"/>
                        <a14:foregroundMark x1="31793" y1="18000" x2="37772" y2="20111"/>
                        <a14:foregroundMark x1="33288" y1="15778" x2="30707" y2="17667"/>
                        <a14:foregroundMark x1="26359" y1="85778" x2="25815" y2="81667"/>
                        <a14:foregroundMark x1="25815" y1="87444" x2="24049" y2="83778"/>
                        <a14:foregroundMark x1="38587" y1="85444" x2="40897" y2="85778"/>
                        <a14:foregroundMark x1="41984" y1="86556" x2="39266" y2="86333"/>
                        <a14:foregroundMark x1="29620" y1="31444" x2="27446" y2="32556"/>
                        <a14:backgroundMark x1="65897" y1="14889" x2="69429" y2="78889"/>
                      </a14:backgroundRemoval>
                    </a14:imgEffect>
                  </a14:imgLayer>
                </a14:imgProps>
              </a:ext>
            </a:extLst>
          </a:blip>
          <a:srcRect l="17852" t="12000" r="47851" b="10635"/>
          <a:stretch/>
        </p:blipFill>
        <p:spPr>
          <a:xfrm>
            <a:off x="291138" y="2369730"/>
            <a:ext cx="1602890" cy="442139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8ECEC8-D2D7-4825-AB1C-6DBAE7849D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114" y1="87222" x2="60462" y2="83444"/>
                        <a14:foregroundMark x1="73370" y1="87778" x2="72826" y2="82889"/>
                        <a14:foregroundMark x1="62772" y1="12778" x2="67120" y2="13778"/>
                        <a14:foregroundMark x1="76223" y1="31111" x2="77582" y2="40333"/>
                        <a14:foregroundMark x1="77582" y1="40333" x2="78125" y2="41111"/>
                        <a14:foregroundMark x1="64946" y1="21444" x2="64810" y2="25667"/>
                        <a14:foregroundMark x1="64810" y1="18889" x2="64810" y2="26333"/>
                      </a14:backgroundRemoval>
                    </a14:imgEffect>
                  </a14:imgLayer>
                </a14:imgProps>
              </a:ext>
            </a:extLst>
          </a:blip>
          <a:srcRect l="46725" t="8706" r="14604" b="9600"/>
          <a:stretch/>
        </p:blipFill>
        <p:spPr>
          <a:xfrm>
            <a:off x="1696471" y="2367397"/>
            <a:ext cx="1712410" cy="4423726"/>
          </a:xfrm>
          <a:prstGeom prst="rect">
            <a:avLst/>
          </a:prstGeom>
        </p:spPr>
      </p:pic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724F3182-6BDC-4DF1-AAFF-8F3932E1B164}"/>
              </a:ext>
            </a:extLst>
          </p:cNvPr>
          <p:cNvSpPr/>
          <p:nvPr/>
        </p:nvSpPr>
        <p:spPr>
          <a:xfrm>
            <a:off x="-591217" y="9427"/>
            <a:ext cx="4625889" cy="2027457"/>
          </a:xfrm>
          <a:prstGeom prst="wedgeEllipseCallout">
            <a:avLst>
              <a:gd name="adj1" fmla="val 1679"/>
              <a:gd name="adj2" fmla="val 974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Hallo!</a:t>
            </a:r>
          </a:p>
          <a:p>
            <a:pPr algn="ctr"/>
            <a:r>
              <a:rPr lang="nl-NL" sz="4000" dirty="0">
                <a:solidFill>
                  <a:schemeClr val="tx1"/>
                </a:solidFill>
              </a:rPr>
              <a:t>Welkom in Athene. </a:t>
            </a:r>
          </a:p>
        </p:txBody>
      </p:sp>
    </p:spTree>
    <p:extLst>
      <p:ext uri="{BB962C8B-B14F-4D97-AF65-F5344CB8AC3E}">
        <p14:creationId xmlns:p14="http://schemas.microsoft.com/office/powerpoint/2010/main" val="420314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264E9-9A65-4B0C-AB9C-DC4602107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55D809-4424-47C7-889A-800178212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58FFC9-1209-4DC6-8169-1DEDC5486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8" t="50568" r="1268" b="-748"/>
          <a:stretch/>
        </p:blipFill>
        <p:spPr>
          <a:xfrm>
            <a:off x="-622171" y="-150083"/>
            <a:ext cx="13933169" cy="72390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7D68046-3F08-4CC0-8C03-E1DFF1849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103" y1="79556" x2="34103" y2="24222"/>
                        <a14:foregroundMark x1="34103" y1="24222" x2="34103" y2="24222"/>
                        <a14:foregroundMark x1="31793" y1="18000" x2="37772" y2="20111"/>
                        <a14:foregroundMark x1="33288" y1="15778" x2="30707" y2="17667"/>
                        <a14:foregroundMark x1="26359" y1="85778" x2="25815" y2="81667"/>
                        <a14:foregroundMark x1="25815" y1="87444" x2="24049" y2="83778"/>
                        <a14:foregroundMark x1="38587" y1="85444" x2="40897" y2="85778"/>
                        <a14:foregroundMark x1="41984" y1="86556" x2="39266" y2="86333"/>
                        <a14:foregroundMark x1="29620" y1="31444" x2="27446" y2="32556"/>
                        <a14:backgroundMark x1="65897" y1="14889" x2="69429" y2="78889"/>
                      </a14:backgroundRemoval>
                    </a14:imgEffect>
                  </a14:imgLayer>
                </a14:imgProps>
              </a:ext>
            </a:extLst>
          </a:blip>
          <a:srcRect l="17852" t="12000" r="47851" b="10635"/>
          <a:stretch/>
        </p:blipFill>
        <p:spPr>
          <a:xfrm>
            <a:off x="8906110" y="2573341"/>
            <a:ext cx="1602890" cy="442139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8198DA6-AD67-4ABE-B4F9-739286CD5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114" y1="87222" x2="60462" y2="83444"/>
                        <a14:foregroundMark x1="73370" y1="87778" x2="72826" y2="82889"/>
                        <a14:foregroundMark x1="62772" y1="12778" x2="67120" y2="13778"/>
                        <a14:foregroundMark x1="76223" y1="31111" x2="77582" y2="40333"/>
                        <a14:foregroundMark x1="77582" y1="40333" x2="78125" y2="41111"/>
                        <a14:foregroundMark x1="64946" y1="21444" x2="64810" y2="25667"/>
                        <a14:foregroundMark x1="64810" y1="18889" x2="64810" y2="26333"/>
                      </a14:backgroundRemoval>
                    </a14:imgEffect>
                  </a14:imgLayer>
                </a14:imgProps>
              </a:ext>
            </a:extLst>
          </a:blip>
          <a:srcRect l="46725" t="8706" r="14604" b="9600"/>
          <a:stretch/>
        </p:blipFill>
        <p:spPr>
          <a:xfrm>
            <a:off x="10197589" y="2655827"/>
            <a:ext cx="1712410" cy="442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8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55A77AA-D43D-AE4B-8EE5-A14E9845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12166600" cy="6832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49167ED-8258-8B44-AA1C-7F3A4943B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103" y1="79556" x2="34103" y2="24222"/>
                        <a14:foregroundMark x1="34103" y1="24222" x2="34103" y2="24222"/>
                        <a14:foregroundMark x1="31793" y1="18000" x2="37772" y2="20111"/>
                        <a14:foregroundMark x1="33288" y1="15778" x2="30707" y2="17667"/>
                        <a14:foregroundMark x1="26359" y1="85778" x2="25815" y2="81667"/>
                        <a14:foregroundMark x1="25815" y1="87444" x2="24049" y2="83778"/>
                        <a14:foregroundMark x1="38587" y1="85444" x2="40897" y2="85778"/>
                        <a14:foregroundMark x1="41984" y1="86556" x2="39266" y2="86333"/>
                        <a14:foregroundMark x1="29620" y1="31444" x2="27446" y2="32556"/>
                        <a14:backgroundMark x1="65897" y1="14889" x2="69429" y2="78889"/>
                      </a14:backgroundRemoval>
                    </a14:imgEffect>
                  </a14:imgLayer>
                </a14:imgProps>
              </a:ext>
            </a:extLst>
          </a:blip>
          <a:srcRect l="17852" t="12000" r="47851" b="10635"/>
          <a:stretch/>
        </p:blipFill>
        <p:spPr>
          <a:xfrm>
            <a:off x="291138" y="2369730"/>
            <a:ext cx="1602890" cy="4421393"/>
          </a:xfrm>
          <a:prstGeom prst="rect">
            <a:avLst/>
          </a:prstGeom>
        </p:spPr>
      </p:pic>
      <p:sp>
        <p:nvSpPr>
          <p:cNvPr id="9" name="Ovale toelichting 8">
            <a:extLst>
              <a:ext uri="{FF2B5EF4-FFF2-40B4-BE49-F238E27FC236}">
                <a16:creationId xmlns:a16="http://schemas.microsoft.com/office/drawing/2014/main" id="{33BFE8F3-5068-4B42-8A32-ED3876033673}"/>
              </a:ext>
            </a:extLst>
          </p:cNvPr>
          <p:cNvSpPr/>
          <p:nvPr/>
        </p:nvSpPr>
        <p:spPr>
          <a:xfrm>
            <a:off x="1443340" y="-130531"/>
            <a:ext cx="5698985" cy="2668249"/>
          </a:xfrm>
          <a:prstGeom prst="wedgeEllipseCallout">
            <a:avLst>
              <a:gd name="adj1" fmla="val -48452"/>
              <a:gd name="adj2" fmla="val 4677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chemeClr val="tx1"/>
                </a:solidFill>
              </a:rPr>
              <a:t>Dit is het Parthenon.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991FC-15A9-DE4A-AAFA-406BE5701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114" y1="87222" x2="60462" y2="83444"/>
                        <a14:foregroundMark x1="73370" y1="87778" x2="72826" y2="82889"/>
                        <a14:foregroundMark x1="62772" y1="12778" x2="67120" y2="13778"/>
                        <a14:foregroundMark x1="76223" y1="31111" x2="77582" y2="40333"/>
                        <a14:foregroundMark x1="77582" y1="40333" x2="78125" y2="41111"/>
                        <a14:foregroundMark x1="64946" y1="21444" x2="64810" y2="25667"/>
                        <a14:foregroundMark x1="64810" y1="18889" x2="64810" y2="26333"/>
                      </a14:backgroundRemoval>
                    </a14:imgEffect>
                  </a14:imgLayer>
                </a14:imgProps>
              </a:ext>
            </a:extLst>
          </a:blip>
          <a:srcRect l="46725" t="8706" r="14604" b="9600"/>
          <a:stretch/>
        </p:blipFill>
        <p:spPr>
          <a:xfrm>
            <a:off x="1646195" y="2394486"/>
            <a:ext cx="1712410" cy="442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7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843230C-BA5F-184E-9244-755FE35BF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035" b="1035"/>
          <a:stretch/>
        </p:blipFill>
        <p:spPr>
          <a:xfrm>
            <a:off x="0" y="-84220"/>
            <a:ext cx="9739086" cy="69422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49167ED-8258-8B44-AA1C-7F3A4943B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103" y1="79556" x2="34103" y2="24222"/>
                        <a14:foregroundMark x1="34103" y1="24222" x2="34103" y2="24222"/>
                        <a14:foregroundMark x1="31793" y1="18000" x2="37772" y2="20111"/>
                        <a14:foregroundMark x1="33288" y1="15778" x2="30707" y2="17667"/>
                        <a14:foregroundMark x1="26359" y1="85778" x2="25815" y2="81667"/>
                        <a14:foregroundMark x1="25815" y1="87444" x2="24049" y2="83778"/>
                        <a14:foregroundMark x1="38587" y1="85444" x2="40897" y2="85778"/>
                        <a14:foregroundMark x1="41984" y1="86556" x2="39266" y2="86333"/>
                        <a14:foregroundMark x1="29620" y1="31444" x2="27446" y2="32556"/>
                        <a14:backgroundMark x1="65897" y1="14889" x2="69429" y2="78889"/>
                      </a14:backgroundRemoval>
                    </a14:imgEffect>
                  </a14:imgLayer>
                </a14:imgProps>
              </a:ext>
            </a:extLst>
          </a:blip>
          <a:srcRect l="17852" t="12000" r="47851" b="10635"/>
          <a:stretch/>
        </p:blipFill>
        <p:spPr>
          <a:xfrm>
            <a:off x="291138" y="2369730"/>
            <a:ext cx="1602890" cy="442139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452F199-9E24-FB48-B080-6CF565D17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35" t="-1035" b="1035"/>
          <a:stretch/>
        </p:blipFill>
        <p:spPr>
          <a:xfrm>
            <a:off x="9739086" y="-84220"/>
            <a:ext cx="2452914" cy="694222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98991FC-15A9-DE4A-AAFA-406BE5701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114" y1="87222" x2="60462" y2="83444"/>
                        <a14:foregroundMark x1="73370" y1="87778" x2="72826" y2="82889"/>
                        <a14:foregroundMark x1="62772" y1="12778" x2="67120" y2="13778"/>
                        <a14:foregroundMark x1="76223" y1="31111" x2="77582" y2="40333"/>
                        <a14:foregroundMark x1="77582" y1="40333" x2="78125" y2="41111"/>
                        <a14:foregroundMark x1="64946" y1="21444" x2="64810" y2="25667"/>
                        <a14:foregroundMark x1="64810" y1="18889" x2="64810" y2="26333"/>
                      </a14:backgroundRemoval>
                    </a14:imgEffect>
                  </a14:imgLayer>
                </a14:imgProps>
              </a:ext>
            </a:extLst>
          </a:blip>
          <a:srcRect l="46725" t="8706" r="14604" b="9600"/>
          <a:stretch/>
        </p:blipFill>
        <p:spPr>
          <a:xfrm>
            <a:off x="1646195" y="2394486"/>
            <a:ext cx="1712410" cy="442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0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C9C96-ED6F-4EF2-BFE2-E607D7DA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1F0BBE-F7E9-4DE4-BCF5-2AB7AE828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AutoShape 2" descr="Stadsbeeld van Athene — Stockfoto">
            <a:extLst>
              <a:ext uri="{FF2B5EF4-FFF2-40B4-BE49-F238E27FC236}">
                <a16:creationId xmlns:a16="http://schemas.microsoft.com/office/drawing/2014/main" id="{513F7B7C-D028-450B-9D22-7CF80328B6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Afbeeldingsresultaat voor ancient greek agora athens">
            <a:extLst>
              <a:ext uri="{FF2B5EF4-FFF2-40B4-BE49-F238E27FC236}">
                <a16:creationId xmlns:a16="http://schemas.microsoft.com/office/drawing/2014/main" id="{8E11AC82-090C-493A-9234-BF5D482531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6" descr="Afbeeldingsresultaat voor ancient greek agora athens">
            <a:extLst>
              <a:ext uri="{FF2B5EF4-FFF2-40B4-BE49-F238E27FC236}">
                <a16:creationId xmlns:a16="http://schemas.microsoft.com/office/drawing/2014/main" id="{1D80648F-7358-460C-A089-155BE46084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15CFECA-FAF7-4991-98E1-82648278C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918"/>
            <a:ext cx="12192000" cy="80044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612612E-212D-456D-97D0-16DC556EC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103" y1="79556" x2="34103" y2="24222"/>
                        <a14:foregroundMark x1="34103" y1="24222" x2="34103" y2="24222"/>
                        <a14:foregroundMark x1="31793" y1="18000" x2="37772" y2="20111"/>
                        <a14:foregroundMark x1="33288" y1="15778" x2="30707" y2="17667"/>
                        <a14:foregroundMark x1="26359" y1="85778" x2="25815" y2="81667"/>
                        <a14:foregroundMark x1="25815" y1="87444" x2="24049" y2="83778"/>
                        <a14:foregroundMark x1="38587" y1="85444" x2="40897" y2="85778"/>
                        <a14:foregroundMark x1="41984" y1="86556" x2="39266" y2="86333"/>
                        <a14:foregroundMark x1="29620" y1="31444" x2="27446" y2="32556"/>
                        <a14:backgroundMark x1="65897" y1="14889" x2="69429" y2="78889"/>
                      </a14:backgroundRemoval>
                    </a14:imgEffect>
                  </a14:imgLayer>
                </a14:imgProps>
              </a:ext>
            </a:extLst>
          </a:blip>
          <a:srcRect l="17852" t="12000" r="47851" b="10635"/>
          <a:stretch/>
        </p:blipFill>
        <p:spPr>
          <a:xfrm>
            <a:off x="8624433" y="2633681"/>
            <a:ext cx="1602890" cy="442139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BE71279-399E-4AD1-8748-A77206D36D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114" y1="87222" x2="60462" y2="83444"/>
                        <a14:foregroundMark x1="73370" y1="87778" x2="72826" y2="82889"/>
                        <a14:foregroundMark x1="62772" y1="12778" x2="67120" y2="13778"/>
                        <a14:foregroundMark x1="76223" y1="31111" x2="77582" y2="40333"/>
                        <a14:foregroundMark x1="77582" y1="40333" x2="78125" y2="41111"/>
                        <a14:foregroundMark x1="64946" y1="21444" x2="64810" y2="25667"/>
                        <a14:foregroundMark x1="64810" y1="18889" x2="64810" y2="26333"/>
                      </a14:backgroundRemoval>
                    </a14:imgEffect>
                  </a14:imgLayer>
                </a14:imgProps>
              </a:ext>
            </a:extLst>
          </a:blip>
          <a:srcRect l="46725" t="8706" r="14604" b="9600"/>
          <a:stretch/>
        </p:blipFill>
        <p:spPr>
          <a:xfrm>
            <a:off x="10065062" y="2703739"/>
            <a:ext cx="1712410" cy="4423726"/>
          </a:xfrm>
          <a:prstGeom prst="rect">
            <a:avLst/>
          </a:prstGeom>
        </p:spPr>
      </p:pic>
      <p:sp>
        <p:nvSpPr>
          <p:cNvPr id="11" name="Ovale toelichting 8">
            <a:extLst>
              <a:ext uri="{FF2B5EF4-FFF2-40B4-BE49-F238E27FC236}">
                <a16:creationId xmlns:a16="http://schemas.microsoft.com/office/drawing/2014/main" id="{B373B704-9E70-45E9-A9E8-68FBA3C71B25}"/>
              </a:ext>
            </a:extLst>
          </p:cNvPr>
          <p:cNvSpPr/>
          <p:nvPr/>
        </p:nvSpPr>
        <p:spPr>
          <a:xfrm>
            <a:off x="7419807" y="739700"/>
            <a:ext cx="4012142" cy="1823098"/>
          </a:xfrm>
          <a:prstGeom prst="wedgeEllipseCallout">
            <a:avLst>
              <a:gd name="adj1" fmla="val 23417"/>
              <a:gd name="adj2" fmla="val 7969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chemeClr val="tx1"/>
                </a:solidFill>
              </a:rPr>
              <a:t>Dit is de agora.</a:t>
            </a:r>
          </a:p>
        </p:txBody>
      </p:sp>
    </p:spTree>
    <p:extLst>
      <p:ext uri="{BB962C8B-B14F-4D97-AF65-F5344CB8AC3E}">
        <p14:creationId xmlns:p14="http://schemas.microsoft.com/office/powerpoint/2010/main" val="107922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D43588F-C90C-A246-B1E4-3E1E2EDA7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1" b="12569"/>
          <a:stretch/>
        </p:blipFill>
        <p:spPr>
          <a:xfrm>
            <a:off x="0" y="0"/>
            <a:ext cx="12206428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955489-D1BF-AA45-91C3-DFDFB6C38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114" y1="87222" x2="60462" y2="83444"/>
                        <a14:foregroundMark x1="73370" y1="87778" x2="72826" y2="82889"/>
                        <a14:foregroundMark x1="62772" y1="12778" x2="67120" y2="13778"/>
                        <a14:foregroundMark x1="76223" y1="31111" x2="77582" y2="40333"/>
                        <a14:foregroundMark x1="77582" y1="40333" x2="78125" y2="41111"/>
                        <a14:foregroundMark x1="64946" y1="21444" x2="64810" y2="25667"/>
                        <a14:foregroundMark x1="64810" y1="18889" x2="64810" y2="26333"/>
                      </a14:backgroundRemoval>
                    </a14:imgEffect>
                  </a14:imgLayer>
                </a14:imgProps>
              </a:ext>
            </a:extLst>
          </a:blip>
          <a:srcRect l="46725" t="8706" r="14604" b="9600"/>
          <a:stretch/>
        </p:blipFill>
        <p:spPr>
          <a:xfrm>
            <a:off x="10175598" y="2319535"/>
            <a:ext cx="1712410" cy="4423726"/>
          </a:xfrm>
          <a:prstGeom prst="rect">
            <a:avLst/>
          </a:prstGeom>
        </p:spPr>
      </p:pic>
      <p:sp>
        <p:nvSpPr>
          <p:cNvPr id="10" name="Ovale toelichting 9">
            <a:extLst>
              <a:ext uri="{FF2B5EF4-FFF2-40B4-BE49-F238E27FC236}">
                <a16:creationId xmlns:a16="http://schemas.microsoft.com/office/drawing/2014/main" id="{C6C36611-B9E6-8443-9547-99677CEC2F5F}"/>
              </a:ext>
            </a:extLst>
          </p:cNvPr>
          <p:cNvSpPr/>
          <p:nvPr/>
        </p:nvSpPr>
        <p:spPr>
          <a:xfrm>
            <a:off x="4979278" y="624406"/>
            <a:ext cx="5698985" cy="1804002"/>
          </a:xfrm>
          <a:prstGeom prst="wedgeEllipseCallout">
            <a:avLst>
              <a:gd name="adj1" fmla="val 44136"/>
              <a:gd name="adj2" fmla="val 6363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chemeClr val="tx1"/>
                </a:solidFill>
              </a:rPr>
              <a:t>Welkom op de agora.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A38F31-D501-8845-B157-AF01614558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103" y1="79556" x2="34103" y2="24222"/>
                        <a14:foregroundMark x1="34103" y1="24222" x2="34103" y2="24222"/>
                        <a14:foregroundMark x1="31793" y1="18000" x2="37772" y2="20111"/>
                        <a14:foregroundMark x1="33288" y1="15778" x2="30707" y2="17667"/>
                        <a14:foregroundMark x1="26359" y1="85778" x2="25815" y2="81667"/>
                        <a14:foregroundMark x1="25815" y1="87444" x2="24049" y2="83778"/>
                        <a14:foregroundMark x1="38587" y1="85444" x2="40897" y2="85778"/>
                        <a14:foregroundMark x1="41984" y1="86556" x2="39266" y2="86333"/>
                        <a14:foregroundMark x1="29620" y1="31444" x2="27446" y2="32556"/>
                        <a14:backgroundMark x1="65897" y1="14889" x2="69429" y2="78889"/>
                      </a14:backgroundRemoval>
                    </a14:imgEffect>
                  </a14:imgLayer>
                </a14:imgProps>
              </a:ext>
            </a:extLst>
          </a:blip>
          <a:srcRect l="17852" t="12000" r="47851" b="10635"/>
          <a:stretch/>
        </p:blipFill>
        <p:spPr>
          <a:xfrm>
            <a:off x="8820541" y="2294779"/>
            <a:ext cx="1602890" cy="442139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3C5451D-E7E4-9A4C-AA3C-B624231B9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923" y1="10308" x2="47923" y2="15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04475"/>
            <a:ext cx="4153525" cy="41535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5212A03-8E58-2549-AE9D-EDF1F0832E30}"/>
              </a:ext>
            </a:extLst>
          </p:cNvPr>
          <p:cNvSpPr txBox="1"/>
          <p:nvPr/>
        </p:nvSpPr>
        <p:spPr>
          <a:xfrm>
            <a:off x="517785" y="3249182"/>
            <a:ext cx="311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0" b="1" dirty="0"/>
              <a:t>πολις</a:t>
            </a:r>
            <a:endParaRPr lang="nl-NL" sz="6600" b="1" dirty="0"/>
          </a:p>
        </p:txBody>
      </p:sp>
    </p:spTree>
    <p:extLst>
      <p:ext uri="{BB962C8B-B14F-4D97-AF65-F5344CB8AC3E}">
        <p14:creationId xmlns:p14="http://schemas.microsoft.com/office/powerpoint/2010/main" val="399862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02B01286480439FA35DD199D582B0" ma:contentTypeVersion="2" ma:contentTypeDescription="Een nieuw document maken." ma:contentTypeScope="" ma:versionID="4b696b319167b12338b6bb0d198f1d69">
  <xsd:schema xmlns:xsd="http://www.w3.org/2001/XMLSchema" xmlns:xs="http://www.w3.org/2001/XMLSchema" xmlns:p="http://schemas.microsoft.com/office/2006/metadata/properties" xmlns:ns3="e9f0a9ed-f68c-454f-9ed5-125ef5100e69" targetNamespace="http://schemas.microsoft.com/office/2006/metadata/properties" ma:root="true" ma:fieldsID="7a1ef72afc7e07bea9635af4f604d919" ns3:_="">
    <xsd:import namespace="e9f0a9ed-f68c-454f-9ed5-125ef5100e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0a9ed-f68c-454f-9ed5-125ef5100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421B19-C51D-4DD0-B3C1-C18FD1AB0F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f0a9ed-f68c-454f-9ed5-125ef5100e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E85A43-47AA-4269-9A7E-679822E398F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79C2C84-D1EC-4725-AACB-FFCA5EBBD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199</Words>
  <Application>Microsoft Office PowerPoint</Application>
  <PresentationFormat>Breedbeeld</PresentationFormat>
  <Paragraphs>51</Paragraphs>
  <Slides>21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Calibri</vt:lpstr>
      <vt:lpstr>Gill Sans</vt:lpstr>
      <vt:lpstr>Gill Sans MT</vt:lpstr>
      <vt:lpstr>Galerie</vt:lpstr>
      <vt:lpstr>OUDE GRIEKEN  JONGE HELDEN  Deel 6  athene democratie – filosofie sparta oligarchie – opvoeding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    Stap in de tijdmachine: op naar athene!</vt:lpstr>
      <vt:lpstr>Democratie</vt:lpstr>
      <vt:lpstr>           volksVergadering op de pnyx</vt:lpstr>
      <vt:lpstr>ostracisme</vt:lpstr>
      <vt:lpstr>filosofie</vt:lpstr>
      <vt:lpstr>PowerPoint-presentatie</vt:lpstr>
      <vt:lpstr>Filosoferen…</vt:lpstr>
      <vt:lpstr>PowerPoint-presentatie</vt:lpstr>
      <vt:lpstr>Een ander leven…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3</dc:title>
  <dc:creator>jarno vercamer</dc:creator>
  <cp:lastModifiedBy>Fabry Chris</cp:lastModifiedBy>
  <cp:revision>108</cp:revision>
  <dcterms:created xsi:type="dcterms:W3CDTF">2019-03-14T20:45:47Z</dcterms:created>
  <dcterms:modified xsi:type="dcterms:W3CDTF">2021-07-10T19:22:40Z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0x01010013D02B01286480439FA35DD199D582B0</vt:lpwstr>
  </property>
</Properties>
</file>