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3"/>
  </p:notesMasterIdLst>
  <p:sldIdLst>
    <p:sldId id="257" r:id="rId5"/>
    <p:sldId id="344" r:id="rId6"/>
    <p:sldId id="345" r:id="rId7"/>
    <p:sldId id="348" r:id="rId8"/>
    <p:sldId id="349" r:id="rId9"/>
    <p:sldId id="346" r:id="rId10"/>
    <p:sldId id="260" r:id="rId11"/>
    <p:sldId id="347" r:id="rId12"/>
    <p:sldId id="351" r:id="rId13"/>
    <p:sldId id="354" r:id="rId14"/>
    <p:sldId id="355" r:id="rId15"/>
    <p:sldId id="350" r:id="rId16"/>
    <p:sldId id="353" r:id="rId17"/>
    <p:sldId id="265" r:id="rId18"/>
    <p:sldId id="266" r:id="rId19"/>
    <p:sldId id="267" r:id="rId20"/>
    <p:sldId id="268" r:id="rId21"/>
    <p:sldId id="269" r:id="rId22"/>
    <p:sldId id="356" r:id="rId23"/>
    <p:sldId id="358" r:id="rId24"/>
    <p:sldId id="359" r:id="rId25"/>
    <p:sldId id="361" r:id="rId26"/>
    <p:sldId id="357" r:id="rId27"/>
    <p:sldId id="362" r:id="rId28"/>
    <p:sldId id="364" r:id="rId29"/>
    <p:sldId id="363" r:id="rId30"/>
    <p:sldId id="365" r:id="rId31"/>
    <p:sldId id="36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660"/>
  </p:normalViewPr>
  <p:slideViewPr>
    <p:cSldViewPr snapToGrid="0">
      <p:cViewPr varScale="1">
        <p:scale>
          <a:sx n="82" d="100"/>
          <a:sy n="82" d="100"/>
        </p:scale>
        <p:origin x="37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9F735-5293-4636-BCD6-C8FACBA10DFD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7B34E-52F7-4E44-9483-AD2927D6B16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00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17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191f42bf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191f42bf3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8191f42bf3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19cf0560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19cf05601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819cf05601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19cf05601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19cf05601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819cf05601_2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191f42bf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191f42bf3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8191f42bf3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191f42bf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191f42bf3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8191f42bf3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4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2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6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6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4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8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9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73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36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84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03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84F6-8AFB-445F-B92B-07E651669214}" type="datetimeFigureOut">
              <a:rPr lang="nl-BE" smtClean="0"/>
              <a:t>11/07/2021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hyperlink" Target="https://www.youtube.com/watch?v=tpKBsU4j-a4&amp;list=PL8za59GW8txS4t33fVf116t_8NKXTrVM2&amp;index=6&amp;t=0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5" descr="Afbeeldingsresultaat voor oude grieken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ctrTitle"/>
          </p:nvPr>
        </p:nvSpPr>
        <p:spPr>
          <a:xfrm>
            <a:off x="1112520" y="2152955"/>
            <a:ext cx="9966960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9"/>
              <a:buFont typeface="Gill Sans"/>
              <a:buNone/>
            </a:pPr>
            <a:r>
              <a:rPr lang="en-GB" sz="5400" b="1" dirty="0">
                <a:solidFill>
                  <a:srgbClr val="FFFFFF"/>
                </a:solidFill>
              </a:rPr>
              <a:t>OUDE GRIEKEN </a:t>
            </a:r>
            <a:br>
              <a:rPr lang="en-GB" sz="5400" b="1" dirty="0">
                <a:solidFill>
                  <a:srgbClr val="FFFFFF"/>
                </a:solidFill>
              </a:rPr>
            </a:br>
            <a:r>
              <a:rPr lang="en-GB" sz="5400" b="1" dirty="0">
                <a:solidFill>
                  <a:srgbClr val="FFFFFF"/>
                </a:solidFill>
              </a:rPr>
              <a:t>JONGE HELDEN</a:t>
            </a:r>
            <a:br>
              <a:rPr lang="en-GB" sz="7200" b="1" dirty="0">
                <a:solidFill>
                  <a:srgbClr val="FFFFFF"/>
                </a:solidFill>
              </a:rPr>
            </a:br>
            <a:br>
              <a:rPr lang="en-GB" sz="7200" b="1" dirty="0">
                <a:solidFill>
                  <a:srgbClr val="FFFFFF"/>
                </a:solidFill>
              </a:rPr>
            </a:br>
            <a:r>
              <a:rPr lang="en-GB" sz="4800" b="1" dirty="0" err="1">
                <a:solidFill>
                  <a:srgbClr val="FFFFFF"/>
                </a:solidFill>
              </a:rPr>
              <a:t>Deel</a:t>
            </a:r>
            <a:r>
              <a:rPr lang="en-GB" sz="4800" b="1">
                <a:solidFill>
                  <a:srgbClr val="FFFFFF"/>
                </a:solidFill>
              </a:rPr>
              <a:t> 7</a:t>
            </a:r>
            <a:br>
              <a:rPr lang="en-GB" sz="4800" b="1" dirty="0">
                <a:solidFill>
                  <a:srgbClr val="FFFFFF"/>
                </a:solidFill>
              </a:rPr>
            </a:b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3200" b="1" dirty="0" err="1">
                <a:solidFill>
                  <a:srgbClr val="FFFFFF"/>
                </a:solidFill>
              </a:rPr>
              <a:t>Kreta</a:t>
            </a:r>
            <a:br>
              <a:rPr lang="en-GB" sz="3200" b="1" dirty="0">
                <a:solidFill>
                  <a:srgbClr val="FFFFFF"/>
                </a:solidFill>
              </a:rPr>
            </a:br>
            <a:r>
              <a:rPr lang="en-GB" sz="3200" b="1" dirty="0" err="1">
                <a:solidFill>
                  <a:srgbClr val="FFFFFF"/>
                </a:solidFill>
              </a:rPr>
              <a:t>helden</a:t>
            </a:r>
            <a:r>
              <a:rPr lang="en-GB" sz="3200" b="1" dirty="0">
                <a:solidFill>
                  <a:srgbClr val="FFFFFF"/>
                </a:solidFill>
              </a:rPr>
              <a:t> </a:t>
            </a:r>
            <a:r>
              <a:rPr lang="en-GB" sz="3200" b="1" dirty="0" err="1">
                <a:solidFill>
                  <a:srgbClr val="FFFFFF"/>
                </a:solidFill>
              </a:rPr>
              <a:t>en</a:t>
            </a:r>
            <a:r>
              <a:rPr lang="en-GB" sz="3200" b="1" dirty="0">
                <a:solidFill>
                  <a:srgbClr val="FFFFFF"/>
                </a:solidFill>
              </a:rPr>
              <a:t> monsters</a:t>
            </a:r>
            <a:endParaRPr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41;g7180a5f09d_0_8">
            <a:extLst>
              <a:ext uri="{FF2B5EF4-FFF2-40B4-BE49-F238E27FC236}">
                <a16:creationId xmlns:a16="http://schemas.microsoft.com/office/drawing/2014/main" id="{AFC8606F-E671-44D7-B8DB-B2D8AE13FFD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401" y="145203"/>
            <a:ext cx="5368212" cy="328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2;g7180a5f09d_0_8">
            <a:extLst>
              <a:ext uri="{FF2B5EF4-FFF2-40B4-BE49-F238E27FC236}">
                <a16:creationId xmlns:a16="http://schemas.microsoft.com/office/drawing/2014/main" id="{8E4D5E4A-D275-43A3-9F95-E0BD15AD4B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857" y="145203"/>
            <a:ext cx="5786742" cy="38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D217058-7D28-436E-8045-AA03428475D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8" y="2650866"/>
            <a:ext cx="3817969" cy="3460685"/>
          </a:xfrm>
          <a:prstGeom prst="rect">
            <a:avLst/>
          </a:prstGeom>
        </p:spPr>
      </p:pic>
      <p:pic>
        <p:nvPicPr>
          <p:cNvPr id="9" name="Afbeelding 8" descr="De Griekse mythen">
            <a:extLst>
              <a:ext uri="{FF2B5EF4-FFF2-40B4-BE49-F238E27FC236}">
                <a16:creationId xmlns:a16="http://schemas.microsoft.com/office/drawing/2014/main" id="{B44F3B8D-F384-4159-A06F-08BF49CA093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755" y="3621742"/>
            <a:ext cx="1814844" cy="248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Minotaurus - Zoeken - Leermiddelen - KlasCement">
            <a:extLst>
              <a:ext uri="{FF2B5EF4-FFF2-40B4-BE49-F238E27FC236}">
                <a16:creationId xmlns:a16="http://schemas.microsoft.com/office/drawing/2014/main" id="{527738A6-E1A4-4E05-A84F-89085EE7F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75" y="4163214"/>
            <a:ext cx="28575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36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F389E-E465-4B58-80E3-2FFD99DC1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minotaurus</a:t>
            </a:r>
          </a:p>
        </p:txBody>
      </p:sp>
      <p:pic>
        <p:nvPicPr>
          <p:cNvPr id="6146" name="Picture 2" descr="Minotaurus - Wikipedia">
            <a:extLst>
              <a:ext uri="{FF2B5EF4-FFF2-40B4-BE49-F238E27FC236}">
                <a16:creationId xmlns:a16="http://schemas.microsoft.com/office/drawing/2014/main" id="{6C8492DF-EFB5-4234-B93F-4FA3E14F63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324" y="2049626"/>
            <a:ext cx="3514530" cy="351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inotaurus - Zoeken - Leermiddelen - KlasCement">
            <a:extLst>
              <a:ext uri="{FF2B5EF4-FFF2-40B4-BE49-F238E27FC236}">
                <a16:creationId xmlns:a16="http://schemas.microsoft.com/office/drawing/2014/main" id="{E5B3197B-8D02-44A2-957A-D71AC597B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12" y="239876"/>
            <a:ext cx="28575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inotaur Game | Play Bitcoin Minotaur at Bitcasino.io">
            <a:extLst>
              <a:ext uri="{FF2B5EF4-FFF2-40B4-BE49-F238E27FC236}">
                <a16:creationId xmlns:a16="http://schemas.microsoft.com/office/drawing/2014/main" id="{7E33CAE2-1D46-459E-840F-147C0778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58956"/>
            <a:ext cx="46672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6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75D7F-8DB5-43ED-B620-1F794469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in de tijdmachine: op naar </a:t>
            </a:r>
            <a:r>
              <a:rPr lang="nl-BE" dirty="0" err="1"/>
              <a:t>knossos</a:t>
            </a:r>
            <a:r>
              <a:rPr lang="nl-BE" dirty="0"/>
              <a:t>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3A0A7-0EBF-4232-A71A-3E263494D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hlinkClick r:id="rId2"/>
              </a:rPr>
              <a:t>https://www.youtube.com/watch?v=tpKBsU4j-a4&amp;list=PL8za59GW8txS4t33fVf116t_8NKXTrVM2&amp;index=6&amp;t=0s</a:t>
            </a:r>
            <a:endParaRPr lang="nl-BE" dirty="0"/>
          </a:p>
          <a:p>
            <a:endParaRPr lang="nl-BE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F037908-2AC2-46A2-9E44-74DF975CB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433814"/>
              </p:ext>
            </p:extLst>
          </p:nvPr>
        </p:nvGraphicFramePr>
        <p:xfrm>
          <a:off x="8916913" y="2087579"/>
          <a:ext cx="2137941" cy="3025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23" imgH="6415677" progId="AcroExch.Document.DC">
                  <p:embed/>
                </p:oleObj>
              </mc:Choice>
              <mc:Fallback>
                <p:oleObj name="Acrobat Document" r:id="rId3" imgW="4533723" imgH="6415677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A8F59E5-E03D-426C-B546-E5EB385973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16913" y="2087579"/>
                        <a:ext cx="2137941" cy="3025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Tijdmachine Foto's, Afbeeldingen En Stock Fotografie - 123RF">
            <a:extLst>
              <a:ext uri="{FF2B5EF4-FFF2-40B4-BE49-F238E27FC236}">
                <a16:creationId xmlns:a16="http://schemas.microsoft.com/office/drawing/2014/main" id="{FED80A53-7CFE-4BC1-BF37-692445CF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89" y="2999423"/>
            <a:ext cx="289952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54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iz verstevigt banden tussen autochtonen en nieuwkomers ...">
            <a:extLst>
              <a:ext uri="{FF2B5EF4-FFF2-40B4-BE49-F238E27FC236}">
                <a16:creationId xmlns:a16="http://schemas.microsoft.com/office/drawing/2014/main" id="{C20430DD-35AC-4DB9-9AE2-B35EEF43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03" y="733632"/>
            <a:ext cx="8528179" cy="44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11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191f42bf3_0_4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Hoe heet de vrouw van koning Minos?</a:t>
            </a:r>
            <a:endParaRPr/>
          </a:p>
        </p:txBody>
      </p:sp>
      <p:sp>
        <p:nvSpPr>
          <p:cNvPr id="205" name="Google Shape;205;g8191f42bf3_0_4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Pasiphae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38761D"/>
                </a:solidFill>
              </a:rPr>
              <a:t>Ariadne</a:t>
            </a:r>
            <a:endParaRPr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1155CC"/>
                </a:solidFill>
              </a:rPr>
              <a:t>Aphrodite</a:t>
            </a:r>
            <a:endParaRPr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19cf05601_2_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Wie bouwde het labyrint?</a:t>
            </a:r>
            <a:endParaRPr/>
          </a:p>
        </p:txBody>
      </p:sp>
      <p:sp>
        <p:nvSpPr>
          <p:cNvPr id="212" name="Google Shape;212;g819cf05601_2_0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Minos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00FF00"/>
                </a:solidFill>
              </a:rPr>
              <a:t>Daedalos </a:t>
            </a:r>
            <a:endParaRPr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nl-BE">
                <a:solidFill>
                  <a:srgbClr val="0000FF"/>
                </a:solidFill>
              </a:rPr>
              <a:t>Aegeus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19cf05601_2_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Hoeveel mensen moesten elk jaar naar het labyrint?</a:t>
            </a:r>
            <a:endParaRPr/>
          </a:p>
        </p:txBody>
      </p:sp>
      <p:sp>
        <p:nvSpPr>
          <p:cNvPr id="219" name="Google Shape;219;g819cf05601_2_6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100 mensen van over de hele wereld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00FF00"/>
                </a:solidFill>
              </a:rPr>
              <a:t>7 jongens en 7 meisjes uit Athene</a:t>
            </a:r>
            <a:endParaRPr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nl-BE">
                <a:solidFill>
                  <a:srgbClr val="0000FF"/>
                </a:solidFill>
              </a:rPr>
              <a:t>De 10 sterkste jongens van Griekenland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191f42bf3_0_1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Door welk hulpmiddel redde Ariadne het leven van Theseus?</a:t>
            </a:r>
            <a:endParaRPr/>
          </a:p>
        </p:txBody>
      </p:sp>
      <p:sp>
        <p:nvSpPr>
          <p:cNvPr id="226" name="Google Shape;226;g8191f42bf3_0_16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Een giftige pijl die het monster meteen doodde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6AA84F"/>
                </a:solidFill>
              </a:rPr>
              <a:t>Een spiegel waarmee hij de Minotauros stiekem kon besluipen</a:t>
            </a:r>
            <a:endParaRPr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nl-BE">
                <a:solidFill>
                  <a:srgbClr val="0000FF"/>
                </a:solidFill>
              </a:rPr>
              <a:t>Een toverdraad waarmee hij de uitgang van het labyrint vond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191f42bf3_0_1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Waarom sprong koning Aegeus van de rotsen?</a:t>
            </a:r>
            <a:endParaRPr/>
          </a:p>
        </p:txBody>
      </p:sp>
      <p:sp>
        <p:nvSpPr>
          <p:cNvPr id="233" name="Google Shape;233;g8191f42bf3_0_10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1155CC"/>
                </a:solidFill>
              </a:rPr>
              <a:t>Hij was bang van de Minotaurus</a:t>
            </a:r>
            <a:endParaRPr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6AA84F"/>
                </a:solidFill>
              </a:rPr>
              <a:t>Hij dacht verkeerdelijk dat zijn zoon Theseus gestorven was </a:t>
            </a:r>
            <a:endParaRPr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nl-BE">
                <a:solidFill>
                  <a:srgbClr val="FF0000"/>
                </a:solidFill>
              </a:rPr>
              <a:t>Hij werd gedwongen door koning Minos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48A07-564C-48EE-B21E-23F4B5DD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Het </a:t>
            </a:r>
            <a:r>
              <a:rPr lang="nl-BE" dirty="0" err="1"/>
              <a:t>griekse</a:t>
            </a:r>
            <a:r>
              <a:rPr lang="nl-BE" dirty="0"/>
              <a:t> lidwoord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AFB6D4A-8454-4393-9FAD-85B90335F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8309" y="1975222"/>
            <a:ext cx="2809875" cy="1590675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80F81B2-F1B5-4F9A-A7D0-1F4F76D1C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2146672"/>
            <a:ext cx="3438525" cy="141922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7226837-1A8A-4E28-8D17-EC3EFDD05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147" y="3858815"/>
            <a:ext cx="6257925" cy="14668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59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endParaRPr/>
          </a:p>
        </p:txBody>
      </p:sp>
      <p:pic>
        <p:nvPicPr>
          <p:cNvPr id="133" name="Google Shape;133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62814" y="2286000"/>
            <a:ext cx="5442510" cy="40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4">
            <a:alphaModFix/>
          </a:blip>
          <a:srcRect b="3696"/>
          <a:stretch/>
        </p:blipFill>
        <p:spPr>
          <a:xfrm>
            <a:off x="0" y="-1271"/>
            <a:ext cx="86594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3543300" y="3788230"/>
            <a:ext cx="135322" cy="142639"/>
          </a:xfrm>
          <a:prstGeom prst="flowChartConnector">
            <a:avLst/>
          </a:prstGeom>
          <a:solidFill>
            <a:srgbClr val="FF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6" name="Google Shape;136;p3"/>
          <p:cNvSpPr/>
          <p:nvPr/>
        </p:nvSpPr>
        <p:spPr>
          <a:xfrm rot="10800000">
            <a:off x="2518558" y="1738630"/>
            <a:ext cx="162297" cy="153234"/>
          </a:xfrm>
          <a:prstGeom prst="flowChartConnector">
            <a:avLst/>
          </a:prstGeom>
          <a:solidFill>
            <a:srgbClr val="FF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37" name="Google Shape;137;p3"/>
          <p:cNvCxnSpPr>
            <a:stCxn id="135" idx="1"/>
            <a:endCxn id="136" idx="1"/>
          </p:cNvCxnSpPr>
          <p:nvPr/>
        </p:nvCxnSpPr>
        <p:spPr>
          <a:xfrm rot="10800000">
            <a:off x="2657117" y="1869319"/>
            <a:ext cx="906000" cy="193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2700" dir="5400000" algn="ctr" rotWithShape="0">
              <a:srgbClr val="000000">
                <a:alpha val="49803"/>
              </a:srgbClr>
            </a:outerShdw>
          </a:effectLst>
        </p:spPr>
      </p:cxnSp>
      <p:sp>
        <p:nvSpPr>
          <p:cNvPr id="138" name="Google Shape;138;p3"/>
          <p:cNvSpPr/>
          <p:nvPr/>
        </p:nvSpPr>
        <p:spPr>
          <a:xfrm rot="10800000">
            <a:off x="2047499" y="4093903"/>
            <a:ext cx="162297" cy="153234"/>
          </a:xfrm>
          <a:prstGeom prst="flowChartConnector">
            <a:avLst/>
          </a:prstGeom>
          <a:solidFill>
            <a:srgbClr val="FF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39" name="Google Shape;139;p3"/>
          <p:cNvCxnSpPr>
            <a:stCxn id="138" idx="4"/>
          </p:cNvCxnSpPr>
          <p:nvPr/>
        </p:nvCxnSpPr>
        <p:spPr>
          <a:xfrm rot="10800000" flipH="1">
            <a:off x="2128648" y="1815103"/>
            <a:ext cx="451200" cy="227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2700" dir="5400000" algn="ctr" rotWithShape="0">
              <a:srgbClr val="000000">
                <a:alpha val="49803"/>
              </a:srgbClr>
            </a:outerShdw>
          </a:effectLst>
        </p:spPr>
      </p:cxnSp>
      <p:cxnSp>
        <p:nvCxnSpPr>
          <p:cNvPr id="140" name="Google Shape;140;p3"/>
          <p:cNvCxnSpPr/>
          <p:nvPr/>
        </p:nvCxnSpPr>
        <p:spPr>
          <a:xfrm rot="10800000">
            <a:off x="2128647" y="4224697"/>
            <a:ext cx="1414653" cy="108328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2700" dir="5400000" algn="ctr" rotWithShape="0">
              <a:srgbClr val="000000">
                <a:alpha val="49803"/>
              </a:srgbClr>
            </a:outerShdw>
          </a:effectLst>
        </p:spPr>
      </p:cxnSp>
      <p:sp>
        <p:nvSpPr>
          <p:cNvPr id="141" name="Google Shape;141;p3"/>
          <p:cNvSpPr/>
          <p:nvPr/>
        </p:nvSpPr>
        <p:spPr>
          <a:xfrm>
            <a:off x="3454227" y="5093326"/>
            <a:ext cx="448789" cy="54737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4286" y="44188"/>
                </a:moveTo>
                <a:cubicBezTo>
                  <a:pt x="34286" y="32544"/>
                  <a:pt x="45798" y="23104"/>
                  <a:pt x="60000" y="23104"/>
                </a:cubicBezTo>
                <a:cubicBezTo>
                  <a:pt x="74202" y="23104"/>
                  <a:pt x="85714" y="32544"/>
                  <a:pt x="85714" y="44188"/>
                </a:cubicBezTo>
                <a:lnTo>
                  <a:pt x="85714" y="44188"/>
                </a:lnTo>
                <a:cubicBezTo>
                  <a:pt x="85714" y="52921"/>
                  <a:pt x="79958" y="60000"/>
                  <a:pt x="72857" y="60000"/>
                </a:cubicBezTo>
                <a:cubicBezTo>
                  <a:pt x="69307" y="60000"/>
                  <a:pt x="66429" y="63540"/>
                  <a:pt x="66429" y="67906"/>
                </a:cubicBezTo>
                <a:lnTo>
                  <a:pt x="66429" y="78448"/>
                </a:lnTo>
                <a:lnTo>
                  <a:pt x="53571" y="78448"/>
                </a:lnTo>
                <a:lnTo>
                  <a:pt x="53571" y="67906"/>
                </a:lnTo>
                <a:lnTo>
                  <a:pt x="53571" y="67906"/>
                </a:lnTo>
                <a:cubicBezTo>
                  <a:pt x="53571" y="59173"/>
                  <a:pt x="59328" y="52094"/>
                  <a:pt x="66429" y="52094"/>
                </a:cubicBezTo>
                <a:cubicBezTo>
                  <a:pt x="69979" y="52094"/>
                  <a:pt x="72857" y="48554"/>
                  <a:pt x="72857" y="44188"/>
                </a:cubicBezTo>
                <a:cubicBezTo>
                  <a:pt x="72857" y="38366"/>
                  <a:pt x="67101" y="33646"/>
                  <a:pt x="60000" y="33646"/>
                </a:cubicBezTo>
                <a:cubicBezTo>
                  <a:pt x="52899" y="33646"/>
                  <a:pt x="47143" y="38366"/>
                  <a:pt x="47143" y="44188"/>
                </a:cubicBezTo>
                <a:close/>
                <a:moveTo>
                  <a:pt x="60000" y="81083"/>
                </a:moveTo>
                <a:lnTo>
                  <a:pt x="60000" y="81083"/>
                </a:lnTo>
                <a:cubicBezTo>
                  <a:pt x="65326" y="81083"/>
                  <a:pt x="69643" y="84623"/>
                  <a:pt x="69643" y="88989"/>
                </a:cubicBezTo>
                <a:cubicBezTo>
                  <a:pt x="69643" y="93356"/>
                  <a:pt x="65326" y="96896"/>
                  <a:pt x="60000" y="96896"/>
                </a:cubicBezTo>
                <a:cubicBezTo>
                  <a:pt x="54674" y="96896"/>
                  <a:pt x="50357" y="93356"/>
                  <a:pt x="50357" y="88989"/>
                </a:cubicBezTo>
                <a:cubicBezTo>
                  <a:pt x="50357" y="84623"/>
                  <a:pt x="54674" y="81083"/>
                  <a:pt x="60000" y="81083"/>
                </a:cubicBezTo>
                <a:close/>
              </a:path>
              <a:path w="120000" h="120000" fill="darken" extrusionOk="0">
                <a:moveTo>
                  <a:pt x="34286" y="44188"/>
                </a:moveTo>
                <a:cubicBezTo>
                  <a:pt x="34286" y="32544"/>
                  <a:pt x="45798" y="23104"/>
                  <a:pt x="60000" y="23104"/>
                </a:cubicBezTo>
                <a:cubicBezTo>
                  <a:pt x="74202" y="23104"/>
                  <a:pt x="85714" y="32544"/>
                  <a:pt x="85714" y="44188"/>
                </a:cubicBezTo>
                <a:lnTo>
                  <a:pt x="85714" y="44188"/>
                </a:lnTo>
                <a:cubicBezTo>
                  <a:pt x="85714" y="52921"/>
                  <a:pt x="79958" y="60000"/>
                  <a:pt x="72857" y="60000"/>
                </a:cubicBezTo>
                <a:cubicBezTo>
                  <a:pt x="69307" y="60000"/>
                  <a:pt x="66429" y="63540"/>
                  <a:pt x="66429" y="67906"/>
                </a:cubicBezTo>
                <a:lnTo>
                  <a:pt x="66429" y="78448"/>
                </a:lnTo>
                <a:lnTo>
                  <a:pt x="53571" y="78448"/>
                </a:lnTo>
                <a:lnTo>
                  <a:pt x="53571" y="67906"/>
                </a:lnTo>
                <a:lnTo>
                  <a:pt x="53571" y="67906"/>
                </a:lnTo>
                <a:cubicBezTo>
                  <a:pt x="53571" y="59173"/>
                  <a:pt x="59328" y="52094"/>
                  <a:pt x="66429" y="52094"/>
                </a:cubicBezTo>
                <a:cubicBezTo>
                  <a:pt x="69979" y="52094"/>
                  <a:pt x="72857" y="48554"/>
                  <a:pt x="72857" y="44188"/>
                </a:cubicBezTo>
                <a:cubicBezTo>
                  <a:pt x="72857" y="38366"/>
                  <a:pt x="67101" y="33646"/>
                  <a:pt x="60000" y="33646"/>
                </a:cubicBezTo>
                <a:cubicBezTo>
                  <a:pt x="52899" y="33646"/>
                  <a:pt x="47143" y="38366"/>
                  <a:pt x="47143" y="44188"/>
                </a:cubicBezTo>
                <a:close/>
                <a:moveTo>
                  <a:pt x="60000" y="81083"/>
                </a:moveTo>
                <a:lnTo>
                  <a:pt x="60000" y="81083"/>
                </a:lnTo>
                <a:cubicBezTo>
                  <a:pt x="65326" y="81083"/>
                  <a:pt x="69643" y="84623"/>
                  <a:pt x="69643" y="88989"/>
                </a:cubicBezTo>
                <a:cubicBezTo>
                  <a:pt x="69643" y="93356"/>
                  <a:pt x="65326" y="96896"/>
                  <a:pt x="60000" y="96896"/>
                </a:cubicBezTo>
                <a:cubicBezTo>
                  <a:pt x="54674" y="96896"/>
                  <a:pt x="50357" y="93356"/>
                  <a:pt x="50357" y="88989"/>
                </a:cubicBezTo>
                <a:cubicBezTo>
                  <a:pt x="50357" y="84623"/>
                  <a:pt x="54674" y="81083"/>
                  <a:pt x="60000" y="81083"/>
                </a:cubicBezTo>
                <a:close/>
              </a:path>
              <a:path w="120000" h="120000" fill="none" extrusionOk="0">
                <a:moveTo>
                  <a:pt x="34286" y="44188"/>
                </a:moveTo>
                <a:cubicBezTo>
                  <a:pt x="34286" y="32544"/>
                  <a:pt x="45798" y="23104"/>
                  <a:pt x="60000" y="23104"/>
                </a:cubicBezTo>
                <a:cubicBezTo>
                  <a:pt x="74202" y="23104"/>
                  <a:pt x="85714" y="32544"/>
                  <a:pt x="85714" y="44188"/>
                </a:cubicBezTo>
                <a:lnTo>
                  <a:pt x="85714" y="44188"/>
                </a:lnTo>
                <a:cubicBezTo>
                  <a:pt x="85714" y="52921"/>
                  <a:pt x="79958" y="60000"/>
                  <a:pt x="72857" y="60000"/>
                </a:cubicBezTo>
                <a:cubicBezTo>
                  <a:pt x="69307" y="60000"/>
                  <a:pt x="66429" y="63540"/>
                  <a:pt x="66429" y="67906"/>
                </a:cubicBezTo>
                <a:lnTo>
                  <a:pt x="66429" y="78448"/>
                </a:lnTo>
                <a:lnTo>
                  <a:pt x="53571" y="78448"/>
                </a:lnTo>
                <a:lnTo>
                  <a:pt x="53571" y="67906"/>
                </a:lnTo>
                <a:lnTo>
                  <a:pt x="53571" y="67906"/>
                </a:lnTo>
                <a:cubicBezTo>
                  <a:pt x="53571" y="59173"/>
                  <a:pt x="59328" y="52094"/>
                  <a:pt x="66429" y="52094"/>
                </a:cubicBezTo>
                <a:cubicBezTo>
                  <a:pt x="69979" y="52094"/>
                  <a:pt x="72857" y="48554"/>
                  <a:pt x="72857" y="44188"/>
                </a:cubicBezTo>
                <a:cubicBezTo>
                  <a:pt x="72857" y="38366"/>
                  <a:pt x="67101" y="33646"/>
                  <a:pt x="60000" y="33646"/>
                </a:cubicBezTo>
                <a:cubicBezTo>
                  <a:pt x="52899" y="33646"/>
                  <a:pt x="47143" y="38366"/>
                  <a:pt x="47143" y="44188"/>
                </a:cubicBezTo>
                <a:close/>
                <a:moveTo>
                  <a:pt x="60000" y="81083"/>
                </a:moveTo>
                <a:lnTo>
                  <a:pt x="60000" y="81083"/>
                </a:lnTo>
                <a:cubicBezTo>
                  <a:pt x="65326" y="81083"/>
                  <a:pt x="69643" y="84623"/>
                  <a:pt x="69643" y="88989"/>
                </a:cubicBezTo>
                <a:cubicBezTo>
                  <a:pt x="69643" y="93356"/>
                  <a:pt x="65326" y="96896"/>
                  <a:pt x="60000" y="96896"/>
                </a:cubicBezTo>
                <a:cubicBezTo>
                  <a:pt x="54674" y="96896"/>
                  <a:pt x="50357" y="93356"/>
                  <a:pt x="50357" y="88989"/>
                </a:cubicBezTo>
                <a:cubicBezTo>
                  <a:pt x="50357" y="84623"/>
                  <a:pt x="54674" y="81083"/>
                  <a:pt x="60000" y="81083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2" name="Google Shape;142;p3"/>
          <p:cNvSpPr/>
          <p:nvPr/>
        </p:nvSpPr>
        <p:spPr>
          <a:xfrm rot="10800000">
            <a:off x="3547427" y="3789106"/>
            <a:ext cx="162297" cy="153234"/>
          </a:xfrm>
          <a:prstGeom prst="flowChartConnector">
            <a:avLst/>
          </a:prstGeom>
          <a:solidFill>
            <a:srgbClr val="FF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6250" y="-28980"/>
            <a:ext cx="4254205" cy="28333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6867" y="2263848"/>
            <a:ext cx="3572436" cy="2640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6661" y="4363870"/>
            <a:ext cx="3761222" cy="2507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BB4C7-194B-4C0B-9380-5CE6A7D1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Hoe het afliep met …</a:t>
            </a:r>
            <a:br>
              <a:rPr lang="nl-BE" dirty="0"/>
            </a:br>
            <a:r>
              <a:rPr lang="nl-BE" dirty="0" err="1"/>
              <a:t>daedalus</a:t>
            </a:r>
            <a:r>
              <a:rPr lang="nl-BE" dirty="0"/>
              <a:t>, de bouwer van het labyrint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41A9FE3-DB98-4C6B-81A6-1142FC07B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791" y="2073135"/>
            <a:ext cx="3939343" cy="3308144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6B70DC-1796-41D0-BBE9-0308FF28B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3" y="2073135"/>
            <a:ext cx="3666445" cy="330814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88AB268-08AD-49C4-A490-5614EE11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737" y="2073135"/>
            <a:ext cx="3907808" cy="330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7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E372D-EEDC-49C5-B668-2156A9CC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Nog meer </a:t>
            </a:r>
            <a:r>
              <a:rPr lang="nl-BE" dirty="0" err="1"/>
              <a:t>griekse</a:t>
            </a:r>
            <a:r>
              <a:rPr lang="nl-BE" dirty="0"/>
              <a:t> monsters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31DBADB-C92C-44F4-B621-19AA6C76FA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616" y="2106433"/>
            <a:ext cx="3524250" cy="33623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857AEA7-12CE-410F-B395-240E96502E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03088" y="2106433"/>
            <a:ext cx="3053287" cy="3362324"/>
          </a:xfrm>
          <a:prstGeom prst="rect">
            <a:avLst/>
          </a:prstGeom>
        </p:spPr>
      </p:pic>
      <p:pic>
        <p:nvPicPr>
          <p:cNvPr id="12" name="Afbeelding 11" descr="Etching Engraving Handmade Style Illustration Of A Chimera, Greek.. Royalty  Free Cliparts, Vectors, And Stock Illustration. Image 38680260.">
            <a:extLst>
              <a:ext uri="{FF2B5EF4-FFF2-40B4-BE49-F238E27FC236}">
                <a16:creationId xmlns:a16="http://schemas.microsoft.com/office/drawing/2014/main" id="{2E5A820B-38E5-4FD0-9970-FC61779868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597" y="2106433"/>
            <a:ext cx="3317158" cy="3362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11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5444B1-D3A5-4E4A-816E-A518149C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Herken je deze?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F487267-72E7-4B1F-9ADC-5169F9976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968" y="804519"/>
            <a:ext cx="3472408" cy="46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99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41683-5111-46E7-A3DC-A92F3370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Harry potter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C6FDBEB-D91D-4839-A876-B57174A12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393864"/>
            <a:ext cx="2674980" cy="316134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5B219D0-B72E-4568-B754-E58E23C77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722" y="653604"/>
            <a:ext cx="3762375" cy="24003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FBC72D1-3B0D-40CE-A50D-251AF9D95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805" y="3429000"/>
            <a:ext cx="5629275" cy="2286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8FC8329-B331-415B-AB82-69B27CE5E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974" y="264409"/>
            <a:ext cx="2692552" cy="251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69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31028-44C1-4FA4-9833-9C27871BE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Was </a:t>
            </a:r>
            <a:r>
              <a:rPr lang="nl-BE" dirty="0" err="1"/>
              <a:t>santorini</a:t>
            </a:r>
            <a:r>
              <a:rPr lang="nl-BE" dirty="0"/>
              <a:t> het mythische Atlantis? </a:t>
            </a:r>
            <a:br>
              <a:rPr lang="nl-BE" dirty="0"/>
            </a:b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89800F2-E191-476D-BA92-4E50FCA7F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423" y="2015732"/>
            <a:ext cx="4452549" cy="3875794"/>
          </a:xfrm>
          <a:prstGeom prst="rect">
            <a:avLst/>
          </a:prstGeom>
        </p:spPr>
      </p:pic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EA79F082-A33F-4FEF-91C2-EDACAE314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8355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akrotiri">
            <a:extLst>
              <a:ext uri="{FF2B5EF4-FFF2-40B4-BE49-F238E27FC236}">
                <a16:creationId xmlns:a16="http://schemas.microsoft.com/office/drawing/2014/main" id="{348CAF1C-05EE-425B-941E-90478EF0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90" y="3249333"/>
            <a:ext cx="4155499" cy="276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fbeeldingsresultaat voor akrotiri">
            <a:extLst>
              <a:ext uri="{FF2B5EF4-FFF2-40B4-BE49-F238E27FC236}">
                <a16:creationId xmlns:a16="http://schemas.microsoft.com/office/drawing/2014/main" id="{9DA3F9DA-FB3F-4ED3-9A73-E862DE45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13" y="3298219"/>
            <a:ext cx="4023151" cy="26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fbeeldingsresultaat voor santorini caldera">
            <a:extLst>
              <a:ext uri="{FF2B5EF4-FFF2-40B4-BE49-F238E27FC236}">
                <a16:creationId xmlns:a16="http://schemas.microsoft.com/office/drawing/2014/main" id="{1BB0785C-39E4-4764-A8B7-0A23055E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6" b="13746"/>
          <a:stretch>
            <a:fillRect/>
          </a:stretch>
        </p:blipFill>
        <p:spPr bwMode="auto">
          <a:xfrm>
            <a:off x="1808990" y="156038"/>
            <a:ext cx="3828107" cy="29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fbeeldingsresultaat voor akrotiri">
            <a:extLst>
              <a:ext uri="{FF2B5EF4-FFF2-40B4-BE49-F238E27FC236}">
                <a16:creationId xmlns:a16="http://schemas.microsoft.com/office/drawing/2014/main" id="{8E63857A-68C4-427E-BB90-283F6E7B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27" y="156038"/>
            <a:ext cx="4464237" cy="297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003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354B8-B9E3-4736-84FF-73456B3A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1600 v.C.: vulkaanuitbarsting </a:t>
            </a:r>
            <a:r>
              <a:rPr lang="nl-BE" dirty="0" err="1"/>
              <a:t>thera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FAF1481-2387-4E40-8C8D-7500CF1C2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3458" y="1329136"/>
            <a:ext cx="8466862" cy="53573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ADFDE4A-2F32-4AB6-A2B5-AF359C99F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670" y="1329136"/>
            <a:ext cx="2533650" cy="18383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4B98350-A309-437E-A4CC-76A1392FA8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4221" r="3387" b="5457"/>
          <a:stretch>
            <a:fillRect/>
          </a:stretch>
        </p:blipFill>
        <p:spPr bwMode="auto">
          <a:xfrm>
            <a:off x="779028" y="1329136"/>
            <a:ext cx="2604430" cy="2425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934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F280D-3EF4-4126-A9BE-D09D310D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Verdween zo de </a:t>
            </a:r>
            <a:r>
              <a:rPr lang="nl-BE" dirty="0" err="1"/>
              <a:t>minoïsche</a:t>
            </a:r>
            <a:r>
              <a:rPr lang="nl-BE" dirty="0"/>
              <a:t> beschaving </a:t>
            </a:r>
            <a:br>
              <a:rPr lang="nl-BE" dirty="0"/>
            </a:br>
            <a:r>
              <a:rPr lang="nl-BE" dirty="0"/>
              <a:t>op </a:t>
            </a:r>
            <a:r>
              <a:rPr lang="nl-BE" dirty="0" err="1"/>
              <a:t>kreta</a:t>
            </a:r>
            <a:r>
              <a:rPr lang="nl-BE" dirty="0"/>
              <a:t>?</a:t>
            </a:r>
          </a:p>
        </p:txBody>
      </p:sp>
      <p:pic>
        <p:nvPicPr>
          <p:cNvPr id="4098" name="Picture 2" descr="Santorini Travel Guide - Top 10 Greek Islands - Best Greek Island">
            <a:extLst>
              <a:ext uri="{FF2B5EF4-FFF2-40B4-BE49-F238E27FC236}">
                <a16:creationId xmlns:a16="http://schemas.microsoft.com/office/drawing/2014/main" id="{B324B15B-F4CB-47C9-B666-EDDF63A2BC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4" y="2443343"/>
            <a:ext cx="2708603" cy="21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2AE31F-F2B6-4C56-A2B5-9811F817D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162" y="2443343"/>
            <a:ext cx="6705954" cy="2173654"/>
          </a:xfrm>
          <a:prstGeom prst="rect">
            <a:avLst/>
          </a:prstGeom>
        </p:spPr>
      </p:pic>
      <p:pic>
        <p:nvPicPr>
          <p:cNvPr id="8" name="Picture 6" descr="Afbeeldingsresultaat voor minoïsche beschaving">
            <a:extLst>
              <a:ext uri="{FF2B5EF4-FFF2-40B4-BE49-F238E27FC236}">
                <a16:creationId xmlns:a16="http://schemas.microsoft.com/office/drawing/2014/main" id="{33E8D703-F1BB-46F2-853D-F6B3663A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93" y="1490663"/>
            <a:ext cx="2543754" cy="190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fbeeldingsresultaat voor phaistos minoan palace">
            <a:extLst>
              <a:ext uri="{FF2B5EF4-FFF2-40B4-BE49-F238E27FC236}">
                <a16:creationId xmlns:a16="http://schemas.microsoft.com/office/drawing/2014/main" id="{FC49D21E-E98F-43D2-BCBF-2E986038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87" y="4104758"/>
            <a:ext cx="2007513" cy="20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fbeeldingsresultaat voor malia palace">
            <a:extLst>
              <a:ext uri="{FF2B5EF4-FFF2-40B4-BE49-F238E27FC236}">
                <a16:creationId xmlns:a16="http://schemas.microsoft.com/office/drawing/2014/main" id="{558BEFC8-9D1B-473F-B8CA-6DF66392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10" y="1411921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fbeeldingsresultaat voor zakros palace">
            <a:extLst>
              <a:ext uri="{FF2B5EF4-FFF2-40B4-BE49-F238E27FC236}">
                <a16:creationId xmlns:a16="http://schemas.microsoft.com/office/drawing/2014/main" id="{C89ED739-58EC-45DF-83A0-115F9C10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r="6481"/>
          <a:stretch>
            <a:fillRect/>
          </a:stretch>
        </p:blipFill>
        <p:spPr bwMode="auto">
          <a:xfrm>
            <a:off x="8288828" y="4078330"/>
            <a:ext cx="2766026" cy="20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09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F76BB-04A3-4C5C-AA98-5CF6AA61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Opzoek-opdracht</a:t>
            </a:r>
          </a:p>
        </p:txBody>
      </p:sp>
      <p:pic>
        <p:nvPicPr>
          <p:cNvPr id="5122" name="Picture 2" descr="Satellietbedrijf denkt ruïnes van Atlantis gevonden te hebben: voor de kust  van Spanje | Wetenschap &amp; Planeet | HLN">
            <a:extLst>
              <a:ext uri="{FF2B5EF4-FFF2-40B4-BE49-F238E27FC236}">
                <a16:creationId xmlns:a16="http://schemas.microsoft.com/office/drawing/2014/main" id="{A0EBC838-9706-43F0-A850-7DD766AAB6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8" y="2394101"/>
            <a:ext cx="3089653" cy="319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tlantis | Filip Gybels">
            <a:extLst>
              <a:ext uri="{FF2B5EF4-FFF2-40B4-BE49-F238E27FC236}">
                <a16:creationId xmlns:a16="http://schemas.microsoft.com/office/drawing/2014/main" id="{1493FAC5-AABC-416D-A2A8-C9B72064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54" y="2762955"/>
            <a:ext cx="60579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828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168C13-C107-42F2-8596-BDA2AD7F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BE" dirty="0"/>
              <a:t>777 </a:t>
            </a:r>
            <a:r>
              <a:rPr lang="nl-BE" dirty="0" err="1"/>
              <a:t>griekse</a:t>
            </a:r>
            <a:r>
              <a:rPr lang="nl-BE" dirty="0"/>
              <a:t> eilanden…</a:t>
            </a:r>
            <a:br>
              <a:rPr lang="nl-BE" dirty="0"/>
            </a:br>
            <a:r>
              <a:rPr lang="nl-BE" sz="2400" dirty="0"/>
              <a:t>welke ken je al?</a:t>
            </a:r>
            <a:endParaRPr lang="nl-BE" dirty="0"/>
          </a:p>
        </p:txBody>
      </p:sp>
      <p:pic>
        <p:nvPicPr>
          <p:cNvPr id="1026" name="Picture 2" descr="Eilandhoppen in Griekenland voor beginners!">
            <a:extLst>
              <a:ext uri="{FF2B5EF4-FFF2-40B4-BE49-F238E27FC236}">
                <a16:creationId xmlns:a16="http://schemas.microsoft.com/office/drawing/2014/main" id="{E5C959A7-8C52-441D-AEEE-E65B624741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1942393"/>
            <a:ext cx="4016160" cy="411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77 GRIEKSE EILANDEN">
            <a:extLst>
              <a:ext uri="{FF2B5EF4-FFF2-40B4-BE49-F238E27FC236}">
                <a16:creationId xmlns:a16="http://schemas.microsoft.com/office/drawing/2014/main" id="{AC776FFE-7271-4F5E-9965-9BBF9C2D3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92" y="623179"/>
            <a:ext cx="3864062" cy="543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99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9A847-2234-458D-899F-046EFFD7D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Paradijs – zon en strand – cultuur- genieten - …</a:t>
            </a:r>
          </a:p>
        </p:txBody>
      </p:sp>
      <p:pic>
        <p:nvPicPr>
          <p:cNvPr id="1026" name="Picture 2" descr="Goedkope vakantie Griekenland 2020 | dé VakantieDiscounter">
            <a:extLst>
              <a:ext uri="{FF2B5EF4-FFF2-40B4-BE49-F238E27FC236}">
                <a16:creationId xmlns:a16="http://schemas.microsoft.com/office/drawing/2014/main" id="{AF13E4FA-D252-4156-BBE1-34D437CC6C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28" y="3533468"/>
            <a:ext cx="4921544" cy="256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mooiste plekken van Griekenland: Top 25 bezienswaardigheden">
            <a:extLst>
              <a:ext uri="{FF2B5EF4-FFF2-40B4-BE49-F238E27FC236}">
                <a16:creationId xmlns:a16="http://schemas.microsoft.com/office/drawing/2014/main" id="{A31E67C3-EE8E-4DBE-A403-4626E481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1" y="1981752"/>
            <a:ext cx="4621415" cy="31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iekenland wil deze zomer weer toeristen ontvangen: “Er mag niet ...">
            <a:extLst>
              <a:ext uri="{FF2B5EF4-FFF2-40B4-BE49-F238E27FC236}">
                <a16:creationId xmlns:a16="http://schemas.microsoft.com/office/drawing/2014/main" id="{17CB26C8-8AEB-4659-8140-218486C4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316" y="1958156"/>
            <a:ext cx="4106593" cy="273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zond eten in Griekenland | Last minutes Griekenland">
            <a:extLst>
              <a:ext uri="{FF2B5EF4-FFF2-40B4-BE49-F238E27FC236}">
                <a16:creationId xmlns:a16="http://schemas.microsoft.com/office/drawing/2014/main" id="{E42D786E-973C-46F8-B4AD-A6EB90C55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61" y="1958156"/>
            <a:ext cx="2857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kter waarschuwt: stop geen ijsjes in vagina om af te koelen ...">
            <a:extLst>
              <a:ext uri="{FF2B5EF4-FFF2-40B4-BE49-F238E27FC236}">
                <a16:creationId xmlns:a16="http://schemas.microsoft.com/office/drawing/2014/main" id="{23C36866-0112-4254-8674-07AE570E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10" y="4793192"/>
            <a:ext cx="2004656" cy="12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04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D1796E-56A5-48DF-BAB0-6B6F06B4D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Maar ook…</a:t>
            </a:r>
          </a:p>
        </p:txBody>
      </p:sp>
      <p:pic>
        <p:nvPicPr>
          <p:cNvPr id="2050" name="Picture 2" descr="Opnieuw honderden migranten opgepikt in buurt van Griekse eilanden ...">
            <a:extLst>
              <a:ext uri="{FF2B5EF4-FFF2-40B4-BE49-F238E27FC236}">
                <a16:creationId xmlns:a16="http://schemas.microsoft.com/office/drawing/2014/main" id="{F5DF9662-2286-46D6-BBB6-C4965066F7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52" y="1990887"/>
            <a:ext cx="3471574" cy="231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sbos Turns From Vacation Island to 'Main Point of Entry' for ...">
            <a:extLst>
              <a:ext uri="{FF2B5EF4-FFF2-40B4-BE49-F238E27FC236}">
                <a16:creationId xmlns:a16="http://schemas.microsoft.com/office/drawing/2014/main" id="{8DEFCBFE-EDDD-481A-92E9-39B5458A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5" y="1990887"/>
            <a:ext cx="3795560" cy="25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mos refugee camp to close by end of the year - Greek Herald">
            <a:extLst>
              <a:ext uri="{FF2B5EF4-FFF2-40B4-BE49-F238E27FC236}">
                <a16:creationId xmlns:a16="http://schemas.microsoft.com/office/drawing/2014/main" id="{D0D123A8-C180-4951-AA7D-EAA2164E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30" y="1436441"/>
            <a:ext cx="4313360" cy="28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olunteer who rescued refugees celebrates after being cleared of ...">
            <a:extLst>
              <a:ext uri="{FF2B5EF4-FFF2-40B4-BE49-F238E27FC236}">
                <a16:creationId xmlns:a16="http://schemas.microsoft.com/office/drawing/2014/main" id="{830C113D-DFA0-41AA-82FC-60EF74E1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439" y="4443919"/>
            <a:ext cx="4130366" cy="232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esvos, Greece October 05, 2015. Arkivvideomateriale (100 ...">
            <a:extLst>
              <a:ext uri="{FF2B5EF4-FFF2-40B4-BE49-F238E27FC236}">
                <a16:creationId xmlns:a16="http://schemas.microsoft.com/office/drawing/2014/main" id="{9E100308-C738-45A2-BB3D-7E696A0E6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84" y="4629952"/>
            <a:ext cx="3795560" cy="213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9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68C69-9669-44E2-9D46-AC483D2D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Onze volgende bestemming…</a:t>
            </a:r>
          </a:p>
        </p:txBody>
      </p:sp>
      <p:pic>
        <p:nvPicPr>
          <p:cNvPr id="3074" name="Picture 2" descr="Een zeilvakantie langs Griekse eilanden, hoe regel je dat?">
            <a:extLst>
              <a:ext uri="{FF2B5EF4-FFF2-40B4-BE49-F238E27FC236}">
                <a16:creationId xmlns:a16="http://schemas.microsoft.com/office/drawing/2014/main" id="{F39FBABB-FAA9-4086-8219-D6E0CC966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8" y="2003144"/>
            <a:ext cx="4295461" cy="28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 Star Paros ferry (BLUE STAR FERRIES) | CruiseMapper">
            <a:extLst>
              <a:ext uri="{FF2B5EF4-FFF2-40B4-BE49-F238E27FC236}">
                <a16:creationId xmlns:a16="http://schemas.microsoft.com/office/drawing/2014/main" id="{3114E0D7-CCDA-4A49-AD37-22E47067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47" y="3428999"/>
            <a:ext cx="3999589" cy="23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60063D9-BF81-4163-A8A4-C0A064D4627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21899" y="653877"/>
            <a:ext cx="4085981" cy="23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7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1" name="Google Shape;161;p5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Google Shape;162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63" name="Google Shape;163;p5" descr="Afbeelding met water, buiten, vaartuig, boot&#10;&#10;Automatisch gegenereerde beschrijving"/>
          <p:cNvPicPr preferRelativeResize="0"/>
          <p:nvPr/>
        </p:nvPicPr>
        <p:blipFill rotWithShape="1">
          <a:blip r:embed="rId3">
            <a:alphaModFix amt="45000"/>
          </a:blip>
          <a:srcRect t="26327" r="-1" b="837"/>
          <a:stretch/>
        </p:blipFill>
        <p:spPr>
          <a:xfrm>
            <a:off x="20" y="-1"/>
            <a:ext cx="12188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Twentieth Century"/>
              <a:buNone/>
            </a:pPr>
            <a:r>
              <a:rPr lang="nl-BE" sz="66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</a:t>
            </a:r>
            <a:r>
              <a:rPr lang="nl-BE" sz="6600">
                <a:solidFill>
                  <a:schemeClr val="lt1"/>
                </a:solidFill>
              </a:rPr>
              <a:t>E</a:t>
            </a:r>
            <a:r>
              <a:rPr lang="nl-BE" sz="66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VAREN</a:t>
            </a:r>
            <a:r>
              <a:rPr lang="nl-BE" sz="6600">
                <a:solidFill>
                  <a:schemeClr val="lt1"/>
                </a:solidFill>
              </a:rPr>
              <a:t> </a:t>
            </a:r>
            <a:r>
              <a:rPr lang="nl-BE" sz="66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NAAR KRETA</a:t>
            </a:r>
            <a:endParaRPr sz="6600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65" name="Google Shape;165;p5"/>
          <p:cNvCxnSpPr/>
          <p:nvPr/>
        </p:nvCxnSpPr>
        <p:spPr>
          <a:xfrm>
            <a:off x="8139605" y="1828800"/>
            <a:ext cx="0" cy="3200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46DD4-9576-4C2F-AE0B-4FDFB4B7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Kreta!</a:t>
            </a:r>
          </a:p>
        </p:txBody>
      </p:sp>
      <p:pic>
        <p:nvPicPr>
          <p:cNvPr id="4098" name="Picture 2" descr="Kreta - Wikipedia">
            <a:extLst>
              <a:ext uri="{FF2B5EF4-FFF2-40B4-BE49-F238E27FC236}">
                <a16:creationId xmlns:a16="http://schemas.microsoft.com/office/drawing/2014/main" id="{423B655E-9F09-47B0-93A1-5DA64C802F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33" y="385757"/>
            <a:ext cx="2195787" cy="180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reta tips - deze highlights wil je niet missen! | Holidayguru.nl">
            <a:extLst>
              <a:ext uri="{FF2B5EF4-FFF2-40B4-BE49-F238E27FC236}">
                <a16:creationId xmlns:a16="http://schemas.microsoft.com/office/drawing/2014/main" id="{661A01A2-5CCF-4004-A1EC-69523095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3" y="2343047"/>
            <a:ext cx="5106015" cy="34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mariakloof, Kreta: tips &amp; informatie - dé VakantieDiscounter">
            <a:extLst>
              <a:ext uri="{FF2B5EF4-FFF2-40B4-BE49-F238E27FC236}">
                <a16:creationId xmlns:a16="http://schemas.microsoft.com/office/drawing/2014/main" id="{DA937A60-DBE6-483E-8633-144EFBBB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53" y="2894434"/>
            <a:ext cx="5222375" cy="285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reta bezoeken? 23 x bezienswaardigheden, tips + gratis reisgids">
            <a:extLst>
              <a:ext uri="{FF2B5EF4-FFF2-40B4-BE49-F238E27FC236}">
                <a16:creationId xmlns:a16="http://schemas.microsoft.com/office/drawing/2014/main" id="{E549BD09-0462-4543-BFC1-B08C582F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146" y="396285"/>
            <a:ext cx="3517282" cy="234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246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1798D-C548-46E0-B86A-885A96DF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Minoische</a:t>
            </a:r>
            <a:r>
              <a:rPr lang="nl-BE" dirty="0"/>
              <a:t> beschaving</a:t>
            </a:r>
          </a:p>
        </p:txBody>
      </p:sp>
      <p:pic>
        <p:nvPicPr>
          <p:cNvPr id="4098" name="Picture 2" descr="Knossos; alles over deze must-see op Kreta - dé VakantieDiscounter">
            <a:extLst>
              <a:ext uri="{FF2B5EF4-FFF2-40B4-BE49-F238E27FC236}">
                <a16:creationId xmlns:a16="http://schemas.microsoft.com/office/drawing/2014/main" id="{FF844A82-36C2-410E-8921-8175C311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86" y="1497805"/>
            <a:ext cx="4850263" cy="26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nossos - Wikipedia">
            <a:extLst>
              <a:ext uri="{FF2B5EF4-FFF2-40B4-BE49-F238E27FC236}">
                <a16:creationId xmlns:a16="http://schemas.microsoft.com/office/drawing/2014/main" id="{92BB33D0-3FED-44EF-A2F2-1A8E79E90D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06" y="264442"/>
            <a:ext cx="3853348" cy="29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tierspringer ~ 1550 - 1450 ~ Laat Minoïsch I ~ Nieuwe paleis ...">
            <a:extLst>
              <a:ext uri="{FF2B5EF4-FFF2-40B4-BE49-F238E27FC236}">
                <a16:creationId xmlns:a16="http://schemas.microsoft.com/office/drawing/2014/main" id="{E481077F-CB80-454C-ADB9-F1713A988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24" y="4275944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inoïsche Dolfijnen Fresco Knossos Palace Queens Kamer Kreta ...">
            <a:extLst>
              <a:ext uri="{FF2B5EF4-FFF2-40B4-BE49-F238E27FC236}">
                <a16:creationId xmlns:a16="http://schemas.microsoft.com/office/drawing/2014/main" id="{5B623705-E6CD-4E91-B76B-C92650C92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80" y="3407224"/>
            <a:ext cx="4099443" cy="25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16602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02B01286480439FA35DD199D582B0" ma:contentTypeVersion="2" ma:contentTypeDescription="Een nieuw document maken." ma:contentTypeScope="" ma:versionID="4b696b319167b12338b6bb0d198f1d69">
  <xsd:schema xmlns:xsd="http://www.w3.org/2001/XMLSchema" xmlns:xs="http://www.w3.org/2001/XMLSchema" xmlns:p="http://schemas.microsoft.com/office/2006/metadata/properties" xmlns:ns3="e9f0a9ed-f68c-454f-9ed5-125ef5100e69" targetNamespace="http://schemas.microsoft.com/office/2006/metadata/properties" ma:root="true" ma:fieldsID="7a1ef72afc7e07bea9635af4f604d919" ns3:_="">
    <xsd:import namespace="e9f0a9ed-f68c-454f-9ed5-125ef5100e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0a9ed-f68c-454f-9ed5-125ef5100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421B19-C51D-4DD0-B3C1-C18FD1AB0F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f0a9ed-f68c-454f-9ed5-125ef5100e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E85A43-47AA-4269-9A7E-679822E398F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79C2C84-D1EC-4725-AACB-FFCA5EBBD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259</Words>
  <Application>Microsoft Office PowerPoint</Application>
  <PresentationFormat>Breedbeeld</PresentationFormat>
  <Paragraphs>46</Paragraphs>
  <Slides>28</Slides>
  <Notes>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Arial</vt:lpstr>
      <vt:lpstr>Calibri</vt:lpstr>
      <vt:lpstr>Gill Sans</vt:lpstr>
      <vt:lpstr>Gill Sans MT</vt:lpstr>
      <vt:lpstr>Twentieth Century</vt:lpstr>
      <vt:lpstr>Galerie</vt:lpstr>
      <vt:lpstr>Acrobat Document</vt:lpstr>
      <vt:lpstr>OUDE GRIEKEN  JONGE HELDEN  Deel 7  Kreta helden en monsters</vt:lpstr>
      <vt:lpstr>PowerPoint-presentatie</vt:lpstr>
      <vt:lpstr>777 griekse eilanden… welke ken je al?</vt:lpstr>
      <vt:lpstr>Paradijs – zon en strand – cultuur- genieten - …</vt:lpstr>
      <vt:lpstr>Maar ook…</vt:lpstr>
      <vt:lpstr>Onze volgende bestemming…</vt:lpstr>
      <vt:lpstr>WE VAREN NAAR KRETA</vt:lpstr>
      <vt:lpstr>Kreta!</vt:lpstr>
      <vt:lpstr>Minoische beschaving</vt:lpstr>
      <vt:lpstr>PowerPoint-presentatie</vt:lpstr>
      <vt:lpstr>De minotaurus</vt:lpstr>
      <vt:lpstr>Stap in de tijdmachine: op naar knossos!</vt:lpstr>
      <vt:lpstr>PowerPoint-presentatie</vt:lpstr>
      <vt:lpstr>Hoe heet de vrouw van koning Minos?</vt:lpstr>
      <vt:lpstr>Wie bouwde het labyrint?</vt:lpstr>
      <vt:lpstr>Hoeveel mensen moesten elk jaar naar het labyrint?</vt:lpstr>
      <vt:lpstr>Door welk hulpmiddel redde Ariadne het leven van Theseus?</vt:lpstr>
      <vt:lpstr>Waarom sprong koning Aegeus van de rotsen?</vt:lpstr>
      <vt:lpstr>Het griekse lidwoord</vt:lpstr>
      <vt:lpstr>Hoe het afliep met … daedalus, de bouwer van het labyrint</vt:lpstr>
      <vt:lpstr>Nog meer griekse monsters</vt:lpstr>
      <vt:lpstr>Herken je deze?</vt:lpstr>
      <vt:lpstr>Harry potter </vt:lpstr>
      <vt:lpstr>Was santorini het mythische Atlantis?  </vt:lpstr>
      <vt:lpstr>PowerPoint-presentatie</vt:lpstr>
      <vt:lpstr>1600 v.C.: vulkaanuitbarsting thera</vt:lpstr>
      <vt:lpstr>Verdween zo de minoïsche beschaving  op kreta?</vt:lpstr>
      <vt:lpstr>Opzoek-opdracht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3</dc:title>
  <dc:creator>jarno vercamer</dc:creator>
  <cp:lastModifiedBy>Fabry Chris</cp:lastModifiedBy>
  <cp:revision>101</cp:revision>
  <dcterms:created xsi:type="dcterms:W3CDTF">2019-03-14T20:45:47Z</dcterms:created>
  <dcterms:modified xsi:type="dcterms:W3CDTF">2021-07-11T19:05:51Z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0x01010013D02B01286480439FA35DD199D582B0</vt:lpwstr>
  </property>
</Properties>
</file>