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22"/>
  </p:notesMasterIdLst>
  <p:sldIdLst>
    <p:sldId id="257" r:id="rId5"/>
    <p:sldId id="352" r:id="rId6"/>
    <p:sldId id="353" r:id="rId7"/>
    <p:sldId id="354" r:id="rId8"/>
    <p:sldId id="265" r:id="rId9"/>
    <p:sldId id="299" r:id="rId10"/>
    <p:sldId id="285" r:id="rId11"/>
    <p:sldId id="355" r:id="rId12"/>
    <p:sldId id="356" r:id="rId13"/>
    <p:sldId id="282" r:id="rId14"/>
    <p:sldId id="301" r:id="rId15"/>
    <p:sldId id="287" r:id="rId16"/>
    <p:sldId id="288" r:id="rId17"/>
    <p:sldId id="286" r:id="rId18"/>
    <p:sldId id="359" r:id="rId19"/>
    <p:sldId id="358" r:id="rId20"/>
    <p:sldId id="350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53" autoAdjust="0"/>
    <p:restoredTop sz="94660"/>
  </p:normalViewPr>
  <p:slideViewPr>
    <p:cSldViewPr snapToGrid="0">
      <p:cViewPr varScale="1">
        <p:scale>
          <a:sx n="82" d="100"/>
          <a:sy n="82" d="100"/>
        </p:scale>
        <p:origin x="389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E9F735-5293-4636-BCD6-C8FACBA10DFD}" type="datetimeFigureOut">
              <a:rPr lang="nl-BE" smtClean="0"/>
              <a:t>11/07/2021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67B34E-52F7-4E44-9483-AD2927D6B16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08008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9175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11/07/2021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8847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11/07/2021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4522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11/07/2021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2367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11/07/2021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6265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11/07/2021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8440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11/07/2021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6485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11/07/2021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2995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11/07/2021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7731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11/07/2021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91368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11/07/2021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0848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6BB084F6-8AFB-445F-B92B-07E651669214}" type="datetimeFigureOut">
              <a:rPr lang="nl-BE" smtClean="0"/>
              <a:t>11/07/2021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7039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084F6-8AFB-445F-B92B-07E651669214}" type="datetimeFigureOut">
              <a:rPr lang="nl-BE" smtClean="0"/>
              <a:t>11/07/2021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3564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youtube.com/watch?v=Yq-zJYbPuq0&amp;list=PL8za59GW8txS4t33fVf116t_8NKXTrVM2&amp;index=12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schooltv.nl/video/het-orakel-van-delphi-voorspellingen-bij-de-oude-grieken/?fbclid=IwAR3oWY2sGOgrUq9U-tW6lp5DlhGf3MC3FB4w0H7vIDndC9npcPYczE-uKZc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5" descr="Afbeeldingsresultaat voor oude grieken"/>
          <p:cNvPicPr preferRelativeResize="0"/>
          <p:nvPr/>
        </p:nvPicPr>
        <p:blipFill rotWithShape="1">
          <a:blip r:embed="rId3">
            <a:alphaModFix/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5"/>
          <p:cNvSpPr txBox="1">
            <a:spLocks noGrp="1"/>
          </p:cNvSpPr>
          <p:nvPr>
            <p:ph type="ctrTitle"/>
          </p:nvPr>
        </p:nvSpPr>
        <p:spPr>
          <a:xfrm>
            <a:off x="1112520" y="2152955"/>
            <a:ext cx="9966960" cy="2552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69"/>
              <a:buFont typeface="Gill Sans"/>
              <a:buNone/>
            </a:pPr>
            <a:r>
              <a:rPr lang="en-GB" sz="5400" b="1" dirty="0">
                <a:solidFill>
                  <a:srgbClr val="FFFFFF"/>
                </a:solidFill>
              </a:rPr>
              <a:t>OUDE GRIEKEN </a:t>
            </a:r>
            <a:br>
              <a:rPr lang="en-GB" sz="5400" b="1" dirty="0">
                <a:solidFill>
                  <a:srgbClr val="FFFFFF"/>
                </a:solidFill>
              </a:rPr>
            </a:br>
            <a:r>
              <a:rPr lang="en-GB" sz="5400" b="1" dirty="0">
                <a:solidFill>
                  <a:srgbClr val="FFFFFF"/>
                </a:solidFill>
              </a:rPr>
              <a:t>JONGE HELDEN</a:t>
            </a:r>
            <a:br>
              <a:rPr lang="en-GB" sz="7200" b="1" dirty="0">
                <a:solidFill>
                  <a:srgbClr val="FFFFFF"/>
                </a:solidFill>
              </a:rPr>
            </a:br>
            <a:br>
              <a:rPr lang="en-GB" sz="7200" b="1" dirty="0">
                <a:solidFill>
                  <a:srgbClr val="FFFFFF"/>
                </a:solidFill>
              </a:rPr>
            </a:br>
            <a:r>
              <a:rPr lang="en-GB" sz="4800" b="1" dirty="0" err="1">
                <a:solidFill>
                  <a:srgbClr val="FFFFFF"/>
                </a:solidFill>
              </a:rPr>
              <a:t>Deel</a:t>
            </a:r>
            <a:r>
              <a:rPr lang="en-GB" sz="4800" b="1">
                <a:solidFill>
                  <a:srgbClr val="FFFFFF"/>
                </a:solidFill>
              </a:rPr>
              <a:t> 8</a:t>
            </a:r>
            <a:br>
              <a:rPr lang="en-GB" sz="4800" b="1" dirty="0">
                <a:solidFill>
                  <a:srgbClr val="FFFFFF"/>
                </a:solidFill>
              </a:rPr>
            </a:br>
            <a:br>
              <a:rPr lang="en-GB" sz="4800" b="1" dirty="0">
                <a:solidFill>
                  <a:srgbClr val="FFFFFF"/>
                </a:solidFill>
              </a:rPr>
            </a:br>
            <a:r>
              <a:rPr lang="en-GB" sz="3200" b="1" dirty="0" err="1">
                <a:solidFill>
                  <a:srgbClr val="FFFFFF"/>
                </a:solidFill>
              </a:rPr>
              <a:t>delphi</a:t>
            </a:r>
            <a:br>
              <a:rPr lang="en-GB" sz="3200" b="1" dirty="0">
                <a:solidFill>
                  <a:srgbClr val="FFFFFF"/>
                </a:solidFill>
              </a:rPr>
            </a:br>
            <a:r>
              <a:rPr lang="en-GB" sz="3200" b="1" dirty="0" err="1">
                <a:solidFill>
                  <a:srgbClr val="FFFFFF"/>
                </a:solidFill>
              </a:rPr>
              <a:t>voorspellen</a:t>
            </a:r>
            <a:endParaRPr sz="32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C07CC8-65C8-442E-9C84-1BEEE6483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902" y="498952"/>
            <a:ext cx="9720072" cy="1499616"/>
          </a:xfrm>
        </p:spPr>
        <p:txBody>
          <a:bodyPr/>
          <a:lstStyle/>
          <a:p>
            <a:r>
              <a:rPr lang="nl-NL" dirty="0"/>
              <a:t>EEN dubbelzinnige VOORSPELLING</a:t>
            </a:r>
          </a:p>
        </p:txBody>
      </p:sp>
      <p:pic>
        <p:nvPicPr>
          <p:cNvPr id="5" name="Afbeelding 5" descr="Afbeelding met tekst, boek, zitten, klein&#10;&#10;Beschrijving is gegenereerd met zeer hoge betrouwbaarheid">
            <a:extLst>
              <a:ext uri="{FF2B5EF4-FFF2-40B4-BE49-F238E27FC236}">
                <a16:creationId xmlns:a16="http://schemas.microsoft.com/office/drawing/2014/main" id="{91945452-6262-42E8-A299-E32968F7E3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13" t="89" r="10208" b="-266"/>
          <a:stretch/>
        </p:blipFill>
        <p:spPr>
          <a:xfrm>
            <a:off x="1304026" y="1248760"/>
            <a:ext cx="3424682" cy="4125826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E6596A5-2239-4A48-AED3-A330D167E4BD}"/>
              </a:ext>
            </a:extLst>
          </p:cNvPr>
          <p:cNvSpPr txBox="1"/>
          <p:nvPr/>
        </p:nvSpPr>
        <p:spPr>
          <a:xfrm>
            <a:off x="2050213" y="5411131"/>
            <a:ext cx="344769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l-GR" sz="3600" dirty="0"/>
              <a:t>ὁ </a:t>
            </a:r>
            <a:r>
              <a:rPr lang="nl-NL" sz="3600" dirty="0" err="1"/>
              <a:t>κροισος</a:t>
            </a:r>
            <a:endParaRPr lang="nl-NL" sz="3600" dirty="0"/>
          </a:p>
        </p:txBody>
      </p:sp>
      <p:pic>
        <p:nvPicPr>
          <p:cNvPr id="4" name="Afbeelding 5" descr="Afbeelding met persoon, mensen, vasthouden, man&#10;&#10;Beschrijving is gegenereerd met zeer hoge betrouwbaarheid">
            <a:extLst>
              <a:ext uri="{FF2B5EF4-FFF2-40B4-BE49-F238E27FC236}">
                <a16:creationId xmlns:a16="http://schemas.microsoft.com/office/drawing/2014/main" id="{8C4422FB-A4A5-454E-B17B-929C0498F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0465" y="1162622"/>
            <a:ext cx="3404558" cy="4248509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F57F22B0-4B46-4B60-B247-03926D610BBB}"/>
              </a:ext>
            </a:extLst>
          </p:cNvPr>
          <p:cNvSpPr txBox="1"/>
          <p:nvPr/>
        </p:nvSpPr>
        <p:spPr>
          <a:xfrm>
            <a:off x="8351837" y="5428470"/>
            <a:ext cx="344769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3600" dirty="0"/>
              <a:t>de Perzen</a:t>
            </a:r>
          </a:p>
        </p:txBody>
      </p:sp>
      <p:pic>
        <p:nvPicPr>
          <p:cNvPr id="6" name="Afbeelding 4" descr="Afbeelding met vasthouden, staand, zitten, rood&#10;&#10;Beschrijving is gegenereerd met zeer hoge betrouwbaarheid">
            <a:extLst>
              <a:ext uri="{FF2B5EF4-FFF2-40B4-BE49-F238E27FC236}">
                <a16:creationId xmlns:a16="http://schemas.microsoft.com/office/drawing/2014/main" id="{9288DF03-B2DB-4B06-B329-7223DE1DE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2629" y="2035113"/>
            <a:ext cx="1559251" cy="316575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24C47A7-85DC-4A02-A1A1-9EE2225C31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9754" y="5374586"/>
            <a:ext cx="1905000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1180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B0DA38F-821A-45ED-A5DA-5B01FD6CE0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F99A3C6-0087-4F37-BD44-FF640CB29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895" y="141322"/>
            <a:ext cx="10218209" cy="582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054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C07CC8-65C8-442E-9C84-1BEEE6483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902" y="498952"/>
            <a:ext cx="9720072" cy="1499616"/>
          </a:xfrm>
        </p:spPr>
        <p:txBody>
          <a:bodyPr/>
          <a:lstStyle/>
          <a:p>
            <a:r>
              <a:rPr lang="nl-NL" dirty="0"/>
              <a:t>EEN eenvoudige vraag</a:t>
            </a:r>
          </a:p>
        </p:txBody>
      </p:sp>
      <p:pic>
        <p:nvPicPr>
          <p:cNvPr id="5" name="Afbeelding 5" descr="Afbeelding met tekst, boek, zitten, klein&#10;&#10;Beschrijving is gegenereerd met zeer hoge betrouwbaarheid">
            <a:extLst>
              <a:ext uri="{FF2B5EF4-FFF2-40B4-BE49-F238E27FC236}">
                <a16:creationId xmlns:a16="http://schemas.microsoft.com/office/drawing/2014/main" id="{91945452-6262-42E8-A299-E32968F7E3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13" t="89" r="10208" b="-266"/>
          <a:stretch/>
        </p:blipFill>
        <p:spPr>
          <a:xfrm>
            <a:off x="1304026" y="1248760"/>
            <a:ext cx="3424682" cy="4125826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5994420D-E7DC-4E81-B848-87F5A22E3C9A}"/>
              </a:ext>
            </a:extLst>
          </p:cNvPr>
          <p:cNvSpPr txBox="1"/>
          <p:nvPr/>
        </p:nvSpPr>
        <p:spPr>
          <a:xfrm>
            <a:off x="1975446" y="5374586"/>
            <a:ext cx="208184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l-GR" sz="3600" dirty="0"/>
              <a:t>ὁ </a:t>
            </a:r>
            <a:r>
              <a:rPr lang="nl-NL" sz="3600" dirty="0" err="1"/>
              <a:t>κροισος</a:t>
            </a:r>
            <a:endParaRPr lang="nl-NL" sz="3600" dirty="0"/>
          </a:p>
        </p:txBody>
      </p:sp>
      <p:sp>
        <p:nvSpPr>
          <p:cNvPr id="3" name="Tekstballon: rechthoek met afgeronde hoeken 2">
            <a:extLst>
              <a:ext uri="{FF2B5EF4-FFF2-40B4-BE49-F238E27FC236}">
                <a16:creationId xmlns:a16="http://schemas.microsoft.com/office/drawing/2014/main" id="{B3D4CCB3-FF6B-4B8E-A109-03EB31957E7E}"/>
              </a:ext>
            </a:extLst>
          </p:cNvPr>
          <p:cNvSpPr/>
          <p:nvPr/>
        </p:nvSpPr>
        <p:spPr>
          <a:xfrm>
            <a:off x="6848322" y="438069"/>
            <a:ext cx="2809711" cy="2334139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>
                <a:solidFill>
                  <a:schemeClr val="tx1"/>
                </a:solidFill>
              </a:rPr>
              <a:t>???</a:t>
            </a:r>
          </a:p>
        </p:txBody>
      </p:sp>
      <p:pic>
        <p:nvPicPr>
          <p:cNvPr id="4" name="Afbeelding 4" descr="Afbeelding met vasthouden, staand, zitten, rood&#10;&#10;Beschrijving is gegenereerd met zeer hoge betrouwbaarheid">
            <a:extLst>
              <a:ext uri="{FF2B5EF4-FFF2-40B4-BE49-F238E27FC236}">
                <a16:creationId xmlns:a16="http://schemas.microsoft.com/office/drawing/2014/main" id="{04A5EDBD-2C04-4035-9016-6815631F91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851" t="-50" r="160" b="65966"/>
          <a:stretch/>
        </p:blipFill>
        <p:spPr>
          <a:xfrm>
            <a:off x="5792679" y="3040447"/>
            <a:ext cx="3341229" cy="2334139"/>
          </a:xfrm>
        </p:spPr>
      </p:pic>
    </p:spTree>
    <p:extLst>
      <p:ext uri="{BB962C8B-B14F-4D97-AF65-F5344CB8AC3E}">
        <p14:creationId xmlns:p14="http://schemas.microsoft.com/office/powerpoint/2010/main" val="286404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C07CC8-65C8-442E-9C84-1BEEE6483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902" y="498952"/>
            <a:ext cx="9720072" cy="1499616"/>
          </a:xfrm>
        </p:spPr>
        <p:txBody>
          <a:bodyPr/>
          <a:lstStyle/>
          <a:p>
            <a:r>
              <a:rPr lang="nl-NL" dirty="0"/>
              <a:t>EEN duidelijke (?) VOORSPELLING</a:t>
            </a:r>
          </a:p>
        </p:txBody>
      </p:sp>
      <p:pic>
        <p:nvPicPr>
          <p:cNvPr id="5" name="Afbeelding 5" descr="Afbeelding met tekst, boek, zitten, klein&#10;&#10;Beschrijving is gegenereerd met zeer hoge betrouwbaarheid">
            <a:extLst>
              <a:ext uri="{FF2B5EF4-FFF2-40B4-BE49-F238E27FC236}">
                <a16:creationId xmlns:a16="http://schemas.microsoft.com/office/drawing/2014/main" id="{91945452-6262-42E8-A299-E32968F7E3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13" t="89" r="10208" b="-266"/>
          <a:stretch/>
        </p:blipFill>
        <p:spPr>
          <a:xfrm>
            <a:off x="1304026" y="1248760"/>
            <a:ext cx="3424682" cy="4125826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5994420D-E7DC-4E81-B848-87F5A22E3C9A}"/>
              </a:ext>
            </a:extLst>
          </p:cNvPr>
          <p:cNvSpPr txBox="1"/>
          <p:nvPr/>
        </p:nvSpPr>
        <p:spPr>
          <a:xfrm>
            <a:off x="1975446" y="5374586"/>
            <a:ext cx="208184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l-GR" sz="3600" dirty="0"/>
              <a:t>ὁ </a:t>
            </a:r>
            <a:r>
              <a:rPr lang="nl-NL" sz="3600" dirty="0" err="1"/>
              <a:t>κροισος</a:t>
            </a:r>
            <a:endParaRPr lang="nl-NL" sz="3600" dirty="0"/>
          </a:p>
        </p:txBody>
      </p:sp>
      <p:sp>
        <p:nvSpPr>
          <p:cNvPr id="3" name="Tekstballon: rechthoek met afgeronde hoeken 2">
            <a:extLst>
              <a:ext uri="{FF2B5EF4-FFF2-40B4-BE49-F238E27FC236}">
                <a16:creationId xmlns:a16="http://schemas.microsoft.com/office/drawing/2014/main" id="{B3D4CCB3-FF6B-4B8E-A109-03EB31957E7E}"/>
              </a:ext>
            </a:extLst>
          </p:cNvPr>
          <p:cNvSpPr/>
          <p:nvPr/>
        </p:nvSpPr>
        <p:spPr>
          <a:xfrm>
            <a:off x="7781086" y="225322"/>
            <a:ext cx="2837152" cy="2516184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 dirty="0">
                <a:solidFill>
                  <a:schemeClr val="tx1"/>
                </a:solidFill>
              </a:rPr>
              <a:t>Een groot rijk zal ten onder gaan.</a:t>
            </a:r>
          </a:p>
        </p:txBody>
      </p:sp>
      <p:pic>
        <p:nvPicPr>
          <p:cNvPr id="4" name="Afbeelding 4" descr="Afbeelding met vasthouden, staand, zitten, rood&#10;&#10;Beschrijving is gegenereerd met zeer hoge betrouwbaarheid">
            <a:extLst>
              <a:ext uri="{FF2B5EF4-FFF2-40B4-BE49-F238E27FC236}">
                <a16:creationId xmlns:a16="http://schemas.microsoft.com/office/drawing/2014/main" id="{04A5EDBD-2C04-4035-9016-6815631F91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851" t="-50" r="160" b="65966"/>
          <a:stretch/>
        </p:blipFill>
        <p:spPr>
          <a:xfrm>
            <a:off x="5731637" y="3040447"/>
            <a:ext cx="3341229" cy="2334139"/>
          </a:xfrm>
        </p:spPr>
      </p:pic>
    </p:spTree>
    <p:extLst>
      <p:ext uri="{BB962C8B-B14F-4D97-AF65-F5344CB8AC3E}">
        <p14:creationId xmlns:p14="http://schemas.microsoft.com/office/powerpoint/2010/main" val="218980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C59257-3CCE-468B-AAA2-626A41B40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" name="Afbeelding 10" descr="Afbeelding met berg, buiten, gras, heuvel&#10;&#10;Beschrijving is gegenereerd met zeer hoge betrouwbaarheid">
            <a:extLst>
              <a:ext uri="{FF2B5EF4-FFF2-40B4-BE49-F238E27FC236}">
                <a16:creationId xmlns:a16="http://schemas.microsoft.com/office/drawing/2014/main" id="{9DAEDF31-29A2-4D4C-AFE1-3792C7AEDD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0" y="-560717"/>
            <a:ext cx="12191937" cy="8192158"/>
          </a:xfrm>
        </p:spPr>
      </p:pic>
      <p:pic>
        <p:nvPicPr>
          <p:cNvPr id="12" name="Afbeelding 12">
            <a:extLst>
              <a:ext uri="{FF2B5EF4-FFF2-40B4-BE49-F238E27FC236}">
                <a16:creationId xmlns:a16="http://schemas.microsoft.com/office/drawing/2014/main" id="{8C0CBEBE-4D73-4215-A4C2-E754A7FD3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47" y="3435291"/>
            <a:ext cx="1619250" cy="4429125"/>
          </a:xfrm>
          <a:prstGeom prst="rect">
            <a:avLst/>
          </a:prstGeom>
        </p:spPr>
      </p:pic>
      <p:pic>
        <p:nvPicPr>
          <p:cNvPr id="14" name="Afbeelding 14" descr="Afbeelding met licht&#10;&#10;Beschrijving is gegenereerd met zeer hoge betrouwbaarheid">
            <a:extLst>
              <a:ext uri="{FF2B5EF4-FFF2-40B4-BE49-F238E27FC236}">
                <a16:creationId xmlns:a16="http://schemas.microsoft.com/office/drawing/2014/main" id="{58601307-90D2-468F-9701-E904EDB711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2693" y="3434392"/>
            <a:ext cx="1714500" cy="4429125"/>
          </a:xfrm>
          <a:prstGeom prst="rect">
            <a:avLst/>
          </a:prstGeom>
        </p:spPr>
      </p:pic>
      <p:sp>
        <p:nvSpPr>
          <p:cNvPr id="3" name="Tekstballon: rechthoek met afgeronde hoeken 2">
            <a:extLst>
              <a:ext uri="{FF2B5EF4-FFF2-40B4-BE49-F238E27FC236}">
                <a16:creationId xmlns:a16="http://schemas.microsoft.com/office/drawing/2014/main" id="{19197FBD-070F-4EBD-A8E3-54C8AF75C22E}"/>
              </a:ext>
            </a:extLst>
          </p:cNvPr>
          <p:cNvSpPr/>
          <p:nvPr/>
        </p:nvSpPr>
        <p:spPr>
          <a:xfrm>
            <a:off x="376687" y="2789"/>
            <a:ext cx="3953772" cy="3047999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 dirty="0">
                <a:solidFill>
                  <a:schemeClr val="tx1"/>
                </a:solidFill>
              </a:rPr>
              <a:t>Hm, zo'n orakels zijn toch niet zo duidelijk ...</a:t>
            </a:r>
          </a:p>
        </p:txBody>
      </p:sp>
    </p:spTree>
    <p:extLst>
      <p:ext uri="{BB962C8B-B14F-4D97-AF65-F5344CB8AC3E}">
        <p14:creationId xmlns:p14="http://schemas.microsoft.com/office/powerpoint/2010/main" val="15559026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7F428D-1E81-428A-AD5E-4E6A62954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Pyrrhus hoorde wat hij wilde horen…</a:t>
            </a:r>
            <a:endParaRPr lang="nl-BE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27CF51E-026A-4FE9-A12C-CFA96BA303C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579" y="1940922"/>
            <a:ext cx="2430897" cy="324689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kstvak 14">
            <a:extLst>
              <a:ext uri="{FF2B5EF4-FFF2-40B4-BE49-F238E27FC236}">
                <a16:creationId xmlns:a16="http://schemas.microsoft.com/office/drawing/2014/main" id="{B57540A5-2BD4-44F8-8F0F-18D00BE3CF0F}"/>
              </a:ext>
            </a:extLst>
          </p:cNvPr>
          <p:cNvSpPr txBox="1"/>
          <p:nvPr/>
        </p:nvSpPr>
        <p:spPr>
          <a:xfrm rot="1060884">
            <a:off x="5571391" y="3234952"/>
            <a:ext cx="4053674" cy="65883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28575">
            <a:solidFill>
              <a:srgbClr val="FF0000"/>
            </a:solidFill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3600" b="1" dirty="0">
                <a:ln w="12700" cap="flat" cmpd="sng" algn="ctr">
                  <a:solidFill>
                    <a:srgbClr val="FFC000"/>
                  </a:solidFill>
                  <a:prstDash val="solid"/>
                  <a:round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pyrrhusoverwinning</a:t>
            </a:r>
            <a:endParaRPr lang="nl-BE" sz="1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85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3952777-DBE8-4AAD-9E31-E36D5132A49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60" y="1055920"/>
            <a:ext cx="7517830" cy="366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330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E75D7F-8DB5-43ED-B620-1F7944696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Stap in de tijdmachine: op naar </a:t>
            </a:r>
            <a:r>
              <a:rPr lang="nl-BE" dirty="0" err="1"/>
              <a:t>delphi</a:t>
            </a:r>
            <a:r>
              <a:rPr lang="nl-BE" dirty="0"/>
              <a:t>!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F3A0A7-0EBF-4232-A71A-3E263494D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5554" y="2015732"/>
            <a:ext cx="9603275" cy="3450613"/>
          </a:xfrm>
        </p:spPr>
        <p:txBody>
          <a:bodyPr/>
          <a:lstStyle/>
          <a:p>
            <a:pPr marL="0" indent="0">
              <a:buNone/>
            </a:pPr>
            <a:r>
              <a:rPr lang="nl-BE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https://www.youtube.com/watch?v=Yq-zJYbPuq0&amp;list=PL8za59GW8txS4t33fVf116t_8NKXTrVM2&amp;index=12</a:t>
            </a:r>
            <a:endParaRPr lang="nl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BE" dirty="0"/>
          </a:p>
        </p:txBody>
      </p:sp>
      <p:pic>
        <p:nvPicPr>
          <p:cNvPr id="3074" name="Picture 2" descr="Tijdmachine Foto's, Afbeeldingen En Stock Fotografie - 123RF">
            <a:extLst>
              <a:ext uri="{FF2B5EF4-FFF2-40B4-BE49-F238E27FC236}">
                <a16:creationId xmlns:a16="http://schemas.microsoft.com/office/drawing/2014/main" id="{8A58C0AD-486B-4061-9750-4C2D794CC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332" y="2114550"/>
            <a:ext cx="2899522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D036C91-7D82-4D71-A5E6-F950715D4F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2995611"/>
              </p:ext>
            </p:extLst>
          </p:nvPr>
        </p:nvGraphicFramePr>
        <p:xfrm>
          <a:off x="5716890" y="2836582"/>
          <a:ext cx="2137941" cy="30250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4533723" imgH="6415677" progId="AcroExch.Document.DC">
                  <p:embed/>
                </p:oleObj>
              </mc:Choice>
              <mc:Fallback>
                <p:oleObj name="Acrobat Document" r:id="rId4" imgW="4533723" imgH="6415677" progId="AcroExch.Document.DC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CF037908-2AC2-46A2-9E44-74DF975CB0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16890" y="2836582"/>
                        <a:ext cx="2137941" cy="30250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61754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FCB259-C3F5-48B1-8D5E-E0534D729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Even herhalen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67C8FD-185D-4E57-B97B-FB51AB0FA1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sz="2800" dirty="0"/>
              <a:t>ὁ </a:t>
            </a:r>
            <a:r>
              <a:rPr lang="nl-BE" sz="2800" dirty="0" err="1"/>
              <a:t>μινωτ</a:t>
            </a:r>
            <a:r>
              <a:rPr lang="nl-BE" sz="2800" dirty="0"/>
              <a:t>αυρος </a:t>
            </a:r>
            <a:r>
              <a:rPr lang="nl-BE" dirty="0"/>
              <a:t>is een woest beest dat mensen eet.</a:t>
            </a:r>
          </a:p>
          <a:p>
            <a:pPr marL="0" indent="0">
              <a:buNone/>
            </a:pPr>
            <a:r>
              <a:rPr lang="nl-BE" dirty="0"/>
              <a:t>Theseus doodt </a:t>
            </a:r>
            <a:r>
              <a:rPr lang="nl-BE" sz="2800" dirty="0" err="1"/>
              <a:t>τον</a:t>
            </a:r>
            <a:r>
              <a:rPr lang="nl-BE" sz="2800" dirty="0"/>
              <a:t> </a:t>
            </a:r>
            <a:r>
              <a:rPr lang="nl-BE" sz="2800" dirty="0" err="1"/>
              <a:t>μινωτ</a:t>
            </a:r>
            <a:r>
              <a:rPr lang="nl-BE" sz="2800" dirty="0"/>
              <a:t>αυρον</a:t>
            </a:r>
            <a:r>
              <a:rPr lang="nl-BE" dirty="0"/>
              <a:t>.</a:t>
            </a:r>
          </a:p>
          <a:p>
            <a:pPr marL="0" indent="0">
              <a:buNone/>
            </a:pPr>
            <a:r>
              <a:rPr lang="nl-BE" sz="2800" dirty="0"/>
              <a:t>ἡ </a:t>
            </a:r>
            <a:r>
              <a:rPr lang="nl-BE" sz="2800" dirty="0" err="1"/>
              <a:t>ἀρι</a:t>
            </a:r>
            <a:r>
              <a:rPr lang="nl-BE" sz="2800" dirty="0"/>
              <a:t>αδνη </a:t>
            </a:r>
            <a:r>
              <a:rPr lang="nl-BE" dirty="0"/>
              <a:t>helpt Theseus om te ontsnappen uit het labyrint.</a:t>
            </a:r>
          </a:p>
          <a:p>
            <a:pPr marL="0" indent="0">
              <a:buNone/>
            </a:pPr>
            <a:r>
              <a:rPr lang="nl-BE" dirty="0"/>
              <a:t>Theseus bedankt </a:t>
            </a:r>
            <a:r>
              <a:rPr lang="nl-BE" sz="2800" dirty="0" err="1"/>
              <a:t>την</a:t>
            </a:r>
            <a:r>
              <a:rPr lang="nl-BE" sz="2800" dirty="0"/>
              <a:t> </a:t>
            </a:r>
            <a:r>
              <a:rPr lang="nl-BE" sz="2800" dirty="0" err="1"/>
              <a:t>ἀρι</a:t>
            </a:r>
            <a:r>
              <a:rPr lang="nl-BE" sz="2800" dirty="0"/>
              <a:t>αδνην</a:t>
            </a:r>
            <a:r>
              <a:rPr lang="nl-BE" dirty="0"/>
              <a:t>.</a:t>
            </a:r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87714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45598E-04C2-41E3-ADEA-0935F8861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Hoe kunnen we de toekomst kennen?</a:t>
            </a:r>
          </a:p>
        </p:txBody>
      </p:sp>
      <p:pic>
        <p:nvPicPr>
          <p:cNvPr id="6" name="Tijdelijke aanduiding voor inhoud 5" descr="Afbeelding met tekening&#10;&#10;Beschrijving is gegenereerd met zeer hoge betrouwbaarheid">
            <a:extLst>
              <a:ext uri="{FF2B5EF4-FFF2-40B4-BE49-F238E27FC236}">
                <a16:creationId xmlns:a16="http://schemas.microsoft.com/office/drawing/2014/main" id="{AC70F5C1-527B-4585-A678-81882C9CBF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9472" y="2099727"/>
            <a:ext cx="3608323" cy="360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916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4ADA83-657B-453B-B5C7-96D316040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Voorspellen in vele vormen</a:t>
            </a:r>
          </a:p>
        </p:txBody>
      </p:sp>
      <p:pic>
        <p:nvPicPr>
          <p:cNvPr id="6" name="Tijdelijke aanduiding voor inhoud 5" descr="Afbeelding met persoon, zitten, vrouw, mobiele telefoon&#10;&#10;Beschrijving is gegenereerd met zeer hoge betrouwbaarheid">
            <a:extLst>
              <a:ext uri="{FF2B5EF4-FFF2-40B4-BE49-F238E27FC236}">
                <a16:creationId xmlns:a16="http://schemas.microsoft.com/office/drawing/2014/main" id="{B321A5F5-DDA3-4AAF-8A54-0DDD19EB30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903" r="347" b="11273"/>
          <a:stretch/>
        </p:blipFill>
        <p:spPr>
          <a:xfrm>
            <a:off x="225269" y="3745942"/>
            <a:ext cx="3665595" cy="2091161"/>
          </a:xfrm>
          <a:prstGeom prst="rect">
            <a:avLst/>
          </a:prstGeom>
        </p:spPr>
      </p:pic>
      <p:pic>
        <p:nvPicPr>
          <p:cNvPr id="11" name="Afbeelding 10" descr="Afbeelding met persoon, man, kostuum, staand&#10;&#10;Beschrijving is gegenereerd met zeer hoge betrouwbaarheid">
            <a:extLst>
              <a:ext uri="{FF2B5EF4-FFF2-40B4-BE49-F238E27FC236}">
                <a16:creationId xmlns:a16="http://schemas.microsoft.com/office/drawing/2014/main" id="{F38755D5-6F20-464C-8D99-37F908797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4898" y="3299489"/>
            <a:ext cx="4511615" cy="2537614"/>
          </a:xfrm>
          <a:prstGeom prst="rect">
            <a:avLst/>
          </a:prstGeom>
        </p:spPr>
      </p:pic>
      <p:pic>
        <p:nvPicPr>
          <p:cNvPr id="13" name="Afbeelding 8" descr="Afbeelding met tekst, boek, vasthouden, tafel&#10;&#10;Beschrijving is gegenereerd met zeer hoge betrouwbaarheid">
            <a:extLst>
              <a:ext uri="{FF2B5EF4-FFF2-40B4-BE49-F238E27FC236}">
                <a16:creationId xmlns:a16="http://schemas.microsoft.com/office/drawing/2014/main" id="{D05BA109-5FF7-469F-8598-ABB2344A97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5063" y="2118555"/>
            <a:ext cx="2482041" cy="3718548"/>
          </a:xfrm>
          <a:prstGeom prst="rect">
            <a:avLst/>
          </a:prstGeom>
        </p:spPr>
      </p:pic>
      <p:pic>
        <p:nvPicPr>
          <p:cNvPr id="15" name="Afbeelding 4" descr="Afbeelding met tekst, krant&#10;&#10;Beschrijving is gegenereerd met zeer hoge betrouwbaarheid">
            <a:extLst>
              <a:ext uri="{FF2B5EF4-FFF2-40B4-BE49-F238E27FC236}">
                <a16:creationId xmlns:a16="http://schemas.microsoft.com/office/drawing/2014/main" id="{4056D190-7C78-41F7-BE8B-220BBB2B4F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4898" y="804519"/>
            <a:ext cx="4511615" cy="2219843"/>
          </a:xfrm>
          <a:prstGeom prst="rect">
            <a:avLst/>
          </a:prstGeom>
        </p:spPr>
      </p:pic>
      <p:pic>
        <p:nvPicPr>
          <p:cNvPr id="17" name="Afbeelding 14" descr="Afbeelding met kat, zitten, zwart, dier&#10;&#10;Beschrijving is gegenereerd met zeer hoge betrouwbaarheid">
            <a:extLst>
              <a:ext uri="{FF2B5EF4-FFF2-40B4-BE49-F238E27FC236}">
                <a16:creationId xmlns:a16="http://schemas.microsoft.com/office/drawing/2014/main" id="{AE4C2D48-D1D9-421E-8993-892EF0D1D5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466" r="21989" b="667"/>
          <a:stretch/>
        </p:blipFill>
        <p:spPr>
          <a:xfrm>
            <a:off x="225269" y="1424346"/>
            <a:ext cx="1551133" cy="213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058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385AA62A-FBAF-496D-B094-D03AF3335E80}"/>
              </a:ext>
            </a:extLst>
          </p:cNvPr>
          <p:cNvSpPr txBox="1"/>
          <p:nvPr/>
        </p:nvSpPr>
        <p:spPr>
          <a:xfrm>
            <a:off x="4723501" y="298384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 dirty="0"/>
          </a:p>
        </p:txBody>
      </p:sp>
      <p:pic>
        <p:nvPicPr>
          <p:cNvPr id="6" name="Afbeelding 7" descr="Afbeelding met tekst, kaart&#10;&#10;Beschrijving is gegenereerd met zeer hoge betrouwbaarheid">
            <a:extLst>
              <a:ext uri="{FF2B5EF4-FFF2-40B4-BE49-F238E27FC236}">
                <a16:creationId xmlns:a16="http://schemas.microsoft.com/office/drawing/2014/main" id="{43BAC917-491E-41C2-806D-20BA78578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792" y="-1629"/>
            <a:ext cx="8672662" cy="6861258"/>
          </a:xfrm>
          <a:prstGeom prst="rect">
            <a:avLst/>
          </a:prstGeom>
        </p:spPr>
      </p:pic>
      <p:pic>
        <p:nvPicPr>
          <p:cNvPr id="10" name="Afbeelding 10">
            <a:extLst>
              <a:ext uri="{FF2B5EF4-FFF2-40B4-BE49-F238E27FC236}">
                <a16:creationId xmlns:a16="http://schemas.microsoft.com/office/drawing/2014/main" id="{03C7102D-A09A-4465-813C-B2AD529C6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114" y="6423747"/>
            <a:ext cx="273627" cy="217343"/>
          </a:xfrm>
          <a:prstGeom prst="rect">
            <a:avLst/>
          </a:prstGeom>
        </p:spPr>
      </p:pic>
      <p:pic>
        <p:nvPicPr>
          <p:cNvPr id="12" name="Afbeelding 12">
            <a:extLst>
              <a:ext uri="{FF2B5EF4-FFF2-40B4-BE49-F238E27FC236}">
                <a16:creationId xmlns:a16="http://schemas.microsoft.com/office/drawing/2014/main" id="{D6CC916E-1170-4057-B5A9-5DD7D4D35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1790" y="1718530"/>
            <a:ext cx="287482" cy="231198"/>
          </a:xfrm>
          <a:prstGeom prst="rect">
            <a:avLst/>
          </a:prstGeom>
        </p:spPr>
      </p:pic>
      <p:pic>
        <p:nvPicPr>
          <p:cNvPr id="14" name="Afbeelding 14">
            <a:extLst>
              <a:ext uri="{FF2B5EF4-FFF2-40B4-BE49-F238E27FC236}">
                <a16:creationId xmlns:a16="http://schemas.microsoft.com/office/drawing/2014/main" id="{17249B2C-DA9A-46DF-AA9D-133145185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568" y="4013057"/>
            <a:ext cx="287482" cy="231198"/>
          </a:xfrm>
          <a:prstGeom prst="rect">
            <a:avLst/>
          </a:prstGeom>
        </p:spPr>
      </p:pic>
      <p:pic>
        <p:nvPicPr>
          <p:cNvPr id="16" name="Afbeelding 16">
            <a:extLst>
              <a:ext uri="{FF2B5EF4-FFF2-40B4-BE49-F238E27FC236}">
                <a16:creationId xmlns:a16="http://schemas.microsoft.com/office/drawing/2014/main" id="{380568C4-5667-423A-B781-411E32C76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5984" y="3726873"/>
            <a:ext cx="254577" cy="235527"/>
          </a:xfrm>
          <a:prstGeom prst="rect">
            <a:avLst/>
          </a:prstGeom>
        </p:spPr>
      </p:pic>
      <p:pic>
        <p:nvPicPr>
          <p:cNvPr id="18" name="Afbeelding 18">
            <a:extLst>
              <a:ext uri="{FF2B5EF4-FFF2-40B4-BE49-F238E27FC236}">
                <a16:creationId xmlns:a16="http://schemas.microsoft.com/office/drawing/2014/main" id="{EF3DD193-F0FB-44C8-9436-E3EF96607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527706" y="3351734"/>
            <a:ext cx="258041" cy="235527"/>
          </a:xfrm>
          <a:prstGeom prst="rect">
            <a:avLst/>
          </a:prstGeom>
        </p:spPr>
      </p:pic>
      <p:cxnSp>
        <p:nvCxnSpPr>
          <p:cNvPr id="20" name="Rechte verbindingslijn met pijl 19">
            <a:extLst>
              <a:ext uri="{FF2B5EF4-FFF2-40B4-BE49-F238E27FC236}">
                <a16:creationId xmlns:a16="http://schemas.microsoft.com/office/drawing/2014/main" id="{5FC86316-D18D-4C8A-A228-22DE1399EBAF}"/>
              </a:ext>
            </a:extLst>
          </p:cNvPr>
          <p:cNvCxnSpPr/>
          <p:nvPr/>
        </p:nvCxnSpPr>
        <p:spPr>
          <a:xfrm>
            <a:off x="4396154" y="1893277"/>
            <a:ext cx="961291" cy="1899137"/>
          </a:xfrm>
          <a:prstGeom prst="straightConnector1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met pijl 22">
            <a:extLst>
              <a:ext uri="{FF2B5EF4-FFF2-40B4-BE49-F238E27FC236}">
                <a16:creationId xmlns:a16="http://schemas.microsoft.com/office/drawing/2014/main" id="{43B6E993-4DC2-4C9E-B7C2-9DBCA3021F1A}"/>
              </a:ext>
            </a:extLst>
          </p:cNvPr>
          <p:cNvCxnSpPr/>
          <p:nvPr/>
        </p:nvCxnSpPr>
        <p:spPr>
          <a:xfrm flipH="1">
            <a:off x="4093552" y="1942368"/>
            <a:ext cx="257907" cy="2063261"/>
          </a:xfrm>
          <a:prstGeom prst="straightConnector1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met pijl 23">
            <a:extLst>
              <a:ext uri="{FF2B5EF4-FFF2-40B4-BE49-F238E27FC236}">
                <a16:creationId xmlns:a16="http://schemas.microsoft.com/office/drawing/2014/main" id="{CAD2CA55-FAE3-40AE-B6B7-5E1E50773AE5}"/>
              </a:ext>
            </a:extLst>
          </p:cNvPr>
          <p:cNvCxnSpPr/>
          <p:nvPr/>
        </p:nvCxnSpPr>
        <p:spPr>
          <a:xfrm>
            <a:off x="4107473" y="4218842"/>
            <a:ext cx="2344615" cy="2227384"/>
          </a:xfrm>
          <a:prstGeom prst="straightConnector1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met pijl 24">
            <a:extLst>
              <a:ext uri="{FF2B5EF4-FFF2-40B4-BE49-F238E27FC236}">
                <a16:creationId xmlns:a16="http://schemas.microsoft.com/office/drawing/2014/main" id="{8C8D96A7-3F60-454E-A6EE-5EC1753534EB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4656726" y="3587261"/>
            <a:ext cx="1790433" cy="2858965"/>
          </a:xfrm>
          <a:prstGeom prst="straightConnector1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524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2" descr="Afbeelding met tekst, kaart&#10;&#10;Beschrijving is gegenereerd met zeer hoge betrouwbaarheid">
            <a:extLst>
              <a:ext uri="{FF2B5EF4-FFF2-40B4-BE49-F238E27FC236}">
                <a16:creationId xmlns:a16="http://schemas.microsoft.com/office/drawing/2014/main" id="{ACAD8293-1D68-43BE-9CF4-3AFA586A4C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6211" y="1"/>
            <a:ext cx="8668634" cy="6863541"/>
          </a:xfr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99169308-DF2B-4AB9-94A6-EFAF7B80BD4C}"/>
              </a:ext>
            </a:extLst>
          </p:cNvPr>
          <p:cNvSpPr txBox="1"/>
          <p:nvPr/>
        </p:nvSpPr>
        <p:spPr>
          <a:xfrm>
            <a:off x="4536831" y="2754923"/>
            <a:ext cx="274320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6000" dirty="0"/>
              <a:t>.</a:t>
            </a:r>
            <a:r>
              <a:rPr lang="nl-NL" sz="2400" dirty="0"/>
              <a:t>Delphi</a:t>
            </a:r>
          </a:p>
        </p:txBody>
      </p:sp>
    </p:spTree>
    <p:extLst>
      <p:ext uri="{BB962C8B-B14F-4D97-AF65-F5344CB8AC3E}">
        <p14:creationId xmlns:p14="http://schemas.microsoft.com/office/powerpoint/2010/main" val="1933714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C59257-3CCE-468B-AAA2-626A41B40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" name="Afbeelding 10" descr="Afbeelding met berg, buiten, gras, heuvel&#10;&#10;Beschrijving is gegenereerd met zeer hoge betrouwbaarheid">
            <a:extLst>
              <a:ext uri="{FF2B5EF4-FFF2-40B4-BE49-F238E27FC236}">
                <a16:creationId xmlns:a16="http://schemas.microsoft.com/office/drawing/2014/main" id="{9DAEDF31-29A2-4D4C-AFE1-3792C7AEDD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0" y="-560717"/>
            <a:ext cx="12191937" cy="8192158"/>
          </a:xfrm>
        </p:spPr>
      </p:pic>
      <p:pic>
        <p:nvPicPr>
          <p:cNvPr id="12" name="Afbeelding 12">
            <a:extLst>
              <a:ext uri="{FF2B5EF4-FFF2-40B4-BE49-F238E27FC236}">
                <a16:creationId xmlns:a16="http://schemas.microsoft.com/office/drawing/2014/main" id="{8C0CBEBE-4D73-4215-A4C2-E754A7FD3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47" y="3435291"/>
            <a:ext cx="1619250" cy="4429125"/>
          </a:xfrm>
          <a:prstGeom prst="rect">
            <a:avLst/>
          </a:prstGeom>
        </p:spPr>
      </p:pic>
      <p:pic>
        <p:nvPicPr>
          <p:cNvPr id="14" name="Afbeelding 14" descr="Afbeelding met licht&#10;&#10;Beschrijving is gegenereerd met zeer hoge betrouwbaarheid">
            <a:extLst>
              <a:ext uri="{FF2B5EF4-FFF2-40B4-BE49-F238E27FC236}">
                <a16:creationId xmlns:a16="http://schemas.microsoft.com/office/drawing/2014/main" id="{58601307-90D2-468F-9701-E904EDB711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7184" y="3434392"/>
            <a:ext cx="1714500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595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0C7782-B4AD-43BA-8E56-1AD6DC941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De tempel van </a:t>
            </a:r>
            <a:r>
              <a:rPr lang="nl-BE" dirty="0" err="1"/>
              <a:t>apollo</a:t>
            </a:r>
            <a:endParaRPr lang="nl-BE" dirty="0"/>
          </a:p>
        </p:txBody>
      </p:sp>
      <p:pic>
        <p:nvPicPr>
          <p:cNvPr id="4" name="Afbeelding 6" descr="Afbeelding met tekening&#10;&#10;Beschrijving is gegenereerd met zeer hoge betrouwbaarheid">
            <a:extLst>
              <a:ext uri="{FF2B5EF4-FFF2-40B4-BE49-F238E27FC236}">
                <a16:creationId xmlns:a16="http://schemas.microsoft.com/office/drawing/2014/main" id="{A3227913-F14A-46EF-A14F-B908008957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30626" y="2078394"/>
            <a:ext cx="752475" cy="1247775"/>
          </a:xfrm>
        </p:spPr>
      </p:pic>
      <p:pic>
        <p:nvPicPr>
          <p:cNvPr id="1026" name="Picture 2" descr="Temple of Apollo, Delphi | Assassin's Creed Wiki | Fandom">
            <a:extLst>
              <a:ext uri="{FF2B5EF4-FFF2-40B4-BE49-F238E27FC236}">
                <a16:creationId xmlns:a16="http://schemas.microsoft.com/office/drawing/2014/main" id="{AC27BDD7-9160-4ECB-BCED-8DCD64EB0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579" y="2078394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et Orakel van Delphi snoof gas | historianet.nl">
            <a:extLst>
              <a:ext uri="{FF2B5EF4-FFF2-40B4-BE49-F238E27FC236}">
                <a16:creationId xmlns:a16="http://schemas.microsoft.com/office/drawing/2014/main" id="{F295C85A-FEF9-4527-BE17-4104CB087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149" y="2052294"/>
            <a:ext cx="4921705" cy="340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18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6F79A6-3282-45F7-A25E-DAC5412BC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             Het orakel van </a:t>
            </a:r>
            <a:r>
              <a:rPr lang="nl-BE" dirty="0" err="1"/>
              <a:t>delphi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A11B87B-BAA9-4B9E-8B06-FD4758BEB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5151" y="1266135"/>
            <a:ext cx="9603275" cy="3450613"/>
          </a:xfrm>
        </p:spPr>
        <p:txBody>
          <a:bodyPr>
            <a:normAutofit fontScale="92500" lnSpcReduction="20000"/>
          </a:bodyPr>
          <a:lstStyle/>
          <a:p>
            <a:endParaRPr lang="nl-NL" dirty="0">
              <a:ea typeface="+mn-lt"/>
              <a:cs typeface="+mn-lt"/>
              <a:hlinkClick r:id="rId2"/>
            </a:endParaRPr>
          </a:p>
          <a:p>
            <a:endParaRPr lang="nl-NL" dirty="0">
              <a:ea typeface="+mn-lt"/>
              <a:cs typeface="+mn-lt"/>
              <a:hlinkClick r:id="rId2"/>
            </a:endParaRPr>
          </a:p>
          <a:p>
            <a:endParaRPr lang="nl-NL" dirty="0">
              <a:ea typeface="+mn-lt"/>
              <a:cs typeface="+mn-lt"/>
              <a:hlinkClick r:id="rId2"/>
            </a:endParaRPr>
          </a:p>
          <a:p>
            <a:endParaRPr lang="nl-NL" dirty="0">
              <a:ea typeface="+mn-lt"/>
              <a:cs typeface="+mn-lt"/>
              <a:hlinkClick r:id="rId2"/>
            </a:endParaRPr>
          </a:p>
          <a:p>
            <a:endParaRPr lang="nl-NL" dirty="0">
              <a:ea typeface="+mn-lt"/>
              <a:cs typeface="+mn-lt"/>
              <a:hlinkClick r:id="rId2"/>
            </a:endParaRPr>
          </a:p>
          <a:p>
            <a:endParaRPr lang="nl-NL" dirty="0">
              <a:ea typeface="+mn-lt"/>
              <a:cs typeface="+mn-lt"/>
              <a:hlinkClick r:id="rId2"/>
            </a:endParaRPr>
          </a:p>
          <a:p>
            <a:endParaRPr lang="nl-NL" dirty="0">
              <a:ea typeface="+mn-lt"/>
              <a:cs typeface="+mn-lt"/>
              <a:hlinkClick r:id="rId2"/>
            </a:endParaRPr>
          </a:p>
          <a:p>
            <a:pPr lvl="3"/>
            <a:r>
              <a:rPr lang="nl-NL" dirty="0">
                <a:ea typeface="+mn-lt"/>
                <a:cs typeface="+mn-lt"/>
                <a:hlinkClick r:id="rId2"/>
              </a:rPr>
              <a:t>https://schooltv.nl/video/het-orakel-van-delphi-voorspellingen-bij-de-oude-grieken/?fbclid=IwAR3oWY2sGOgrUq9U-tW6lp5DlhGf3MC3FB4w0H7vIDndC9npcPYczE-uKZc</a:t>
            </a:r>
            <a:r>
              <a:rPr lang="nl-NL" dirty="0">
                <a:ea typeface="+mn-lt"/>
                <a:cs typeface="+mn-lt"/>
              </a:rPr>
              <a:t> </a:t>
            </a:r>
            <a:endParaRPr lang="nl-NL" dirty="0"/>
          </a:p>
          <a:p>
            <a:endParaRPr lang="nl-BE" dirty="0"/>
          </a:p>
        </p:txBody>
      </p:sp>
      <p:pic>
        <p:nvPicPr>
          <p:cNvPr id="2052" name="Picture 4" descr="Apollo komt in Pythia en leidt ons naar nieuw inzicht ♎ Furor ...">
            <a:extLst>
              <a:ext uri="{FF2B5EF4-FFF2-40B4-BE49-F238E27FC236}">
                <a16:creationId xmlns:a16="http://schemas.microsoft.com/office/drawing/2014/main" id="{4D5E6EBC-5823-486F-B295-F9981924B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65" y="226793"/>
            <a:ext cx="4245851" cy="331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4" descr="Afbeelding met vasthouden, staand, zitten, rood&#10;&#10;Beschrijving is gegenereerd met zeer hoge betrouwbaarheid">
            <a:extLst>
              <a:ext uri="{FF2B5EF4-FFF2-40B4-BE49-F238E27FC236}">
                <a16:creationId xmlns:a16="http://schemas.microsoft.com/office/drawing/2014/main" id="{BBBCD41D-38AF-4807-866C-4E7E8734F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218" y="226793"/>
            <a:ext cx="2756295" cy="559611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F961341-2B3E-4C10-866E-9D28917C45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594" y="3643604"/>
            <a:ext cx="1905000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10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alerie">
  <a:themeElements>
    <a:clrScheme name="Galerie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e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e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D02B01286480439FA35DD199D582B0" ma:contentTypeVersion="2" ma:contentTypeDescription="Een nieuw document maken." ma:contentTypeScope="" ma:versionID="4b696b319167b12338b6bb0d198f1d69">
  <xsd:schema xmlns:xsd="http://www.w3.org/2001/XMLSchema" xmlns:xs="http://www.w3.org/2001/XMLSchema" xmlns:p="http://schemas.microsoft.com/office/2006/metadata/properties" xmlns:ns3="e9f0a9ed-f68c-454f-9ed5-125ef5100e69" targetNamespace="http://schemas.microsoft.com/office/2006/metadata/properties" ma:root="true" ma:fieldsID="7a1ef72afc7e07bea9635af4f604d919" ns3:_="">
    <xsd:import namespace="e9f0a9ed-f68c-454f-9ed5-125ef5100e6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f0a9ed-f68c-454f-9ed5-125ef5100e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1E85A43-47AA-4269-9A7E-679822E398F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3421B19-C51D-4DD0-B3C1-C18FD1AB0F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9f0a9ed-f68c-454f-9ed5-125ef5100e6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79C2C84-D1EC-4725-AACB-FFCA5EBBDB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1415</TotalTime>
  <Words>160</Words>
  <Application>Microsoft Office PowerPoint</Application>
  <PresentationFormat>Breedbeeld</PresentationFormat>
  <Paragraphs>34</Paragraphs>
  <Slides>17</Slides>
  <Notes>1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3" baseType="lpstr">
      <vt:lpstr>Arial</vt:lpstr>
      <vt:lpstr>Calibri</vt:lpstr>
      <vt:lpstr>Gill Sans</vt:lpstr>
      <vt:lpstr>Gill Sans MT</vt:lpstr>
      <vt:lpstr>Galerie</vt:lpstr>
      <vt:lpstr>Acrobat Document</vt:lpstr>
      <vt:lpstr>OUDE GRIEKEN  JONGE HELDEN  Deel 8  delphi voorspellen</vt:lpstr>
      <vt:lpstr>Even herhalen</vt:lpstr>
      <vt:lpstr>Hoe kunnen we de toekomst kennen?</vt:lpstr>
      <vt:lpstr>Voorspellen in vele vormen</vt:lpstr>
      <vt:lpstr>PowerPoint-presentatie</vt:lpstr>
      <vt:lpstr>PowerPoint-presentatie</vt:lpstr>
      <vt:lpstr>PowerPoint-presentatie</vt:lpstr>
      <vt:lpstr>De tempel van apollo</vt:lpstr>
      <vt:lpstr>             Het orakel van delphi</vt:lpstr>
      <vt:lpstr>EEN dubbelzinnige VOORSPELLING</vt:lpstr>
      <vt:lpstr>PowerPoint-presentatie</vt:lpstr>
      <vt:lpstr>EEN eenvoudige vraag</vt:lpstr>
      <vt:lpstr>EEN duidelijke (?) VOORSPELLING</vt:lpstr>
      <vt:lpstr>PowerPoint-presentatie</vt:lpstr>
      <vt:lpstr>Pyrrhus hoorde wat hij wilde horen…</vt:lpstr>
      <vt:lpstr>PowerPoint-presentatie</vt:lpstr>
      <vt:lpstr>Stap in de tijdmachine: op naar delphi!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OUDE GRIEKEN – JONGE HELDEN LES 3</dc:title>
  <dc:creator>jarno vercamer</dc:creator>
  <cp:lastModifiedBy>Fabry Chris</cp:lastModifiedBy>
  <cp:revision>95</cp:revision>
  <dcterms:created xsi:type="dcterms:W3CDTF">2019-03-14T20:45:47Z</dcterms:created>
  <dcterms:modified xsi:type="dcterms:W3CDTF">2021-07-11T20:22:24Z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0x01010013D02B01286480439FA35DD199D582B0</vt:lpwstr>
  </property>
</Properties>
</file>