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2192000" cy="6858000"/>
  <p:notesSz cx="6858000" cy="9144000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omfortaa" pitchFamily="2" charset="0"/>
      <p:regular r:id="rId60"/>
      <p:bold r:id="rId61"/>
    </p:embeddedFont>
    <p:embeddedFont>
      <p:font typeface="Gill Sans" panose="020B0502020104020203" pitchFamily="34" charset="-79"/>
      <p:regular r:id="rId62"/>
      <p:bold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850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4" roundtripDataSignature="AMtx7mj5Rk0ovXIYg/gtxni5y4dA/JHs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59EB43-12B9-4AAC-8EA5-7EAF2984C32D}">
  <a:tblStyle styleId="{AC59EB43-12B9-4AAC-8EA5-7EAF2984C3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21BCDE3-7AD7-45CF-803C-E4EE41F791F3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4"/>
  </p:normalViewPr>
  <p:slideViewPr>
    <p:cSldViewPr snapToGrid="0">
      <p:cViewPr varScale="1">
        <p:scale>
          <a:sx n="106" d="100"/>
          <a:sy n="106" d="100"/>
        </p:scale>
        <p:origin x="792" y="184"/>
      </p:cViewPr>
      <p:guideLst>
        <p:guide orient="horz" pos="2160"/>
        <p:guide pos="3840"/>
        <p:guide orient="horz" pos="8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c3c351874e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c3c351874e_2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Fragment uit Ilios en Odysseus van Imme Dros 355-356</a:t>
            </a:r>
            <a:endParaRPr/>
          </a:p>
        </p:txBody>
      </p:sp>
      <p:sp>
        <p:nvSpPr>
          <p:cNvPr id="170" name="Google Shape;170;gc3c351874e_2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c3c351874e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gc3c351874e_2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Fragment uit Ilios en Odysseus van Imme Dros 355-356</a:t>
            </a:r>
            <a:endParaRPr/>
          </a:p>
        </p:txBody>
      </p:sp>
      <p:sp>
        <p:nvSpPr>
          <p:cNvPr id="177" name="Google Shape;177;gc3c351874e_2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Van links naar rechts: vaas – puppy - in film Hercules</a:t>
            </a:r>
            <a:endParaRPr/>
          </a:p>
        </p:txBody>
      </p:sp>
      <p:sp>
        <p:nvSpPr>
          <p:cNvPr id="184" name="Google Shape;18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c4a5adc0b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c4a5adc0b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Van links naar rechts: Anubis – Okuri-Inu – weerwolf in Harry Potter – Cynocefalen (Herodotos)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Wat maakt een monster tot monster?</a:t>
            </a:r>
            <a:endParaRPr/>
          </a:p>
        </p:txBody>
      </p:sp>
      <p:sp>
        <p:nvSpPr>
          <p:cNvPr id="194" name="Google Shape;194;gc4a5adc0b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3" name="Google Shape;21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c4a5adc0b9_9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gc4a5adc0b9_9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gc4a5adc0b9_9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c4a5adc0b9_9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c4a5adc0b9_9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1" name="Google Shape;261;gc4a5adc0b9_9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" name="Google Shape;26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c4a5adc0b9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gc4a5adc0b9_9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gc4a5adc0b9_9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c4a5adc0b9_9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c4a5adc0b9_9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gc4a5adc0b9_9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c4a5adc0b9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c4a5adc0b9_7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gc4a5adc0b9_7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4" name="Google Shape;32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3" name="Google Shape;333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c4a5adc0b9_9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gc4a5adc0b9_9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gc4a5adc0b9_9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9" name="Google Shape;34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c4a5adc0b9_9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gc4a5adc0b9_9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gc4a5adc0b9_9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c3bb447cc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gc3bb447cc6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4" name="Google Shape;364;gc3bb447cc6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c4a5adc0b9_9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gc4a5adc0b9_9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1" name="Google Shape;371;gc4a5adc0b9_9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c3bb447cc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gc3bb447cc6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9" name="Google Shape;379;gc3bb447cc6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c4a5adc0b9_9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gc4a5adc0b9_9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7" name="Google Shape;387;gc4a5adc0b9_9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c3bb447cc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gc3bb447cc6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5" name="Google Shape;395;gc3bb447cc6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c4a5adc0b9_9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gc4a5adc0b9_9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2" name="Google Shape;402;gc4a5adc0b9_9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c3bb447cc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gc3bb447cc6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0" name="Google Shape;410;gc3bb447cc6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c4a5adc0b9_9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gc4a5adc0b9_9_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8" name="Google Shape;418;gc4a5adc0b9_9_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c3bb447cc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c3bb447cc6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6" name="Google Shape;426;gc3bb447cc6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c4a5adc0b9_9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gc4a5adc0b9_9_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3" name="Google Shape;433;gc4a5adc0b9_9_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c3bb447cc6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gc3bb447cc6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1" name="Google Shape;441;gc3bb447cc6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c4a5adc0b9_9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gc4a5adc0b9_9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8" name="Google Shape;448;gc4a5adc0b9_9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c4a5adc0b9_9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gc4a5adc0b9_9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6" name="Google Shape;456;gc4a5adc0b9_9_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4" name="Google Shape;46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c4a5adc0b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gc4a5adc0b9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2" name="Google Shape;472;gc4a5adc0b9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9" name="Google Shape;479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" name="Google Shape;13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c4a5adc0b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gc4a5adc0b9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Deze dia moet nog aangepast worden</a:t>
            </a:r>
            <a:endParaRPr/>
          </a:p>
        </p:txBody>
      </p:sp>
      <p:sp>
        <p:nvSpPr>
          <p:cNvPr id="485" name="Google Shape;485;gc4a5adc0b9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c4a5adc0b9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gc4a5adc0b9_2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Deze dia moet nog aangepast worden</a:t>
            </a:r>
            <a:endParaRPr/>
          </a:p>
        </p:txBody>
      </p:sp>
      <p:sp>
        <p:nvSpPr>
          <p:cNvPr id="492" name="Google Shape;492;gc4a5adc0b9_2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9" name="Google Shape;499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c4a5adc0b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gc4a5adc0b9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7" name="Google Shape;507;gc4a5adc0b9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53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c4a5adc0b9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gc4a5adc0b9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" name="Google Shape;138;gc4a5adc0b9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46" name="Google Shape;1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1ddb4ba0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c1ddb4ba03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Fragment uit Ilios en Odysseus van Imme Dros 355-356</a:t>
            </a:r>
            <a:endParaRPr/>
          </a:p>
        </p:txBody>
      </p:sp>
      <p:sp>
        <p:nvSpPr>
          <p:cNvPr id="163" name="Google Shape;163;gc1ddb4ba03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slide" Target="slide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1.xml"/><Relationship Id="rId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slide" Target="slide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6000"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54268" y="173880"/>
            <a:ext cx="11707800" cy="25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Gill Sans"/>
              <a:buNone/>
            </a:pPr>
            <a:r>
              <a:rPr lang="en-GB" sz="48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OUDE GRIEKEN – JONGE HELDEN</a:t>
            </a:r>
            <a:br>
              <a:rPr lang="en-GB" sz="66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br>
              <a:rPr lang="en-GB" sz="66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LES 2</a:t>
            </a:r>
            <a:endParaRPr sz="66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c3c351874e_2_6"/>
          <p:cNvSpPr txBox="1">
            <a:spLocks noGrp="1"/>
          </p:cNvSpPr>
          <p:nvPr>
            <p:ph type="title"/>
          </p:nvPr>
        </p:nvSpPr>
        <p:spPr>
          <a:xfrm>
            <a:off x="61845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en Argos 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3" name="Google Shape;173;gc3c351874e_2_6"/>
          <p:cNvSpPr txBox="1">
            <a:spLocks noGrp="1"/>
          </p:cNvSpPr>
          <p:nvPr>
            <p:ph type="body" idx="1"/>
          </p:nvPr>
        </p:nvSpPr>
        <p:spPr>
          <a:xfrm>
            <a:off x="618450" y="1690825"/>
            <a:ext cx="11022300" cy="4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Hierna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bekijkt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niemand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Ἀργον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sz="37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Hij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moet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zelf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eten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vinden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endParaRPr sz="37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Zo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zwerft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Ἀργος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twintig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jaar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lang over het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eiland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Hij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wordt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een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oude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hond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die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bedekt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is met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luizen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 Vaak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ligt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hij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te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slapen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een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berg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mest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bij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het huis van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Ὀδυσσευς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sz="37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0C76C6-C839-B147-9E72-BAE9BA44DC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0" t="14035" r="21363" b="12807"/>
          <a:stretch/>
        </p:blipFill>
        <p:spPr>
          <a:xfrm rot="16200000">
            <a:off x="8873660" y="3802155"/>
            <a:ext cx="3140245" cy="23939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c3c351874e_2_12"/>
          <p:cNvSpPr txBox="1">
            <a:spLocks noGrp="1"/>
          </p:cNvSpPr>
          <p:nvPr>
            <p:ph type="title"/>
          </p:nvPr>
        </p:nvSpPr>
        <p:spPr>
          <a:xfrm>
            <a:off x="61845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en Argos 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0" name="Google Shape;180;gc3c351874e_2_12"/>
          <p:cNvSpPr txBox="1">
            <a:spLocks noGrp="1"/>
          </p:cNvSpPr>
          <p:nvPr>
            <p:ph type="body" idx="1"/>
          </p:nvPr>
        </p:nvSpPr>
        <p:spPr>
          <a:xfrm>
            <a:off x="618450" y="1690825"/>
            <a:ext cx="11022300" cy="4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Op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een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dag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ziet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Ἀργος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plots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tussen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de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mensen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zijn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baasje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Odysseus. </a:t>
            </a:r>
            <a:endParaRPr sz="37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Van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vreugde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begint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Ἀργος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met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zijn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staart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te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kwispelen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legt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beide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oren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in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zijn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nek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en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wil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Odysseus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sprinten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 Maar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zijn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versleten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lijf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kan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de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opwinding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niet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meer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aan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Zijn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hart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geeft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het op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en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stopt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uiteindelijk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met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kloppen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sz="37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A12D5F-6D1B-514F-9B67-3F0F059614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0" t="14035" r="21363" b="12807"/>
          <a:stretch/>
        </p:blipFill>
        <p:spPr>
          <a:xfrm rot="16200000">
            <a:off x="9270702" y="3802155"/>
            <a:ext cx="3140245" cy="23939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 txBox="1">
            <a:spLocks noGrp="1"/>
          </p:cNvSpPr>
          <p:nvPr>
            <p:ph type="title"/>
          </p:nvPr>
        </p:nvSpPr>
        <p:spPr>
          <a:xfrm>
            <a:off x="872810" y="365125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Monsterhonden: Κερβερος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7" name="Google Shape;187;p8"/>
          <p:cNvSpPr txBox="1">
            <a:spLocks noGrp="1"/>
          </p:cNvSpPr>
          <p:nvPr>
            <p:ph type="body" idx="1"/>
          </p:nvPr>
        </p:nvSpPr>
        <p:spPr>
          <a:xfrm>
            <a:off x="1620466" y="1690688"/>
            <a:ext cx="89510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		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88" name="Google Shape;188;p8" descr="Afbeelding met tekst, binnen, kylix, po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r="58349" b="9763"/>
          <a:stretch/>
        </p:blipFill>
        <p:spPr>
          <a:xfrm>
            <a:off x="539196" y="1876531"/>
            <a:ext cx="2963654" cy="4165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8587" y="2292350"/>
            <a:ext cx="4452401" cy="31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7DDBD7-370E-DA42-8F02-2B7259B964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58" r="19668"/>
          <a:stretch/>
        </p:blipFill>
        <p:spPr>
          <a:xfrm rot="16200000">
            <a:off x="8605929" y="2078346"/>
            <a:ext cx="2923466" cy="376187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c4a5adc0b9_0_1"/>
          <p:cNvSpPr txBox="1">
            <a:spLocks noGrp="1"/>
          </p:cNvSpPr>
          <p:nvPr>
            <p:ph type="title"/>
          </p:nvPr>
        </p:nvSpPr>
        <p:spPr>
          <a:xfrm>
            <a:off x="867266" y="238987"/>
            <a:ext cx="9915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Andere monsterhonden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7" name="Google Shape;197;gc4a5adc0b9_0_1"/>
          <p:cNvSpPr txBox="1">
            <a:spLocks noGrp="1"/>
          </p:cNvSpPr>
          <p:nvPr>
            <p:ph type="body" idx="1"/>
          </p:nvPr>
        </p:nvSpPr>
        <p:spPr>
          <a:xfrm>
            <a:off x="1706191" y="1604963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		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98" name="Google Shape;198;gc4a5adc0b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787" y="2122513"/>
            <a:ext cx="3470763" cy="331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c4a5adc0b9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1448" y="1885644"/>
            <a:ext cx="3470764" cy="30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c4a5adc0b9_0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2079" y="4119511"/>
            <a:ext cx="4547840" cy="257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c4a5adc0b9_0_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60618" y="1029339"/>
            <a:ext cx="3470763" cy="2968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1227290" y="365125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Spel: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8" name="Google Shape;208;p9"/>
          <p:cNvSpPr txBox="1">
            <a:spLocks noGrp="1"/>
          </p:cNvSpPr>
          <p:nvPr>
            <p:ph type="body" idx="1"/>
          </p:nvPr>
        </p:nvSpPr>
        <p:spPr>
          <a:xfrm>
            <a:off x="1227290" y="1690688"/>
            <a:ext cx="89510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</a:t>
            </a:r>
            <a:r>
              <a:rPr lang="en-GB"/>
              <a:t>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Jij bent een held en reist naar de onderwereld. Succes om daar veilig binnen te komen!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Jij bent Kerberos.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Probeer een goede bewaker</a:t>
            </a:r>
            <a:endParaRPr sz="4000" u="sng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 zijn! </a:t>
            </a: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79FF2A-E764-C44B-A298-30C76D0942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58" r="19668"/>
          <a:stretch/>
        </p:blipFill>
        <p:spPr>
          <a:xfrm rot="16200000">
            <a:off x="8293108" y="3009796"/>
            <a:ext cx="2923466" cy="376187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"/>
          <p:cNvSpPr txBox="1">
            <a:spLocks noGrp="1"/>
          </p:cNvSpPr>
          <p:nvPr>
            <p:ph type="title"/>
          </p:nvPr>
        </p:nvSpPr>
        <p:spPr>
          <a:xfrm>
            <a:off x="1124023" y="365125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6" name="Google Shape;216;p10"/>
          <p:cNvSpPr txBox="1">
            <a:spLocks noGrp="1"/>
          </p:cNvSpPr>
          <p:nvPr>
            <p:ph type="body" idx="1"/>
          </p:nvPr>
        </p:nvSpPr>
        <p:spPr>
          <a:xfrm>
            <a:off x="1124023" y="1690688"/>
            <a:ext cx="89510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Jij bent een </a:t>
            </a:r>
            <a:r>
              <a:rPr lang="en-GB" sz="4000">
                <a:solidFill>
                  <a:schemeClr val="dk2"/>
                </a:solidFill>
              </a:rPr>
              <a:t>παιδιον</a:t>
            </a: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en gaat naar de onderwereld. Wat neem je mee?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Een rugzak met een boek, munten en een lolly.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 neem niets mee. De tocht zal al zwaar genoeg zijn zonder bagage.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"/>
          <p:cNvSpPr txBox="1">
            <a:spLocks noGrp="1"/>
          </p:cNvSpPr>
          <p:nvPr>
            <p:ph type="title"/>
          </p:nvPr>
        </p:nvSpPr>
        <p:spPr>
          <a:xfrm>
            <a:off x="1125691" y="361243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3" name="Google Shape;223;p11"/>
          <p:cNvSpPr txBox="1">
            <a:spLocks noGrp="1"/>
          </p:cNvSpPr>
          <p:nvPr>
            <p:ph type="body" idx="1"/>
          </p:nvPr>
        </p:nvSpPr>
        <p:spPr>
          <a:xfrm>
            <a:off x="1125691" y="1388313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Je zoekt de ingang naar de onderwereld. Links zie je een grot, rechts zie je een holle </a:t>
            </a:r>
            <a:r>
              <a:rPr lang="en-GB" sz="4000">
                <a:solidFill>
                  <a:schemeClr val="dk2"/>
                </a:solidFill>
              </a:rPr>
              <a:t>δενδρον</a:t>
            </a: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 Welke weg kies je?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Links, de grot.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Rechts, de holle δενδρον.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24" name="Google Shape;22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67950" y="1985300"/>
            <a:ext cx="1904100" cy="190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31770" y="4246750"/>
            <a:ext cx="3420900" cy="165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"/>
          <p:cNvSpPr txBox="1">
            <a:spLocks noGrp="1"/>
          </p:cNvSpPr>
          <p:nvPr>
            <p:ph type="title"/>
          </p:nvPr>
        </p:nvSpPr>
        <p:spPr>
          <a:xfrm>
            <a:off x="991620" y="365125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2" name="Google Shape;232;p12"/>
          <p:cNvSpPr txBox="1">
            <a:spLocks noGrp="1"/>
          </p:cNvSpPr>
          <p:nvPr>
            <p:ph type="body" idx="1"/>
          </p:nvPr>
        </p:nvSpPr>
        <p:spPr>
          <a:xfrm>
            <a:off x="991620" y="1445591"/>
            <a:ext cx="89510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Je bent aangekomen in de onderwereld, maar je moet nog gevaren trotseren voor je voorbij de bewakers komt…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33" name="Google Shape;23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0707" y="3429000"/>
            <a:ext cx="4770585" cy="3145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"/>
          <p:cNvSpPr txBox="1">
            <a:spLocks noGrp="1"/>
          </p:cNvSpPr>
          <p:nvPr>
            <p:ph type="title"/>
          </p:nvPr>
        </p:nvSpPr>
        <p:spPr>
          <a:xfrm>
            <a:off x="562199" y="336910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0" name="Google Shape;240;p13"/>
          <p:cNvSpPr txBox="1">
            <a:spLocks noGrp="1"/>
          </p:cNvSpPr>
          <p:nvPr>
            <p:ph type="body" idx="1"/>
          </p:nvPr>
        </p:nvSpPr>
        <p:spPr>
          <a:xfrm>
            <a:off x="562199" y="1394375"/>
            <a:ext cx="8157595" cy="50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Aan de rivier de Styx vraagt de veerman </a:t>
            </a:r>
            <a:r>
              <a:rPr lang="en-GB" sz="4000">
                <a:solidFill>
                  <a:schemeClr val="dk2"/>
                </a:solidFill>
              </a:rPr>
              <a:t>Χαρων</a:t>
            </a: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“Heb je munten mee om de oversteek te betalen?”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Nee, want ik heb niets meegenomen.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Ja, want die zitten in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mijn rugzak.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73220" y="3550175"/>
            <a:ext cx="4257900" cy="294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c4a5adc0b9_9_21"/>
          <p:cNvSpPr txBox="1">
            <a:spLocks noGrp="1"/>
          </p:cNvSpPr>
          <p:nvPr>
            <p:ph type="title"/>
          </p:nvPr>
        </p:nvSpPr>
        <p:spPr>
          <a:xfrm>
            <a:off x="1001046" y="409935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8" name="Google Shape;248;gc4a5adc0b9_9_21"/>
          <p:cNvSpPr txBox="1">
            <a:spLocks noGrp="1"/>
          </p:cNvSpPr>
          <p:nvPr>
            <p:ph type="body" idx="1"/>
          </p:nvPr>
        </p:nvSpPr>
        <p:spPr>
          <a:xfrm>
            <a:off x="1001046" y="1490576"/>
            <a:ext cx="9686004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Oeps, zo kom je de onderwereld niet veilig binnen…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Keer terug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49" name="Google Shape;249;gc4a5adc0b9_9_21"/>
          <p:cNvPicPr preferRelativeResize="0"/>
          <p:nvPr/>
        </p:nvPicPr>
        <p:blipFill rotWithShape="1">
          <a:blip r:embed="rId4">
            <a:alphaModFix/>
          </a:blip>
          <a:srcRect b="8749"/>
          <a:stretch/>
        </p:blipFill>
        <p:spPr>
          <a:xfrm>
            <a:off x="7043750" y="2449100"/>
            <a:ext cx="3643300" cy="358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882619" y="2071581"/>
            <a:ext cx="3648741" cy="2674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Oude Grieken…</a:t>
            </a:r>
            <a:b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en hun honden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96" name="Google Shape;96;p2"/>
          <p:cNvGrpSpPr/>
          <p:nvPr/>
        </p:nvGrpSpPr>
        <p:grpSpPr>
          <a:xfrm>
            <a:off x="5277206" y="379732"/>
            <a:ext cx="5993383" cy="5384158"/>
            <a:chOff x="649788" y="761"/>
            <a:chExt cx="5993383" cy="5384158"/>
          </a:xfrm>
        </p:grpSpPr>
        <p:sp>
          <p:nvSpPr>
            <p:cNvPr id="97" name="Google Shape;97;p2"/>
            <p:cNvSpPr txBox="1"/>
            <p:nvPr/>
          </p:nvSpPr>
          <p:spPr>
            <a:xfrm>
              <a:off x="2715406" y="343207"/>
              <a:ext cx="1653600" cy="16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Gill Sans"/>
                <a:buNone/>
              </a:pPr>
              <a:r>
                <a:rPr lang="en-GB" sz="2400" b="0" i="0" u="none" strike="noStrike" cap="none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In welke goden geloofden de oude Grieken?</a:t>
              </a:r>
              <a:endParaRPr sz="24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 rot="7174631">
              <a:off x="2383970" y="2277598"/>
              <a:ext cx="610216" cy="789310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 txBox="1"/>
            <p:nvPr/>
          </p:nvSpPr>
          <p:spPr>
            <a:xfrm rot="-3624592">
              <a:off x="2520792" y="2355790"/>
              <a:ext cx="427103" cy="4735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endPara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49788" y="3035334"/>
              <a:ext cx="2338500" cy="2338500"/>
            </a:xfrm>
            <a:prstGeom prst="ellipse">
              <a:avLst/>
            </a:prstGeom>
            <a:solidFill>
              <a:srgbClr val="8DA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 txBox="1"/>
            <p:nvPr/>
          </p:nvSpPr>
          <p:spPr>
            <a:xfrm>
              <a:off x="992234" y="3377780"/>
              <a:ext cx="1653600" cy="16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400" b="0" i="0" u="none" strike="noStrike" cap="none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Reisje naar de onderwereld</a:t>
              </a:r>
              <a:endParaRPr sz="20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 rot="10346">
              <a:off x="3277783" y="3815394"/>
              <a:ext cx="697803" cy="789304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 txBox="1"/>
            <p:nvPr/>
          </p:nvSpPr>
          <p:spPr>
            <a:xfrm rot="10558">
              <a:off x="3277754" y="3972934"/>
              <a:ext cx="488402" cy="473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endPara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304671" y="3046419"/>
              <a:ext cx="2338500" cy="2338500"/>
            </a:xfrm>
            <a:prstGeom prst="ellipse">
              <a:avLst/>
            </a:prstGeom>
            <a:solidFill>
              <a:srgbClr val="D8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 txBox="1"/>
            <p:nvPr/>
          </p:nvSpPr>
          <p:spPr>
            <a:xfrm>
              <a:off x="4647117" y="3388865"/>
              <a:ext cx="1653600" cy="16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Gill Sans"/>
                <a:buNone/>
              </a:pPr>
              <a:r>
                <a:rPr lang="en-GB" sz="2400" b="0" i="0" u="none" strike="noStrike" cap="none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Lichaams-</a:t>
              </a:r>
              <a:endParaRPr sz="24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Gill Sans"/>
                <a:buNone/>
              </a:pPr>
              <a:r>
                <a:rPr lang="en-GB" sz="2400" b="0" i="0" u="none" strike="noStrike" cap="none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delen</a:t>
              </a:r>
              <a:endParaRPr sz="24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-7343094">
              <a:off x="4025922" y="2189154"/>
              <a:ext cx="672138" cy="789323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 txBox="1"/>
            <p:nvPr/>
          </p:nvSpPr>
          <p:spPr>
            <a:xfrm rot="3456437">
              <a:off x="4180698" y="2432084"/>
              <a:ext cx="470395" cy="473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endPara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372960" y="761"/>
              <a:ext cx="2338500" cy="2338500"/>
            </a:xfrm>
            <a:prstGeom prst="ellipse">
              <a:avLst/>
            </a:prstGeom>
            <a:solidFill>
              <a:srgbClr val="B3C6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" name="Google Shape;109;p2"/>
          <p:cNvSpPr txBox="1"/>
          <p:nvPr/>
        </p:nvSpPr>
        <p:spPr>
          <a:xfrm>
            <a:off x="7300900" y="889575"/>
            <a:ext cx="1628700" cy="11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Honden: vrienden of monsters?</a:t>
            </a:r>
            <a:endParaRPr sz="2400" b="0" i="0" u="none" strike="noStrike" cap="non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859644" y="365125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56" name="Google Shape;256;p14"/>
          <p:cNvPicPr preferRelativeResize="0"/>
          <p:nvPr/>
        </p:nvPicPr>
        <p:blipFill rotWithShape="1">
          <a:blip r:embed="rId3">
            <a:alphaModFix amt="31000"/>
          </a:blip>
          <a:srcRect/>
          <a:stretch/>
        </p:blipFill>
        <p:spPr>
          <a:xfrm>
            <a:off x="0" y="1"/>
            <a:ext cx="12192000" cy="693812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4"/>
          <p:cNvSpPr txBox="1">
            <a:spLocks noGrp="1"/>
          </p:cNvSpPr>
          <p:nvPr>
            <p:ph type="body" idx="1"/>
          </p:nvPr>
        </p:nvSpPr>
        <p:spPr>
          <a:xfrm>
            <a:off x="859644" y="1328802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</a:rPr>
              <a:t>Χαρων</a:t>
            </a: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heeft jou over de Styx gezet, maar nu komt de </a:t>
            </a:r>
            <a:r>
              <a:rPr lang="en-GB" sz="4000">
                <a:solidFill>
                  <a:schemeClr val="dk2"/>
                </a:solidFill>
              </a:rPr>
              <a:t>ψυχη</a:t>
            </a: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van een dode op je af! Wat doe je om de </a:t>
            </a:r>
            <a:r>
              <a:rPr lang="en-GB" sz="4000">
                <a:solidFill>
                  <a:schemeClr val="dk2"/>
                </a:solidFill>
              </a:rPr>
              <a:t>ψυχην</a:t>
            </a: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weg te jagen?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 neem een stok van op de grond en sla de ψυχην weg!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 zing zo vals mogelijk een lelijk liedje!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c4a5adc0b9_9_14"/>
          <p:cNvSpPr txBox="1">
            <a:spLocks noGrp="1"/>
          </p:cNvSpPr>
          <p:nvPr>
            <p:ph type="title"/>
          </p:nvPr>
        </p:nvSpPr>
        <p:spPr>
          <a:xfrm>
            <a:off x="935059" y="308564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4" name="Google Shape;264;gc4a5adc0b9_9_14"/>
          <p:cNvSpPr txBox="1">
            <a:spLocks noGrp="1"/>
          </p:cNvSpPr>
          <p:nvPr>
            <p:ph type="body" idx="1"/>
          </p:nvPr>
        </p:nvSpPr>
        <p:spPr>
          <a:xfrm>
            <a:off x="935059" y="1386881"/>
            <a:ext cx="9679522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Oeps, zo kom je de onderwereld niet veilig binnen…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Keer terug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65" name="Google Shape;265;gc4a5adc0b9_9_14"/>
          <p:cNvPicPr preferRelativeResize="0"/>
          <p:nvPr/>
        </p:nvPicPr>
        <p:blipFill rotWithShape="1">
          <a:blip r:embed="rId4">
            <a:alphaModFix/>
          </a:blip>
          <a:srcRect b="8749"/>
          <a:stretch/>
        </p:blipFill>
        <p:spPr>
          <a:xfrm>
            <a:off x="7043750" y="2449100"/>
            <a:ext cx="3643300" cy="358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title"/>
          </p:nvPr>
        </p:nvSpPr>
        <p:spPr>
          <a:xfrm>
            <a:off x="729249" y="304159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2" name="Google Shape;272;p15"/>
          <p:cNvSpPr txBox="1">
            <a:spLocks noGrp="1"/>
          </p:cNvSpPr>
          <p:nvPr>
            <p:ph type="body" idx="1"/>
          </p:nvPr>
        </p:nvSpPr>
        <p:spPr>
          <a:xfrm>
            <a:off x="729249" y="1407884"/>
            <a:ext cx="8482489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Je hebt de ψυχην weg gejaagd. Je hebt geen idee waar je nu naartoe moet gaan. Wat doe je?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 raadpleeg het βιβλιον in mijn rugzak.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 ben de tocht al beu, dus eet mijn lolly op.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73" name="Google Shape;273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11738" y="4516413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c4a5adc0b9_9_0"/>
          <p:cNvSpPr txBox="1">
            <a:spLocks noGrp="1"/>
          </p:cNvSpPr>
          <p:nvPr>
            <p:ph type="title"/>
          </p:nvPr>
        </p:nvSpPr>
        <p:spPr>
          <a:xfrm>
            <a:off x="944486" y="317991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0" name="Google Shape;280;gc4a5adc0b9_9_0"/>
          <p:cNvSpPr txBox="1">
            <a:spLocks noGrp="1"/>
          </p:cNvSpPr>
          <p:nvPr>
            <p:ph type="body" idx="1"/>
          </p:nvPr>
        </p:nvSpPr>
        <p:spPr>
          <a:xfrm>
            <a:off x="944486" y="1377455"/>
            <a:ext cx="9820924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Oeps, zo kom je de onderwereld niet veilig binnen…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Keer terug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81" name="Google Shape;281;gc4a5adc0b9_9_0"/>
          <p:cNvPicPr preferRelativeResize="0"/>
          <p:nvPr/>
        </p:nvPicPr>
        <p:blipFill rotWithShape="1">
          <a:blip r:embed="rId4">
            <a:alphaModFix/>
          </a:blip>
          <a:srcRect b="8749"/>
          <a:stretch/>
        </p:blipFill>
        <p:spPr>
          <a:xfrm>
            <a:off x="7043750" y="2449100"/>
            <a:ext cx="3643300" cy="358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6"/>
          <p:cNvSpPr txBox="1">
            <a:spLocks noGrp="1"/>
          </p:cNvSpPr>
          <p:nvPr>
            <p:ph type="title"/>
          </p:nvPr>
        </p:nvSpPr>
        <p:spPr>
          <a:xfrm>
            <a:off x="641987" y="332623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8" name="Google Shape;288;p16"/>
          <p:cNvSpPr txBox="1">
            <a:spLocks noGrp="1"/>
          </p:cNvSpPr>
          <p:nvPr>
            <p:ph type="body" idx="1"/>
          </p:nvPr>
        </p:nvSpPr>
        <p:spPr>
          <a:xfrm>
            <a:off x="641986" y="1438105"/>
            <a:ext cx="9444693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Op de kaart in je βιβλιον zie je dat je Κερβερον moet passeren.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Κερβερος is de driekoppige hond die de onderwereld bewaakt. Wat doe je?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 ben bang, maar ga toch door.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 hou van honden, dus geen probleem!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FCB461-F002-624A-9703-405A00917B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58" r="19668"/>
          <a:stretch/>
        </p:blipFill>
        <p:spPr>
          <a:xfrm rot="16200000">
            <a:off x="8966870" y="-292103"/>
            <a:ext cx="2624422" cy="3377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7"/>
          <p:cNvSpPr txBox="1">
            <a:spLocks noGrp="1"/>
          </p:cNvSpPr>
          <p:nvPr>
            <p:ph type="title"/>
          </p:nvPr>
        </p:nvSpPr>
        <p:spPr>
          <a:xfrm>
            <a:off x="925632" y="327418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6" name="Google Shape;296;p17"/>
          <p:cNvSpPr txBox="1">
            <a:spLocks noGrp="1"/>
          </p:cNvSpPr>
          <p:nvPr>
            <p:ph type="body" idx="1"/>
          </p:nvPr>
        </p:nvSpPr>
        <p:spPr>
          <a:xfrm>
            <a:off x="925632" y="1424588"/>
            <a:ext cx="994395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Κερβερος brult luid. Hij zal je niet zomaar doorlaten. Hoe los je dit op?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 gooit je lolly in één van zijn drie bekken.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 probeert één van zijn drie koppen te aaien.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c4a5adc0b9_9_7"/>
          <p:cNvSpPr txBox="1">
            <a:spLocks noGrp="1"/>
          </p:cNvSpPr>
          <p:nvPr>
            <p:ph type="title"/>
          </p:nvPr>
        </p:nvSpPr>
        <p:spPr>
          <a:xfrm>
            <a:off x="1038753" y="409935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3" name="Google Shape;303;gc4a5adc0b9_9_7"/>
          <p:cNvSpPr txBox="1">
            <a:spLocks noGrp="1"/>
          </p:cNvSpPr>
          <p:nvPr>
            <p:ph type="body" idx="1"/>
          </p:nvPr>
        </p:nvSpPr>
        <p:spPr>
          <a:xfrm>
            <a:off x="1038752" y="1405735"/>
            <a:ext cx="9745511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Oeps, zo kom je de onderwereld niet veilig binnen…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Keer terug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04" name="Google Shape;304;gc4a5adc0b9_9_7"/>
          <p:cNvPicPr preferRelativeResize="0"/>
          <p:nvPr/>
        </p:nvPicPr>
        <p:blipFill rotWithShape="1">
          <a:blip r:embed="rId4">
            <a:alphaModFix/>
          </a:blip>
          <a:srcRect b="8749"/>
          <a:stretch/>
        </p:blipFill>
        <p:spPr>
          <a:xfrm>
            <a:off x="7043750" y="2449100"/>
            <a:ext cx="3643300" cy="358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8"/>
          <p:cNvSpPr txBox="1">
            <a:spLocks noGrp="1"/>
          </p:cNvSpPr>
          <p:nvPr>
            <p:ph type="title"/>
          </p:nvPr>
        </p:nvSpPr>
        <p:spPr>
          <a:xfrm>
            <a:off x="868091" y="375803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1" name="Google Shape;311;p18"/>
          <p:cNvSpPr txBox="1">
            <a:spLocks noGrp="1"/>
          </p:cNvSpPr>
          <p:nvPr>
            <p:ph type="body" idx="1"/>
          </p:nvPr>
        </p:nvSpPr>
        <p:spPr>
          <a:xfrm>
            <a:off x="868090" y="1468215"/>
            <a:ext cx="10076429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Κερβερος is afgeleid. Wat doe je om te zorgen dat hij je niet achtervolgt?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 duw Κερβερον met een stok aan de kant.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 zing een slaapliedje.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784FF-8BF3-674F-BB4A-4883E95153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58" r="19668"/>
          <a:stretch/>
        </p:blipFill>
        <p:spPr>
          <a:xfrm rot="16200000">
            <a:off x="8899148" y="3920714"/>
            <a:ext cx="2283318" cy="293814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c4a5adc0b9_7_0"/>
          <p:cNvSpPr txBox="1">
            <a:spLocks noGrp="1"/>
          </p:cNvSpPr>
          <p:nvPr>
            <p:ph type="title"/>
          </p:nvPr>
        </p:nvSpPr>
        <p:spPr>
          <a:xfrm>
            <a:off x="742950" y="308564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9" name="Google Shape;319;gc4a5adc0b9_7_0"/>
          <p:cNvSpPr txBox="1">
            <a:spLocks noGrp="1"/>
          </p:cNvSpPr>
          <p:nvPr>
            <p:ph type="body" idx="1"/>
          </p:nvPr>
        </p:nvSpPr>
        <p:spPr>
          <a:xfrm>
            <a:off x="742949" y="1377454"/>
            <a:ext cx="9815071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Oeps, zo kom je de onderwereld niet veilig binnen…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Keer terug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20" name="Google Shape;320;gc4a5adc0b9_7_0"/>
          <p:cNvPicPr preferRelativeResize="0"/>
          <p:nvPr/>
        </p:nvPicPr>
        <p:blipFill rotWithShape="1">
          <a:blip r:embed="rId4">
            <a:alphaModFix/>
          </a:blip>
          <a:srcRect b="8749"/>
          <a:stretch/>
        </p:blipFill>
        <p:spPr>
          <a:xfrm>
            <a:off x="7043750" y="2449100"/>
            <a:ext cx="3643300" cy="358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9"/>
          <p:cNvSpPr txBox="1">
            <a:spLocks noGrp="1"/>
          </p:cNvSpPr>
          <p:nvPr>
            <p:ph type="title"/>
          </p:nvPr>
        </p:nvSpPr>
        <p:spPr>
          <a:xfrm>
            <a:off x="850218" y="409865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7" name="Google Shape;327;p19"/>
          <p:cNvSpPr txBox="1">
            <a:spLocks noGrp="1"/>
          </p:cNvSpPr>
          <p:nvPr>
            <p:ph type="body" idx="1"/>
          </p:nvPr>
        </p:nvSpPr>
        <p:spPr>
          <a:xfrm>
            <a:off x="865214" y="1358601"/>
            <a:ext cx="89510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Dit is het τελος.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Proficiat, je bent de onderwereld veilig binnen geraakt!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Nog een keer!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Tijd voor iets anders!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28" name="Google Shape;32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18550" y="3232731"/>
            <a:ext cx="3968675" cy="264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9"/>
          <p:cNvSpPr txBox="1"/>
          <p:nvPr/>
        </p:nvSpPr>
        <p:spPr>
          <a:xfrm>
            <a:off x="7924838" y="4183750"/>
            <a:ext cx="1556100" cy="7389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chemeClr val="dk2"/>
                </a:solidFill>
                <a:highlight>
                  <a:srgbClr val="93C47D"/>
                </a:highlight>
                <a:latin typeface="Gill Sans"/>
                <a:ea typeface="Gill Sans"/>
                <a:cs typeface="Gill Sans"/>
                <a:sym typeface="Gill Sans"/>
              </a:rPr>
              <a:t>τελος</a:t>
            </a:r>
            <a:endParaRPr sz="1400" b="1" i="0" u="none" strike="noStrike" cap="none">
              <a:solidFill>
                <a:srgbClr val="000000"/>
              </a:solidFill>
              <a:highlight>
                <a:srgbClr val="93C47D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"/>
          <p:cNvSpPr txBox="1">
            <a:spLocks noGrp="1"/>
          </p:cNvSpPr>
          <p:nvPr>
            <p:ph type="title"/>
          </p:nvPr>
        </p:nvSpPr>
        <p:spPr>
          <a:xfrm>
            <a:off x="1081222" y="478713"/>
            <a:ext cx="5385881" cy="129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ill Sans"/>
              <a:buNone/>
            </a:pPr>
            <a:r>
              <a:rPr lang="en-GB" sz="36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Herhaling</a:t>
            </a:r>
            <a:endParaRPr sz="36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6" name="Google Shape;116;p3"/>
          <p:cNvSpPr txBox="1">
            <a:spLocks noGrp="1"/>
          </p:cNvSpPr>
          <p:nvPr>
            <p:ph type="body" idx="1"/>
          </p:nvPr>
        </p:nvSpPr>
        <p:spPr>
          <a:xfrm>
            <a:off x="1451581" y="2015732"/>
            <a:ext cx="3526523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17" name="Google Shape;117;p3"/>
          <p:cNvPicPr preferRelativeResize="0"/>
          <p:nvPr/>
        </p:nvPicPr>
        <p:blipFill rotWithShape="1">
          <a:blip r:embed="rId3">
            <a:alphaModFix/>
          </a:blip>
          <a:srcRect l="32500" t="26232" r="42143" b="9820"/>
          <a:stretch/>
        </p:blipFill>
        <p:spPr>
          <a:xfrm>
            <a:off x="6847320" y="718986"/>
            <a:ext cx="3595416" cy="510019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"/>
          <p:cNvSpPr/>
          <p:nvPr/>
        </p:nvSpPr>
        <p:spPr>
          <a:xfrm>
            <a:off x="6593842" y="411480"/>
            <a:ext cx="4023358" cy="5643880"/>
          </a:xfrm>
          <a:custGeom>
            <a:avLst/>
            <a:gdLst/>
            <a:ahLst/>
            <a:cxnLst/>
            <a:rect l="l" t="t" r="r" b="b"/>
            <a:pathLst>
              <a:path w="4023358" h="5643880" extrusionOk="0">
                <a:moveTo>
                  <a:pt x="0" y="0"/>
                </a:moveTo>
                <a:cubicBezTo>
                  <a:pt x="966909" y="67737"/>
                  <a:pt x="2370660" y="-105559"/>
                  <a:pt x="4023358" y="0"/>
                </a:cubicBezTo>
                <a:cubicBezTo>
                  <a:pt x="4144451" y="1126156"/>
                  <a:pt x="4065251" y="3562674"/>
                  <a:pt x="4023358" y="5643880"/>
                </a:cubicBezTo>
                <a:cubicBezTo>
                  <a:pt x="3244822" y="5759029"/>
                  <a:pt x="647919" y="5539237"/>
                  <a:pt x="0" y="5643880"/>
                </a:cubicBezTo>
                <a:cubicBezTo>
                  <a:pt x="155050" y="3306022"/>
                  <a:pt x="82450" y="1842087"/>
                  <a:pt x="0" y="0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1451581" y="2533891"/>
            <a:ext cx="446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Alfabet</a:t>
            </a:r>
            <a:endParaRPr sz="4000" b="0" i="0" u="none" strike="noStrike" cap="non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0"/>
          <p:cNvSpPr txBox="1">
            <a:spLocks noGrp="1"/>
          </p:cNvSpPr>
          <p:nvPr>
            <p:ph type="title"/>
          </p:nvPr>
        </p:nvSpPr>
        <p:spPr>
          <a:xfrm>
            <a:off x="857249" y="320781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6" name="Google Shape;336;p20"/>
          <p:cNvSpPr txBox="1">
            <a:spLocks noGrp="1"/>
          </p:cNvSpPr>
          <p:nvPr>
            <p:ph type="body" idx="1"/>
          </p:nvPr>
        </p:nvSpPr>
        <p:spPr>
          <a:xfrm>
            <a:off x="857248" y="1319225"/>
            <a:ext cx="10351221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Je ziet een wilde man op jou afstormen. Hij gaat naar de onderwereld en draagt het vel van een λεων op zijn schouder. Wat doe je?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 doe alsof ik niet </a:t>
            </a:r>
            <a:endParaRPr sz="4000" u="sng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bang ben, maar laat hem </a:t>
            </a:r>
            <a:endParaRPr sz="4000" u="sng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door.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 val hem aan!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37" name="Google Shape;337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66017" y="3429000"/>
            <a:ext cx="4886875" cy="319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c4a5adc0b9_9_28"/>
          <p:cNvSpPr txBox="1">
            <a:spLocks noGrp="1"/>
          </p:cNvSpPr>
          <p:nvPr>
            <p:ph type="title"/>
          </p:nvPr>
        </p:nvSpPr>
        <p:spPr>
          <a:xfrm>
            <a:off x="857249" y="289711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4" name="Google Shape;344;gc4a5adc0b9_9_28"/>
          <p:cNvSpPr txBox="1">
            <a:spLocks noGrp="1"/>
          </p:cNvSpPr>
          <p:nvPr>
            <p:ph type="body" idx="1"/>
          </p:nvPr>
        </p:nvSpPr>
        <p:spPr>
          <a:xfrm>
            <a:off x="857249" y="1319225"/>
            <a:ext cx="10153258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Oeps, je hebt je werk niet goed gedaan. Je bent ontslagen!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Keer terug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45" name="Google Shape;345;gc4a5adc0b9_9_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2969752"/>
            <a:ext cx="4603550" cy="345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1"/>
          <p:cNvSpPr txBox="1">
            <a:spLocks noGrp="1"/>
          </p:cNvSpPr>
          <p:nvPr>
            <p:ph type="title"/>
          </p:nvPr>
        </p:nvSpPr>
        <p:spPr>
          <a:xfrm>
            <a:off x="960589" y="299137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2" name="Google Shape;352;p21"/>
          <p:cNvSpPr txBox="1">
            <a:spLocks noGrp="1"/>
          </p:cNvSpPr>
          <p:nvPr>
            <p:ph type="body" idx="1"/>
          </p:nvPr>
        </p:nvSpPr>
        <p:spPr>
          <a:xfrm>
            <a:off x="960589" y="1360749"/>
            <a:ext cx="1027082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Je houdt rustig de wacht aan de ingang van de onderwereld, tot je plotseling een γυνη hoort schreeuwen. Wat doe je?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 verlaat mijn wachtpost. De γυνη heeft mijn hulp nodig!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 blijf zitten. Er schreeuwen hier veel mensen.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c4a5adc0b9_9_36"/>
          <p:cNvSpPr txBox="1">
            <a:spLocks noGrp="1"/>
          </p:cNvSpPr>
          <p:nvPr>
            <p:ph type="title"/>
          </p:nvPr>
        </p:nvSpPr>
        <p:spPr>
          <a:xfrm>
            <a:off x="894550" y="413764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9" name="Google Shape;359;gc4a5adc0b9_9_36"/>
          <p:cNvSpPr txBox="1">
            <a:spLocks noGrp="1"/>
          </p:cNvSpPr>
          <p:nvPr>
            <p:ph type="body" idx="1"/>
          </p:nvPr>
        </p:nvSpPr>
        <p:spPr>
          <a:xfrm>
            <a:off x="857249" y="1319225"/>
            <a:ext cx="10124978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Oeps, je hebt je werk niet goed gedaan. Je bent ontslagen!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Keer terug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60" name="Google Shape;360;gc4a5adc0b9_9_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2644925"/>
            <a:ext cx="4742650" cy="355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c3bb447cc6_0_18"/>
          <p:cNvSpPr txBox="1">
            <a:spLocks noGrp="1"/>
          </p:cNvSpPr>
          <p:nvPr>
            <p:ph type="title"/>
          </p:nvPr>
        </p:nvSpPr>
        <p:spPr>
          <a:xfrm>
            <a:off x="768352" y="289711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7" name="Google Shape;367;gc3bb447cc6_0_18"/>
          <p:cNvSpPr txBox="1">
            <a:spLocks noGrp="1"/>
          </p:cNvSpPr>
          <p:nvPr>
            <p:ph type="body" idx="1"/>
          </p:nvPr>
        </p:nvSpPr>
        <p:spPr>
          <a:xfrm>
            <a:off x="768351" y="1123233"/>
            <a:ext cx="10562667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Een παιδιον komt op je af. Hij voert je honingkoekjes. Hoe reageer je?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Ik, Κερβερος, ben daar te slim voor! Die koekjes kunnen wachten. Ik verslind de παιδιον met huid en haar!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Honingkoekjes, mijn favorieten! Ik eet ze allemaal op terwijl de παιδιον naar binnen glipt.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c4a5adc0b9_9_43"/>
          <p:cNvSpPr txBox="1">
            <a:spLocks noGrp="1"/>
          </p:cNvSpPr>
          <p:nvPr>
            <p:ph type="title"/>
          </p:nvPr>
        </p:nvSpPr>
        <p:spPr>
          <a:xfrm>
            <a:off x="857248" y="309725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4" name="Google Shape;374;gc4a5adc0b9_9_43"/>
          <p:cNvSpPr txBox="1">
            <a:spLocks noGrp="1"/>
          </p:cNvSpPr>
          <p:nvPr>
            <p:ph type="body" idx="1"/>
          </p:nvPr>
        </p:nvSpPr>
        <p:spPr>
          <a:xfrm>
            <a:off x="857249" y="1319225"/>
            <a:ext cx="9628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Oeps, je hebt je werk niet goed gedaan. Je bent ontslagen!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Keer terug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75" name="Google Shape;375;gc4a5adc0b9_9_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3100" y="2460075"/>
            <a:ext cx="4742650" cy="355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c3bb447cc6_0_12"/>
          <p:cNvSpPr txBox="1">
            <a:spLocks noGrp="1"/>
          </p:cNvSpPr>
          <p:nvPr>
            <p:ph type="title"/>
          </p:nvPr>
        </p:nvSpPr>
        <p:spPr>
          <a:xfrm>
            <a:off x="391750" y="394033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2" name="Google Shape;382;gc3bb447cc6_0_12"/>
          <p:cNvSpPr txBox="1">
            <a:spLocks noGrp="1"/>
          </p:cNvSpPr>
          <p:nvPr>
            <p:ph type="body" idx="1"/>
          </p:nvPr>
        </p:nvSpPr>
        <p:spPr>
          <a:xfrm>
            <a:off x="391750" y="1347800"/>
            <a:ext cx="11038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Ἀριαδνη wil dat jij speelt en haar draad achtervolgt.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 ben een waakhond, ik speel niet!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Ooooh, het is zo lang </a:t>
            </a:r>
            <a:endParaRPr sz="4000" u="sng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geleden dat iemand met </a:t>
            </a:r>
            <a:endParaRPr sz="4000" u="sng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mij gespeeld heeft. Ik loop </a:t>
            </a:r>
            <a:endParaRPr sz="4000" u="sng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Ἀριαδνην achterna!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83" name="Google Shape;383;gc3bb447cc6_0_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48497" y="3523400"/>
            <a:ext cx="4655049" cy="30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c4a5adc0b9_9_50"/>
          <p:cNvSpPr txBox="1">
            <a:spLocks noGrp="1"/>
          </p:cNvSpPr>
          <p:nvPr>
            <p:ph type="title"/>
          </p:nvPr>
        </p:nvSpPr>
        <p:spPr>
          <a:xfrm>
            <a:off x="857248" y="383978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0" name="Google Shape;390;gc4a5adc0b9_9_50"/>
          <p:cNvSpPr txBox="1">
            <a:spLocks noGrp="1"/>
          </p:cNvSpPr>
          <p:nvPr>
            <p:ph type="body" idx="1"/>
          </p:nvPr>
        </p:nvSpPr>
        <p:spPr>
          <a:xfrm>
            <a:off x="857248" y="1319225"/>
            <a:ext cx="10586891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Oeps, je hebt je werk niet goed gedaan. Je bent ontslagen!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Keer terug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91" name="Google Shape;391;gc4a5adc0b9_9_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4123" y="2735601"/>
            <a:ext cx="4727225" cy="354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c3bb447cc6_0_6"/>
          <p:cNvSpPr txBox="1">
            <a:spLocks noGrp="1"/>
          </p:cNvSpPr>
          <p:nvPr>
            <p:ph type="title"/>
          </p:nvPr>
        </p:nvSpPr>
        <p:spPr>
          <a:xfrm>
            <a:off x="247666" y="355698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8" name="Google Shape;398;gc3bb447cc6_0_6"/>
          <p:cNvSpPr txBox="1">
            <a:spLocks noGrp="1"/>
          </p:cNvSpPr>
          <p:nvPr>
            <p:ph type="body" idx="1"/>
          </p:nvPr>
        </p:nvSpPr>
        <p:spPr>
          <a:xfrm>
            <a:off x="247666" y="1251236"/>
            <a:ext cx="11583600" cy="47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Μινωταυρος komt aangestormd. Hij wil weten wie van jullie twee het gevaarlijkste en stoerste monster is. 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endParaRPr sz="3000"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 weet dat ik het gevaarlijkst ben. Ik heb driemaal zoveel tanden! Ik daag de Μινωταυρον uit voor een duel.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 ben bang van de Μινωταυρον, want hij is groter en sterker. Ik zeg hem dat hij het stoerste monster is.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c4a5adc0b9_9_57"/>
          <p:cNvSpPr txBox="1">
            <a:spLocks noGrp="1"/>
          </p:cNvSpPr>
          <p:nvPr>
            <p:ph type="title"/>
          </p:nvPr>
        </p:nvSpPr>
        <p:spPr>
          <a:xfrm>
            <a:off x="608400" y="374552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5" name="Google Shape;405;gc4a5adc0b9_9_57"/>
          <p:cNvSpPr txBox="1">
            <a:spLocks noGrp="1"/>
          </p:cNvSpPr>
          <p:nvPr>
            <p:ph type="body" idx="1"/>
          </p:nvPr>
        </p:nvSpPr>
        <p:spPr>
          <a:xfrm>
            <a:off x="608400" y="1458625"/>
            <a:ext cx="11583600" cy="47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Oeps, verkeerd ingeschat… De Μινωταυρος rukt je drie hoofden af.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Keer terug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06" name="Google Shape;406;gc4a5adc0b9_9_57"/>
          <p:cNvPicPr preferRelativeResize="0"/>
          <p:nvPr/>
        </p:nvPicPr>
        <p:blipFill rotWithShape="1">
          <a:blip r:embed="rId4">
            <a:alphaModFix/>
          </a:blip>
          <a:srcRect b="8749"/>
          <a:stretch/>
        </p:blipFill>
        <p:spPr>
          <a:xfrm>
            <a:off x="7483125" y="2667275"/>
            <a:ext cx="3643300" cy="358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>
            <a:spLocks noGrp="1"/>
          </p:cNvSpPr>
          <p:nvPr>
            <p:ph type="title"/>
          </p:nvPr>
        </p:nvSpPr>
        <p:spPr>
          <a:xfrm>
            <a:off x="1102175" y="341841"/>
            <a:ext cx="1117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Enkele woordjes: oud en nieuw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6" name="Google Shape;126;p4"/>
          <p:cNvSpPr txBox="1">
            <a:spLocks noGrp="1"/>
          </p:cNvSpPr>
          <p:nvPr>
            <p:ph type="body" idx="1"/>
          </p:nvPr>
        </p:nvSpPr>
        <p:spPr>
          <a:xfrm>
            <a:off x="1102175" y="1667541"/>
            <a:ext cx="10491000" cy="56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</a:rPr>
              <a:t>κινεμα					δελφις	</a:t>
            </a:r>
            <a:endParaRPr sz="40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</a:rPr>
              <a:t>βαρβαρος				κυων</a:t>
            </a:r>
            <a:endParaRPr sz="40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</a:rPr>
              <a:t>βιβλιον					κεφαλη 				</a:t>
            </a:r>
            <a:endParaRPr sz="40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</a:rPr>
              <a:t>χαος					    Ταρταρος</a:t>
            </a:r>
            <a:endParaRPr sz="40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</a:rPr>
              <a:t>		</a:t>
            </a:r>
            <a:r>
              <a:rPr lang="en-GB" sz="40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					</a:t>
            </a: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c3bb447cc6_0_30"/>
          <p:cNvSpPr txBox="1">
            <a:spLocks noGrp="1"/>
          </p:cNvSpPr>
          <p:nvPr>
            <p:ph type="title"/>
          </p:nvPr>
        </p:nvSpPr>
        <p:spPr>
          <a:xfrm>
            <a:off x="142966" y="365125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13" name="Google Shape;413;gc3bb447cc6_0_30"/>
          <p:cNvSpPr txBox="1">
            <a:spLocks noGrp="1"/>
          </p:cNvSpPr>
          <p:nvPr>
            <p:ph type="body" idx="1"/>
          </p:nvPr>
        </p:nvSpPr>
        <p:spPr>
          <a:xfrm>
            <a:off x="142966" y="1027975"/>
            <a:ext cx="11688300" cy="3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Ἁδης, de god van de onderwereld en jouw baasje, roept je. Hij wil Κερβερον naar de hondenschool sturen.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18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 bewijs dat dat niet nodig is.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Daar ben ik te stoer voor.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 ga al! Dit is de beste kans om </a:t>
            </a:r>
            <a:endParaRPr sz="4000" u="sng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 vechten met alle honden op de </a:t>
            </a:r>
            <a:endParaRPr sz="4000" u="sng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school!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14" name="Google Shape;414;gc3bb447cc6_0_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98635" y="2506646"/>
            <a:ext cx="3150399" cy="420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c4a5adc0b9_9_86"/>
          <p:cNvSpPr txBox="1">
            <a:spLocks noGrp="1"/>
          </p:cNvSpPr>
          <p:nvPr>
            <p:ph type="title"/>
          </p:nvPr>
        </p:nvSpPr>
        <p:spPr>
          <a:xfrm>
            <a:off x="992822" y="254963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1" name="Google Shape;421;gc4a5adc0b9_9_86"/>
          <p:cNvSpPr txBox="1">
            <a:spLocks noGrp="1"/>
          </p:cNvSpPr>
          <p:nvPr>
            <p:ph type="body" idx="1"/>
          </p:nvPr>
        </p:nvSpPr>
        <p:spPr>
          <a:xfrm>
            <a:off x="992822" y="1429500"/>
            <a:ext cx="11045207" cy="3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hondenschool heeft een internaat. Jij moet weg uit de onderwereld. Zo’n goede bewaker ben je dus niet.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Keer terug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22" name="Google Shape;422;gc4a5adc0b9_9_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2547" y="3302622"/>
            <a:ext cx="4724375" cy="314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c3bb447cc6_0_24"/>
          <p:cNvSpPr txBox="1">
            <a:spLocks noGrp="1"/>
          </p:cNvSpPr>
          <p:nvPr>
            <p:ph type="title"/>
          </p:nvPr>
        </p:nvSpPr>
        <p:spPr>
          <a:xfrm>
            <a:off x="853200" y="327418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9" name="Google Shape;429;gc3bb447cc6_0_24"/>
          <p:cNvSpPr txBox="1">
            <a:spLocks noGrp="1"/>
          </p:cNvSpPr>
          <p:nvPr>
            <p:ph type="body" idx="1"/>
          </p:nvPr>
        </p:nvSpPr>
        <p:spPr>
          <a:xfrm>
            <a:off x="853200" y="1160976"/>
            <a:ext cx="10485600" cy="43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Een ψυχη uit de onderwereld nadert je. Ze wil terug naar haar familie.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 bijt de ψυχην in haar been en sleur haar terug! Het is mijn job om alle zielen hier te houden!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 ween uit medelijden en doe alsof ik de ψυχην niet gezien heb. Een stoere hond kan ook een zwak momentje hebben...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c4a5adc0b9_9_64"/>
          <p:cNvSpPr txBox="1">
            <a:spLocks noGrp="1"/>
          </p:cNvSpPr>
          <p:nvPr>
            <p:ph type="title"/>
          </p:nvPr>
        </p:nvSpPr>
        <p:spPr>
          <a:xfrm>
            <a:off x="857248" y="309725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6" name="Google Shape;436;gc4a5adc0b9_9_64"/>
          <p:cNvSpPr txBox="1">
            <a:spLocks noGrp="1"/>
          </p:cNvSpPr>
          <p:nvPr>
            <p:ph type="body" idx="1"/>
          </p:nvPr>
        </p:nvSpPr>
        <p:spPr>
          <a:xfrm>
            <a:off x="857248" y="1319225"/>
            <a:ext cx="10181539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Oeps, je hebt je werk niet goed gedaan. Je bent ontslagen!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Keer terug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37" name="Google Shape;437;gc4a5adc0b9_9_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5123" y="2644925"/>
            <a:ext cx="4926225" cy="369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c3bb447cc6_0_36"/>
          <p:cNvSpPr txBox="1">
            <a:spLocks noGrp="1"/>
          </p:cNvSpPr>
          <p:nvPr>
            <p:ph type="title"/>
          </p:nvPr>
        </p:nvSpPr>
        <p:spPr>
          <a:xfrm>
            <a:off x="1136498" y="289711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44" name="Google Shape;444;gc3bb447cc6_0_36"/>
          <p:cNvSpPr txBox="1">
            <a:spLocks noGrp="1"/>
          </p:cNvSpPr>
          <p:nvPr>
            <p:ph type="body" idx="1"/>
          </p:nvPr>
        </p:nvSpPr>
        <p:spPr>
          <a:xfrm>
            <a:off x="1111402" y="1140266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Er komt een gigantische γιγας op je af. Hij wilt terug naar boven om wraak te nemen op de man die hem blind gemaakt heeft.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 laat hem door, want hij kan mij zo vertrappelen.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 zie dat hij blind is en bijt hem op drie verschillende plekken tegelijkertijd!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c4a5adc0b9_9_71"/>
          <p:cNvSpPr txBox="1">
            <a:spLocks noGrp="1"/>
          </p:cNvSpPr>
          <p:nvPr>
            <p:ph type="title"/>
          </p:nvPr>
        </p:nvSpPr>
        <p:spPr>
          <a:xfrm>
            <a:off x="857249" y="309725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51" name="Google Shape;451;gc4a5adc0b9_9_71"/>
          <p:cNvSpPr txBox="1">
            <a:spLocks noGrp="1"/>
          </p:cNvSpPr>
          <p:nvPr>
            <p:ph type="body" idx="1"/>
          </p:nvPr>
        </p:nvSpPr>
        <p:spPr>
          <a:xfrm>
            <a:off x="857249" y="1319225"/>
            <a:ext cx="10077844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Oeps, je hebt je werk niet goed gedaan. Je bent ontslagen!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Keer terug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52" name="Google Shape;452;gc4a5adc0b9_9_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5124" y="2510937"/>
            <a:ext cx="4926225" cy="369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c4a5adc0b9_9_78"/>
          <p:cNvSpPr txBox="1">
            <a:spLocks noGrp="1"/>
          </p:cNvSpPr>
          <p:nvPr>
            <p:ph type="title"/>
          </p:nvPr>
        </p:nvSpPr>
        <p:spPr>
          <a:xfrm>
            <a:off x="857249" y="252003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59" name="Google Shape;459;gc4a5adc0b9_9_78"/>
          <p:cNvSpPr txBox="1">
            <a:spLocks noGrp="1"/>
          </p:cNvSpPr>
          <p:nvPr>
            <p:ph type="body" idx="1"/>
          </p:nvPr>
        </p:nvSpPr>
        <p:spPr>
          <a:xfrm>
            <a:off x="857249" y="1319225"/>
            <a:ext cx="9628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Proficiat, je hebt alle indringers verslagen. Jij bent een uitstekende bewaker!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Nog een keer!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Tijd voor iets </a:t>
            </a:r>
            <a:endParaRPr sz="4000" u="sng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anders!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60" name="Google Shape;460;gc4a5adc0b9_9_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42025" y="2919150"/>
            <a:ext cx="6096005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2"/>
          <p:cNvSpPr txBox="1">
            <a:spLocks noGrp="1"/>
          </p:cNvSpPr>
          <p:nvPr>
            <p:ph type="title"/>
          </p:nvPr>
        </p:nvSpPr>
        <p:spPr>
          <a:xfrm>
            <a:off x="816425" y="326573"/>
            <a:ext cx="6437700" cy="15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Monster maken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67" name="Google Shape;467;p22"/>
          <p:cNvSpPr txBox="1"/>
          <p:nvPr/>
        </p:nvSpPr>
        <p:spPr>
          <a:xfrm>
            <a:off x="1632850" y="2989975"/>
            <a:ext cx="8919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22"/>
          <p:cNvSpPr txBox="1"/>
          <p:nvPr/>
        </p:nvSpPr>
        <p:spPr>
          <a:xfrm>
            <a:off x="1265475" y="2061475"/>
            <a:ext cx="7592700" cy="21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c4a5adc0b9_0_15"/>
          <p:cNvSpPr txBox="1">
            <a:spLocks noGrp="1"/>
          </p:cNvSpPr>
          <p:nvPr>
            <p:ph type="title"/>
          </p:nvPr>
        </p:nvSpPr>
        <p:spPr>
          <a:xfrm>
            <a:off x="922141" y="298150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Teken en beschrijf je monster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75" name="Google Shape;475;gc4a5adc0b9_0_15"/>
          <p:cNvSpPr txBox="1">
            <a:spLocks noGrp="1"/>
          </p:cNvSpPr>
          <p:nvPr>
            <p:ph type="body" idx="1"/>
          </p:nvPr>
        </p:nvSpPr>
        <p:spPr>
          <a:xfrm>
            <a:off x="922141" y="1525526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Je mag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deze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woordjes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gebruiken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κεφ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α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λη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(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hoofd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)  		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θριξ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   (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haar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)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στηθος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(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borst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)  		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ὀφθ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α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λμος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(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oog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)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γονυ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    (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knie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)    		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στομ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α  (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maag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)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π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ους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    (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voet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)     	π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ηχυς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(arm)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oὐρ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α     (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staart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)   	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χειρ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   (hand)</a:t>
            </a:r>
            <a:endParaRPr sz="3000" dirty="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3"/>
          <p:cNvSpPr txBox="1">
            <a:spLocks noGrp="1"/>
          </p:cNvSpPr>
          <p:nvPr>
            <p:ph type="title"/>
          </p:nvPr>
        </p:nvSpPr>
        <p:spPr>
          <a:xfrm>
            <a:off x="701040" y="1435503"/>
            <a:ext cx="6553200" cy="1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Onderwerp</a:t>
            </a:r>
            <a:b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Lijdend voorwerp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 txBox="1">
            <a:spLocks noGrp="1"/>
          </p:cNvSpPr>
          <p:nvPr>
            <p:ph type="title"/>
          </p:nvPr>
        </p:nvSpPr>
        <p:spPr>
          <a:xfrm>
            <a:off x="1001949" y="380656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Herhaling: kruiswoordraadsel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3" name="Google Shape;133;p5"/>
          <p:cNvSpPr txBox="1">
            <a:spLocks noGrp="1"/>
          </p:cNvSpPr>
          <p:nvPr>
            <p:ph type="body" idx="1"/>
          </p:nvPr>
        </p:nvSpPr>
        <p:spPr>
          <a:xfrm>
            <a:off x="1620466" y="1690688"/>
            <a:ext cx="89510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		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134" name="Google Shape;134;p5"/>
          <p:cNvGraphicFramePr/>
          <p:nvPr/>
        </p:nvGraphicFramePr>
        <p:xfrm>
          <a:off x="2686640" y="1191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{AC59EB43-12B9-4AAC-8EA5-7EAF2984C32D}</a:tableStyleId>
              </a:tblPr>
              <a:tblGrid>
                <a:gridCol w="46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6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6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6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63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69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69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69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69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69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669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669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669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669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81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1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1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8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c4a5adc0b9_2_0"/>
          <p:cNvSpPr txBox="1">
            <a:spLocks noGrp="1"/>
          </p:cNvSpPr>
          <p:nvPr>
            <p:ph type="title"/>
          </p:nvPr>
        </p:nvSpPr>
        <p:spPr>
          <a:xfrm>
            <a:off x="1123950" y="280477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Onderwerp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88" name="Google Shape;488;gc4a5adc0b9_2_0"/>
          <p:cNvSpPr txBox="1">
            <a:spLocks noGrp="1"/>
          </p:cNvSpPr>
          <p:nvPr>
            <p:ph type="body" idx="1"/>
          </p:nvPr>
        </p:nvSpPr>
        <p:spPr>
          <a:xfrm>
            <a:off x="1123950" y="1432672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Κερβερ</a:t>
            </a:r>
            <a:r>
              <a:rPr lang="en-GB" sz="4000">
                <a:solidFill>
                  <a:schemeClr val="dk2"/>
                </a:solidFill>
                <a:highlight>
                  <a:srgbClr val="FF0000"/>
                </a:highlight>
                <a:latin typeface="Gill Sans"/>
                <a:ea typeface="Gill Sans"/>
                <a:cs typeface="Gill Sans"/>
                <a:sym typeface="Gill Sans"/>
              </a:rPr>
              <a:t>ος</a:t>
            </a:r>
            <a:r>
              <a:rPr lang="en-GB" sz="40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brult luid.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Een ψυχ</a:t>
            </a:r>
            <a:r>
              <a:rPr lang="en-GB" sz="4000">
                <a:solidFill>
                  <a:schemeClr val="dk2"/>
                </a:solidFill>
                <a:highlight>
                  <a:srgbClr val="00FF00"/>
                </a:highlight>
                <a:latin typeface="Gill Sans"/>
                <a:ea typeface="Gill Sans"/>
                <a:cs typeface="Gill Sans"/>
                <a:sym typeface="Gill Sans"/>
              </a:rPr>
              <a:t>η</a:t>
            </a: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uit de onderwereld nadert je.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Jij bent een παιδι</a:t>
            </a:r>
            <a:r>
              <a:rPr lang="en-GB" sz="4000">
                <a:solidFill>
                  <a:schemeClr val="dk2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ον</a:t>
            </a: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en gaat naar de onderwereld. 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→ Wie/wat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doet</a:t>
            </a: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de actie?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c4a5adc0b9_2_14"/>
          <p:cNvSpPr txBox="1">
            <a:spLocks noGrp="1"/>
          </p:cNvSpPr>
          <p:nvPr>
            <p:ph type="title"/>
          </p:nvPr>
        </p:nvSpPr>
        <p:spPr>
          <a:xfrm>
            <a:off x="1025475" y="341668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Lijdend voorwerp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95" name="Google Shape;495;gc4a5adc0b9_2_14"/>
          <p:cNvSpPr txBox="1">
            <a:spLocks noGrp="1"/>
          </p:cNvSpPr>
          <p:nvPr>
            <p:ph type="body" idx="1"/>
          </p:nvPr>
        </p:nvSpPr>
        <p:spPr>
          <a:xfrm>
            <a:off x="1025475" y="1764309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Je ziet dat je Κερβερ</a:t>
            </a:r>
            <a:r>
              <a:rPr lang="en-GB" sz="4000">
                <a:solidFill>
                  <a:schemeClr val="dk2"/>
                </a:solidFill>
                <a:highlight>
                  <a:srgbClr val="FF0000"/>
                </a:highlight>
                <a:latin typeface="Gill Sans"/>
                <a:ea typeface="Gill Sans"/>
                <a:cs typeface="Gill Sans"/>
                <a:sym typeface="Gill Sans"/>
              </a:rPr>
              <a:t>ον</a:t>
            </a: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moet passeren.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Je hebt de ψυχ</a:t>
            </a:r>
            <a:r>
              <a:rPr lang="en-GB" sz="4000">
                <a:solidFill>
                  <a:schemeClr val="dk2"/>
                </a:solidFill>
                <a:highlight>
                  <a:srgbClr val="00FF00"/>
                </a:highlight>
                <a:latin typeface="Gill Sans"/>
                <a:ea typeface="Gill Sans"/>
                <a:cs typeface="Gill Sans"/>
                <a:sym typeface="Gill Sans"/>
              </a:rPr>
              <a:t>ην</a:t>
            </a: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weggejaagd.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Ik verslind de παιδι</a:t>
            </a:r>
            <a:r>
              <a:rPr lang="en-GB" sz="4000">
                <a:solidFill>
                  <a:schemeClr val="dk2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ον</a:t>
            </a: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met huid en haar!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→ Wie/wat </a:t>
            </a:r>
            <a:r>
              <a:rPr lang="en-GB" sz="4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ondergaat</a:t>
            </a: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de actie?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4"/>
          <p:cNvSpPr txBox="1">
            <a:spLocks noGrp="1"/>
          </p:cNvSpPr>
          <p:nvPr>
            <p:ph type="title"/>
          </p:nvPr>
        </p:nvSpPr>
        <p:spPr>
          <a:xfrm>
            <a:off x="401825" y="365125"/>
            <a:ext cx="11429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Wat doet het woord in de zin?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02" name="Google Shape;502;p24"/>
          <p:cNvSpPr txBox="1">
            <a:spLocks noGrp="1"/>
          </p:cNvSpPr>
          <p:nvPr>
            <p:ph type="body" idx="1"/>
          </p:nvPr>
        </p:nvSpPr>
        <p:spPr>
          <a:xfrm>
            <a:off x="1135716" y="2085040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aphicFrame>
        <p:nvGraphicFramePr>
          <p:cNvPr id="503" name="Google Shape;503;p24"/>
          <p:cNvGraphicFramePr/>
          <p:nvPr/>
        </p:nvGraphicFramePr>
        <p:xfrm>
          <a:off x="952500" y="246568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{521BCDE3-7AD7-45CF-803C-E4EE41F791F3}</a:tableStyleId>
              </a:tblPr>
              <a:tblGrid>
                <a:gridCol w="514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9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GB" sz="3600" b="1" u="none" strike="noStrike" cap="none">
                          <a:solidFill>
                            <a:srgbClr val="44546A"/>
                          </a:solidFill>
                        </a:rPr>
                        <a:t>Onderwerp</a:t>
                      </a:r>
                      <a:endParaRPr sz="3600" b="1" u="none" strike="noStrike" cap="none">
                        <a:solidFill>
                          <a:srgbClr val="44546A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GB" sz="3600" b="1" u="none" strike="noStrike" cap="none">
                          <a:solidFill>
                            <a:srgbClr val="44546A"/>
                          </a:solidFill>
                        </a:rPr>
                        <a:t>Lijdend voorwerp</a:t>
                      </a:r>
                      <a:endParaRPr sz="3600" b="1" u="none" strike="noStrike" cap="none">
                        <a:solidFill>
                          <a:srgbClr val="44546A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GB" sz="3600" u="none" strike="noStrike" cap="none">
                          <a:solidFill>
                            <a:srgbClr val="44546A"/>
                          </a:solidFill>
                        </a:rPr>
                        <a:t>Κερβερ</a:t>
                      </a:r>
                      <a:r>
                        <a:rPr lang="en-GB" sz="3600" u="none" strike="noStrike" cap="none">
                          <a:solidFill>
                            <a:srgbClr val="44546A"/>
                          </a:solidFill>
                          <a:highlight>
                            <a:srgbClr val="FF0000"/>
                          </a:highlight>
                        </a:rPr>
                        <a:t>ος </a:t>
                      </a:r>
                      <a:endParaRPr sz="3600" u="none" strike="noStrike" cap="none">
                        <a:solidFill>
                          <a:srgbClr val="44546A"/>
                        </a:solidFill>
                        <a:highlight>
                          <a:srgbClr val="FF0000"/>
                        </a:highlight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GB" sz="3600" u="none" strike="noStrike" cap="none">
                          <a:solidFill>
                            <a:srgbClr val="44546A"/>
                          </a:solidFill>
                        </a:rPr>
                        <a:t>Κερβερ</a:t>
                      </a:r>
                      <a:r>
                        <a:rPr lang="en-GB" sz="3600" u="none" strike="noStrike" cap="none">
                          <a:solidFill>
                            <a:srgbClr val="44546A"/>
                          </a:solidFill>
                          <a:highlight>
                            <a:srgbClr val="FF0000"/>
                          </a:highlight>
                        </a:rPr>
                        <a:t>ον</a:t>
                      </a:r>
                      <a:endParaRPr sz="3600" u="none" strike="noStrike" cap="none">
                        <a:solidFill>
                          <a:srgbClr val="44546A"/>
                        </a:solidFill>
                        <a:highlight>
                          <a:srgbClr val="FF0000"/>
                        </a:highlight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GB" sz="3600" u="none" strike="noStrike" cap="none">
                          <a:solidFill>
                            <a:srgbClr val="44546A"/>
                          </a:solidFill>
                        </a:rPr>
                        <a:t>ψυχ</a:t>
                      </a:r>
                      <a:r>
                        <a:rPr lang="en-GB" sz="3600" u="none" strike="noStrike" cap="none">
                          <a:solidFill>
                            <a:srgbClr val="44546A"/>
                          </a:solidFill>
                          <a:highlight>
                            <a:srgbClr val="00FF00"/>
                          </a:highlight>
                        </a:rPr>
                        <a:t>η </a:t>
                      </a:r>
                      <a:endParaRPr sz="3600" u="none" strike="noStrike" cap="none">
                        <a:solidFill>
                          <a:srgbClr val="44546A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GB" sz="3600" u="none" strike="noStrike" cap="none">
                          <a:solidFill>
                            <a:srgbClr val="44546A"/>
                          </a:solidFill>
                        </a:rPr>
                        <a:t>ψυχ</a:t>
                      </a:r>
                      <a:r>
                        <a:rPr lang="en-GB" sz="3600" u="none" strike="noStrike" cap="none">
                          <a:solidFill>
                            <a:srgbClr val="44546A"/>
                          </a:solidFill>
                          <a:highlight>
                            <a:srgbClr val="00FF00"/>
                          </a:highlight>
                        </a:rPr>
                        <a:t>ην </a:t>
                      </a:r>
                      <a:endParaRPr sz="3600" u="none" strike="noStrike" cap="none">
                        <a:solidFill>
                          <a:srgbClr val="44546A"/>
                        </a:solidFill>
                        <a:highlight>
                          <a:srgbClr val="00FF00"/>
                        </a:highlight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GB" sz="3600" u="none" strike="noStrike" cap="none">
                          <a:solidFill>
                            <a:srgbClr val="44546A"/>
                          </a:solidFill>
                        </a:rPr>
                        <a:t>παιδι</a:t>
                      </a:r>
                      <a:r>
                        <a:rPr lang="en-GB" sz="3600" u="none" strike="noStrike" cap="none">
                          <a:solidFill>
                            <a:srgbClr val="44546A"/>
                          </a:solidFill>
                          <a:highlight>
                            <a:srgbClr val="FFFF00"/>
                          </a:highlight>
                        </a:rPr>
                        <a:t>ον</a:t>
                      </a:r>
                      <a:r>
                        <a:rPr lang="en-GB" sz="3600" u="none" strike="noStrike" cap="none">
                          <a:solidFill>
                            <a:srgbClr val="44546A"/>
                          </a:solidFill>
                          <a:highlight>
                            <a:srgbClr val="9900FF"/>
                          </a:highlight>
                        </a:rPr>
                        <a:t> </a:t>
                      </a:r>
                      <a:endParaRPr sz="3600" u="none" strike="noStrike" cap="none">
                        <a:solidFill>
                          <a:srgbClr val="44546A"/>
                        </a:solidFill>
                        <a:highlight>
                          <a:srgbClr val="9900FF"/>
                        </a:highlight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GB" sz="3600" u="none" strike="noStrike" cap="none">
                          <a:solidFill>
                            <a:srgbClr val="44546A"/>
                          </a:solidFill>
                        </a:rPr>
                        <a:t>παιδι</a:t>
                      </a:r>
                      <a:r>
                        <a:rPr lang="en-GB" sz="3600" u="none" strike="noStrike" cap="none">
                          <a:solidFill>
                            <a:srgbClr val="44546A"/>
                          </a:solidFill>
                          <a:highlight>
                            <a:srgbClr val="FFFF00"/>
                          </a:highlight>
                        </a:rPr>
                        <a:t>ον</a:t>
                      </a:r>
                      <a:endParaRPr sz="3600" u="none" strike="noStrike" cap="none">
                        <a:solidFill>
                          <a:srgbClr val="44546A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c4a5adc0b9_0_21"/>
          <p:cNvSpPr txBox="1">
            <a:spLocks noGrp="1"/>
          </p:cNvSpPr>
          <p:nvPr>
            <p:ph type="title"/>
          </p:nvPr>
        </p:nvSpPr>
        <p:spPr>
          <a:xfrm>
            <a:off x="701040" y="1435503"/>
            <a:ext cx="65532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Wat ga je onthouden van deze les?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c4a5adc0b9_0_26"/>
          <p:cNvSpPr txBox="1">
            <a:spLocks noGrp="1"/>
          </p:cNvSpPr>
          <p:nvPr>
            <p:ph type="title"/>
          </p:nvPr>
        </p:nvSpPr>
        <p:spPr>
          <a:xfrm>
            <a:off x="1123950" y="364988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Herhaling: kruiswoordraadsel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1" name="Google Shape;141;gc4a5adc0b9_0_26"/>
          <p:cNvSpPr txBox="1">
            <a:spLocks noGrp="1"/>
          </p:cNvSpPr>
          <p:nvPr>
            <p:ph type="body" idx="1"/>
          </p:nvPr>
        </p:nvSpPr>
        <p:spPr>
          <a:xfrm>
            <a:off x="1620466" y="1690688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		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142" name="Google Shape;142;gc4a5adc0b9_0_26"/>
          <p:cNvGraphicFramePr/>
          <p:nvPr/>
        </p:nvGraphicFramePr>
        <p:xfrm>
          <a:off x="2696067" y="131975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{AC59EB43-12B9-4AAC-8EA5-7EAF2984C32D}</a:tableStyleId>
              </a:tblPr>
              <a:tblGrid>
                <a:gridCol w="47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5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5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5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5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5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58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58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58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758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758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58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758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758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758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69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</a:t>
                      </a:r>
                      <a:endParaRPr sz="14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 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 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</a:t>
                      </a:r>
                      <a:endParaRPr sz="14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5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</a:t>
                      </a:r>
                      <a:endParaRPr sz="14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</a:t>
                      </a:r>
                      <a:endParaRPr sz="14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9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</a:t>
                      </a:r>
                      <a:endParaRPr sz="14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9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</a:t>
                      </a:r>
                      <a:endParaRPr sz="14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9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</a:t>
                      </a:r>
                      <a:endParaRPr sz="14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5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</a:t>
                      </a:r>
                      <a:endParaRPr sz="140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2350" marR="623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/>
          <p:cNvSpPr txBox="1">
            <a:spLocks noGrp="1"/>
          </p:cNvSpPr>
          <p:nvPr>
            <p:ph type="title"/>
          </p:nvPr>
        </p:nvSpPr>
        <p:spPr>
          <a:xfrm>
            <a:off x="387800" y="489848"/>
            <a:ext cx="7307100" cy="3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Hondjes, Kerberos en andere hondmonsters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 txBox="1">
            <a:spLocks noGrp="1"/>
          </p:cNvSpPr>
          <p:nvPr>
            <p:ph type="title"/>
          </p:nvPr>
        </p:nvSpPr>
        <p:spPr>
          <a:xfrm>
            <a:off x="1124016" y="271375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Oude Grieken en hun honden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5" name="Google Shape;155;p7"/>
          <p:cNvSpPr txBox="1">
            <a:spLocks noGrp="1"/>
          </p:cNvSpPr>
          <p:nvPr>
            <p:ph type="body" idx="1"/>
          </p:nvPr>
        </p:nvSpPr>
        <p:spPr>
          <a:xfrm>
            <a:off x="1620466" y="1690688"/>
            <a:ext cx="89510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		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6" name="Google Shape;156;p7"/>
          <p:cNvSpPr txBox="1">
            <a:spLocks noGrp="1"/>
          </p:cNvSpPr>
          <p:nvPr>
            <p:ph type="body" idx="1"/>
          </p:nvPr>
        </p:nvSpPr>
        <p:spPr>
          <a:xfrm>
            <a:off x="1772866" y="1843088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		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7" name="Google Shape;15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6575" y="3757625"/>
            <a:ext cx="4457526" cy="297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6575" y="1334846"/>
            <a:ext cx="4457525" cy="234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/>
          <p:cNvPicPr preferRelativeResize="0"/>
          <p:nvPr/>
        </p:nvPicPr>
        <p:blipFill rotWithShape="1">
          <a:blip r:embed="rId5">
            <a:alphaModFix/>
          </a:blip>
          <a:srcRect l="9594" t="22431" r="12016" b="19929"/>
          <a:stretch/>
        </p:blipFill>
        <p:spPr>
          <a:xfrm>
            <a:off x="1357899" y="1858113"/>
            <a:ext cx="4329075" cy="427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c1ddb4ba03_0_8"/>
          <p:cNvSpPr txBox="1">
            <a:spLocks noGrp="1"/>
          </p:cNvSpPr>
          <p:nvPr>
            <p:ph type="title"/>
          </p:nvPr>
        </p:nvSpPr>
        <p:spPr>
          <a:xfrm>
            <a:off x="61845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en Argos 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6" name="Google Shape;166;gc1ddb4ba03_0_8"/>
          <p:cNvSpPr txBox="1">
            <a:spLocks noGrp="1"/>
          </p:cNvSpPr>
          <p:nvPr>
            <p:ph type="body" idx="1"/>
          </p:nvPr>
        </p:nvSpPr>
        <p:spPr>
          <a:xfrm>
            <a:off x="618450" y="1690825"/>
            <a:ext cx="11022300" cy="4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8648"/>
              <a:buNone/>
            </a:pP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Ἀργος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is de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sterke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hond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van Odysseus. 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8648"/>
              <a:buNone/>
            </a:pP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Hij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werd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door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Ὀδυσσευς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getraind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voor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de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jacht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en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was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beter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dan alle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andere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honden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8648"/>
              <a:buNone/>
            </a:pP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Als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Ἀργος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een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spoor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te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pakken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had, dan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8648"/>
              <a:buNone/>
            </a:pP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ontsnapte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geen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enkel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dier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aan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zijn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scherpe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8648"/>
              <a:buNone/>
            </a:pP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kaken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  Maar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toen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Ἀργος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volwassen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was,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8648"/>
              <a:buNone/>
            </a:pP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vertrok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Ὀδυσσευς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de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oorlog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8648"/>
              <a:buNone/>
            </a:pP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Hij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liet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zijn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hond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thuis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achter.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9C347C-8DDE-7E4D-AE36-990E1E589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0" t="14035" r="21363" b="12807"/>
          <a:stretch/>
        </p:blipFill>
        <p:spPr>
          <a:xfrm rot="16200000">
            <a:off x="8873660" y="3802155"/>
            <a:ext cx="3140245" cy="23939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2088</Words>
  <Application>Microsoft Macintosh PowerPoint</Application>
  <PresentationFormat>Widescreen</PresentationFormat>
  <Paragraphs>554</Paragraphs>
  <Slides>53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Comfortaa</vt:lpstr>
      <vt:lpstr>Gill Sans</vt:lpstr>
      <vt:lpstr>Calibri</vt:lpstr>
      <vt:lpstr>Arial</vt:lpstr>
      <vt:lpstr>Kantoorthema</vt:lpstr>
      <vt:lpstr>OUDE GRIEKEN – JONGE HELDEN  LES 2</vt:lpstr>
      <vt:lpstr>De Oude Grieken… en hun honden</vt:lpstr>
      <vt:lpstr>Herhaling</vt:lpstr>
      <vt:lpstr>Enkele woordjes: oud en nieuw</vt:lpstr>
      <vt:lpstr>Herhaling: kruiswoordraadsel</vt:lpstr>
      <vt:lpstr>Herhaling: kruiswoordraadsel</vt:lpstr>
      <vt:lpstr>Hondjes, Kerberos en andere hondmonsters</vt:lpstr>
      <vt:lpstr>Oude Grieken en hun honden</vt:lpstr>
      <vt:lpstr>Odysseus en Argos </vt:lpstr>
      <vt:lpstr>Odysseus en Argos </vt:lpstr>
      <vt:lpstr>Odysseus en Argos </vt:lpstr>
      <vt:lpstr>Monsterhonden: Κερβερος</vt:lpstr>
      <vt:lpstr>Andere monsterhonden</vt:lpstr>
      <vt:lpstr>Spel: De onderwereld</vt:lpstr>
      <vt:lpstr>Naar de onderwereld</vt:lpstr>
      <vt:lpstr>Naar de onderwereld</vt:lpstr>
      <vt:lpstr>Naar de onderwereld</vt:lpstr>
      <vt:lpstr>Naar de onderwereld</vt:lpstr>
      <vt:lpstr>Naar de onderwereld</vt:lpstr>
      <vt:lpstr>Naar de onderwereld</vt:lpstr>
      <vt:lpstr>Naar de onderwereld</vt:lpstr>
      <vt:lpstr>Naar de onderwereld</vt:lpstr>
      <vt:lpstr>Naar de onderwereld</vt:lpstr>
      <vt:lpstr>Naar de onderwereld</vt:lpstr>
      <vt:lpstr>Naar de onderwereld</vt:lpstr>
      <vt:lpstr>Naar de onderwereld</vt:lpstr>
      <vt:lpstr>Naar de onderwereld</vt:lpstr>
      <vt:lpstr>Naar de onderwereld</vt:lpstr>
      <vt:lpstr>Naar de onderwereld</vt:lpstr>
      <vt:lpstr>In de onderwereld</vt:lpstr>
      <vt:lpstr>In de onderwereld</vt:lpstr>
      <vt:lpstr>In de onderwereld</vt:lpstr>
      <vt:lpstr>In de onderwereld</vt:lpstr>
      <vt:lpstr>In de onderwereld</vt:lpstr>
      <vt:lpstr>In de onderwereld</vt:lpstr>
      <vt:lpstr>In de onderwereld</vt:lpstr>
      <vt:lpstr>In de onderwereld</vt:lpstr>
      <vt:lpstr>In de onderwereld</vt:lpstr>
      <vt:lpstr>In de onderwereld</vt:lpstr>
      <vt:lpstr>In de onderwereld</vt:lpstr>
      <vt:lpstr>In de onderwereld</vt:lpstr>
      <vt:lpstr>In de onderwereld</vt:lpstr>
      <vt:lpstr>In de onderwereld</vt:lpstr>
      <vt:lpstr>In de onderwereld</vt:lpstr>
      <vt:lpstr>In de onderwereld</vt:lpstr>
      <vt:lpstr>In de onderwereld</vt:lpstr>
      <vt:lpstr>Monster maken</vt:lpstr>
      <vt:lpstr>Teken en beschrijf je monster</vt:lpstr>
      <vt:lpstr>Onderwerp Lijdend voorwerp</vt:lpstr>
      <vt:lpstr>Onderwerp</vt:lpstr>
      <vt:lpstr>Lijdend voorwerp</vt:lpstr>
      <vt:lpstr>Wat doet het woord in de zin?</vt:lpstr>
      <vt:lpstr>Wat ga je onthouden van deze les?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OUDE GRIEKEN – JONGE HELDEN  LES 2</dc:title>
  <dc:creator>Delfine Abbeloos</dc:creator>
  <cp:lastModifiedBy>Morris Callens</cp:lastModifiedBy>
  <cp:revision>1</cp:revision>
  <dcterms:modified xsi:type="dcterms:W3CDTF">2021-08-27T14:39:42Z</dcterms:modified>
</cp:coreProperties>
</file>