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502020104020203" pitchFamily="34" charset="-79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uFwp/U7bgGnjcE1EbVZfXTGka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29DDAC-022A-4641-8531-31F02025E5AD}">
  <a:tblStyle styleId="{4C29DDAC-022A-4641-8531-31F02025E5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1"/>
    <p:restoredTop sz="94624"/>
  </p:normalViewPr>
  <p:slideViewPr>
    <p:cSldViewPr snapToGrid="0">
      <p:cViewPr varScale="1">
        <p:scale>
          <a:sx n="66" d="100"/>
          <a:sy n="66" d="100"/>
        </p:scale>
        <p:origin x="216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8f5b86a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c78f5b86a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Deze dia kan je projecteren als ze de oefening op de hand-out maken</a:t>
            </a:r>
            <a:endParaRPr/>
          </a:p>
        </p:txBody>
      </p:sp>
      <p:sp>
        <p:nvSpPr>
          <p:cNvPr id="178" name="Google Shape;178;gc78f5b86a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a0ee879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ca0ee879c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ca0ee879c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a0956cf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7a0956cfc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7a0956cfcd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0956cfc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7a0956cfc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a0956cfcd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a0956cf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7a0956cfc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7a0956cfc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0956cfc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7a0956cfc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7a0956cfc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78f5b86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c78f5b86a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c78f5b86a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8f5b86a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c78f5b86aa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Weetje: links karyatiden (vrouwen gebruikt als pilaren), rechts de snelle Atalanta</a:t>
            </a:r>
            <a:endParaRPr/>
          </a:p>
        </p:txBody>
      </p:sp>
      <p:sp>
        <p:nvSpPr>
          <p:cNvPr id="149" name="Google Shape;149;gc78f5b86aa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78f5b86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c78f5b86aa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78f5b86aa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78f5b86a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78f5b86a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Deze dia kan je projecteren voor de TPR binnen. Je kan de juiste afbeelding aanduiden als ze de betekenis vergeten zijn.</a:t>
            </a:r>
            <a:endParaRPr/>
          </a:p>
        </p:txBody>
      </p:sp>
      <p:sp>
        <p:nvSpPr>
          <p:cNvPr id="166" name="Google Shape;166;gc78f5b86aa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88818" y="228905"/>
            <a:ext cx="11707907" cy="255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</a:pPr>
            <a:r>
              <a:rPr lang="en-GB" sz="4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OUDE GRIEKEN – JONGE HELDEN</a:t>
            </a:r>
            <a:br>
              <a:rPr lang="en-GB" sz="66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GB" sz="66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LES 5</a:t>
            </a:r>
            <a:endParaRPr sz="66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78f5b86aa_0_7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Bevelen of opdrachten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gc78f5b86aa_0_7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gc78f5b86aa_0_7"/>
          <p:cNvGraphicFramePr/>
          <p:nvPr/>
        </p:nvGraphicFramePr>
        <p:xfrm>
          <a:off x="952500" y="2371725"/>
          <a:ext cx="10287000" cy="3200220"/>
        </p:xfrm>
        <a:graphic>
          <a:graphicData uri="http://schemas.openxmlformats.org/drawingml/2006/table">
            <a:tbl>
              <a:tblPr>
                <a:noFill/>
                <a:tableStyleId>{4C29DDAC-022A-4641-8531-31F02025E5AD}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b="1">
                          <a:solidFill>
                            <a:schemeClr val="dk2"/>
                          </a:solidFill>
                        </a:rPr>
                        <a:t>Voor 1 persoon</a:t>
                      </a:r>
                      <a:endParaRPr sz="2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b="1">
                          <a:solidFill>
                            <a:schemeClr val="dk2"/>
                          </a:solidFill>
                        </a:rPr>
                        <a:t>Voor meer personen</a:t>
                      </a:r>
                      <a:endParaRPr sz="23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βαλλ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βαλλ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παυ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παυ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 </a:t>
                      </a:r>
                      <a:endParaRPr sz="23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πιπτ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πιπτ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τρεχ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τρεχ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χορευ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χορευ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a0ee879c6_0_0"/>
          <p:cNvSpPr txBox="1">
            <a:spLocks noGrp="1"/>
          </p:cNvSpPr>
          <p:nvPr>
            <p:ph type="title"/>
          </p:nvPr>
        </p:nvSpPr>
        <p:spPr>
          <a:xfrm>
            <a:off x="1461739" y="182284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sz="4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Tijd voor een spel!</a:t>
            </a:r>
            <a:endParaRPr sz="40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gca0ee879c6_0_0"/>
          <p:cNvSpPr txBox="1"/>
          <p:nvPr/>
        </p:nvSpPr>
        <p:spPr>
          <a:xfrm>
            <a:off x="798450" y="11182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ca0ee879c6_0_0"/>
          <p:cNvSpPr txBox="1"/>
          <p:nvPr/>
        </p:nvSpPr>
        <p:spPr>
          <a:xfrm>
            <a:off x="406350" y="972650"/>
            <a:ext cx="11379300" cy="57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Kies je held en zet je pion op de start van jouw held!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Rood: Gilgamesj		Blauw: Odysseus		Groen: Sindbad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Doel: Thuis geraken (gele vakje)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Hoe doe je dit?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Gooi met de dobbelsteen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Verplaats je pion opzij, naar boven of naar onder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Passeer langs alle vakjes van jouw kleur: Trek een kaart van jouw stapel en beantwoord de vraag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Let op voor de rotsen! Deze vakjes kan je niet gebruiken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orkaan brengt je meteen naar het andere vakje met een orkaan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Kans: trek een paarse kaart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Stop je op een beige of lichtblauw vakje? Beantwoord een vraagje uit de bundel 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0956cfcd_0_23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Helden bij de Grieken en hun buren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g7a0956cfcd_0_23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7a0956cfcd_0_23"/>
          <p:cNvSpPr/>
          <p:nvPr/>
        </p:nvSpPr>
        <p:spPr>
          <a:xfrm>
            <a:off x="7739850" y="2248800"/>
            <a:ext cx="3325200" cy="2360400"/>
          </a:xfrm>
          <a:prstGeom prst="wedgeRoundRectCallout">
            <a:avLst>
              <a:gd name="adj1" fmla="val 6788"/>
              <a:gd name="adj2" fmla="val 79583"/>
              <a:gd name="adj3" fmla="val 0"/>
            </a:avLst>
          </a:prstGeom>
          <a:solidFill>
            <a:srgbClr val="D8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7a0956cfcd_0_23"/>
          <p:cNvSpPr txBox="1"/>
          <p:nvPr/>
        </p:nvSpPr>
        <p:spPr>
          <a:xfrm>
            <a:off x="1461750" y="2248800"/>
            <a:ext cx="5233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 een reis!</a:t>
            </a:r>
            <a:endParaRPr sz="3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Waren er gelijkenissen?</a:t>
            </a:r>
            <a:endParaRPr sz="3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Verschillen?</a:t>
            </a:r>
            <a:endParaRPr sz="36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a0956cfcd_0_29"/>
          <p:cNvSpPr txBox="1">
            <a:spLocks noGrp="1"/>
          </p:cNvSpPr>
          <p:nvPr>
            <p:ph type="title"/>
          </p:nvPr>
        </p:nvSpPr>
        <p:spPr>
          <a:xfrm>
            <a:off x="1306475" y="1528197"/>
            <a:ext cx="9888600" cy="3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Questionnaire 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&amp;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Diploma-uitreiking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g7a0956cfcd_0_29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4000"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787369" y="559946"/>
            <a:ext cx="3648741" cy="20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Grieken…</a:t>
            </a: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4905729" y="379732"/>
            <a:ext cx="6364729" cy="5384027"/>
            <a:chOff x="278311" y="761"/>
            <a:chExt cx="6364729" cy="5384027"/>
          </a:xfrm>
        </p:grpSpPr>
        <p:sp>
          <p:nvSpPr>
            <p:cNvPr id="109" name="Google Shape;109;p2"/>
            <p:cNvSpPr/>
            <p:nvPr/>
          </p:nvSpPr>
          <p:spPr>
            <a:xfrm>
              <a:off x="2372960" y="761"/>
              <a:ext cx="2338369" cy="2338369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Bevelen in het Oudgrieks</a:t>
              </a:r>
              <a:endParaRPr sz="27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78311" y="2378120"/>
              <a:ext cx="2338369" cy="2338369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Bordspel</a:t>
              </a:r>
              <a:endParaRPr sz="27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04671" y="3046419"/>
              <a:ext cx="2338369" cy="2338369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7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Verhalen uit andere culturen</a:t>
              </a:r>
              <a:endParaRPr sz="27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294351" y="1175334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Herhaling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785825" y="5788125"/>
            <a:ext cx="493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Galgje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	of 	</a:t>
            </a:r>
            <a:r>
              <a:rPr lang="en-GB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Bingo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a0956cfcd_0_7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Galgje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g7a0956cfcd_0_7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7a0956cfcd_0_7"/>
          <p:cNvSpPr txBox="1"/>
          <p:nvPr/>
        </p:nvSpPr>
        <p:spPr>
          <a:xfrm>
            <a:off x="2770900" y="1928975"/>
            <a:ext cx="24015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δενδρον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Μινωταυρος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γιγας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βιος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ψυχη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Ὀδυσσευς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a0956cfcd_0_7"/>
          <p:cNvSpPr txBox="1"/>
          <p:nvPr/>
        </p:nvSpPr>
        <p:spPr>
          <a:xfrm>
            <a:off x="7562025" y="1967525"/>
            <a:ext cx="24015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θερμος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Μεδουσα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φιλος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Εὐρωπη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Κερβερος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παιδιον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0956cfcd_0_13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Bingo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g7a0956cfcd_0_13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7a0956cfcd_0_13"/>
          <p:cNvSpPr/>
          <p:nvPr/>
        </p:nvSpPr>
        <p:spPr>
          <a:xfrm>
            <a:off x="4230162" y="1528776"/>
            <a:ext cx="3731665" cy="4896066"/>
          </a:xfrm>
          <a:custGeom>
            <a:avLst/>
            <a:gdLst/>
            <a:ahLst/>
            <a:cxnLst/>
            <a:rect l="l" t="t" r="r" b="b"/>
            <a:pathLst>
              <a:path w="4023358" h="5643880" extrusionOk="0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7a0956cfcd_0_13"/>
          <p:cNvPicPr preferRelativeResize="0"/>
          <p:nvPr/>
        </p:nvPicPr>
        <p:blipFill rotWithShape="1">
          <a:blip r:embed="rId3">
            <a:alphaModFix/>
          </a:blip>
          <a:srcRect l="32499" t="26230" r="42143" b="9822"/>
          <a:stretch/>
        </p:blipFill>
        <p:spPr>
          <a:xfrm>
            <a:off x="4446888" y="1637512"/>
            <a:ext cx="3298224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8f5b86aa_0_1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Bevelen of opdrachten 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gc78f5b86aa_0_1"/>
          <p:cNvSpPr txBox="1"/>
          <p:nvPr/>
        </p:nvSpPr>
        <p:spPr>
          <a:xfrm>
            <a:off x="798450" y="1392488"/>
            <a:ext cx="10929900" cy="640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     βα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λλε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 						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ι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τε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									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c78f5b86a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750" y="2132275"/>
            <a:ext cx="3052375" cy="43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c78f5b86aa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625" y="2292425"/>
            <a:ext cx="4426426" cy="313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78f5b86aa_0_37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Bevelen of opdrachten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gc78f5b86aa_0_37"/>
          <p:cNvSpPr txBox="1"/>
          <p:nvPr/>
        </p:nvSpPr>
        <p:spPr>
          <a:xfrm>
            <a:off x="785825" y="1528775"/>
            <a:ext cx="109299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    π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α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υε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 				 	    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τρεχε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c78f5b86aa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975" y="2407051"/>
            <a:ext cx="3077775" cy="37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c78f5b86aa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563" y="2474475"/>
            <a:ext cx="42005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78f5b86aa_0_27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Bevelen of opdrachten 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gc78f5b86aa_0_27"/>
          <p:cNvSpPr txBox="1"/>
          <p:nvPr/>
        </p:nvSpPr>
        <p:spPr>
          <a:xfrm>
            <a:off x="785825" y="1528775"/>
            <a:ext cx="109299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χορευε! 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c78f5b86aa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363" y="2352575"/>
            <a:ext cx="3897277" cy="40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78f5b86aa_0_13"/>
          <p:cNvSpPr txBox="1">
            <a:spLocks noGrp="1"/>
          </p:cNvSpPr>
          <p:nvPr>
            <p:ph type="title"/>
          </p:nvPr>
        </p:nvSpPr>
        <p:spPr>
          <a:xfrm>
            <a:off x="1294339" y="323534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Bevelen of opdrachten: 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Nu is het aan jullie!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gc78f5b86aa_0_13"/>
          <p:cNvSpPr txBox="1"/>
          <p:nvPr/>
        </p:nvSpPr>
        <p:spPr>
          <a:xfrm>
            <a:off x="785825" y="1528775"/>
            <a:ext cx="10929900" cy="5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c78f5b86a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50" y="368300"/>
            <a:ext cx="2482034" cy="3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78f5b86aa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724" y="3986225"/>
            <a:ext cx="3693326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78f5b86aa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5" y="4151175"/>
            <a:ext cx="3814875" cy="24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78f5b86aa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8025" y="476588"/>
            <a:ext cx="2681825" cy="3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c78f5b86aa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1687" y="2221322"/>
            <a:ext cx="3297863" cy="339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Widescreen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Gill Sans</vt:lpstr>
      <vt:lpstr>Calibri</vt:lpstr>
      <vt:lpstr>Arial</vt:lpstr>
      <vt:lpstr>Kantoorthema</vt:lpstr>
      <vt:lpstr>Kantoorthema</vt:lpstr>
      <vt:lpstr>OUDE GRIEKEN – JONGE HELDEN  LES 5</vt:lpstr>
      <vt:lpstr>De Oude Grieken…</vt:lpstr>
      <vt:lpstr>Herhaling</vt:lpstr>
      <vt:lpstr>Galgje</vt:lpstr>
      <vt:lpstr>Bingo</vt:lpstr>
      <vt:lpstr>Bevelen of opdrachten </vt:lpstr>
      <vt:lpstr>Bevelen of opdrachten</vt:lpstr>
      <vt:lpstr>Bevelen of opdrachten </vt:lpstr>
      <vt:lpstr> Bevelen of opdrachten:  Nu is het aan jullie!</vt:lpstr>
      <vt:lpstr>Bevelen of opdrachten</vt:lpstr>
      <vt:lpstr>Tijd voor een spel!</vt:lpstr>
      <vt:lpstr>Helden bij de Grieken en hun buren</vt:lpstr>
      <vt:lpstr>Questionnaire  &amp; Diploma-uitreiking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 GRIEKEN – JONGE HELDEN  LES 5</dc:title>
  <dc:creator>jarno vercamer</dc:creator>
  <cp:lastModifiedBy>Morris Callens</cp:lastModifiedBy>
  <cp:revision>1</cp:revision>
  <dcterms:created xsi:type="dcterms:W3CDTF">2019-02-21T15:56:08Z</dcterms:created>
  <dcterms:modified xsi:type="dcterms:W3CDTF">2021-08-27T08:51:10Z</dcterms:modified>
</cp:coreProperties>
</file>