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23"/>
  </p:notesMasterIdLst>
  <p:sldIdLst>
    <p:sldId id="256" r:id="rId4"/>
    <p:sldId id="257" r:id="rId5"/>
    <p:sldId id="258" r:id="rId6"/>
    <p:sldId id="259" r:id="rId7"/>
    <p:sldId id="260" r:id="rId8"/>
    <p:sldId id="262" r:id="rId9"/>
    <p:sldId id="277" r:id="rId10"/>
    <p:sldId id="263" r:id="rId11"/>
    <p:sldId id="264" r:id="rId12"/>
    <p:sldId id="265" r:id="rId13"/>
    <p:sldId id="275" r:id="rId14"/>
    <p:sldId id="276" r:id="rId15"/>
    <p:sldId id="268" r:id="rId16"/>
    <p:sldId id="269" r:id="rId17"/>
    <p:sldId id="270" r:id="rId18"/>
    <p:sldId id="271" r:id="rId19"/>
    <p:sldId id="272" r:id="rId20"/>
    <p:sldId id="273" r:id="rId21"/>
    <p:sldId id="274"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Gill Sans" panose="020B0502020104020203" pitchFamily="34" charset="-79"/>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AlTN9SIkLHa2x2/Cyqmoyo06J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45"/>
    <p:restoredTop sz="94685"/>
  </p:normalViewPr>
  <p:slideViewPr>
    <p:cSldViewPr snapToGrid="0">
      <p:cViewPr>
        <p:scale>
          <a:sx n="71" d="100"/>
          <a:sy n="71" d="100"/>
        </p:scale>
        <p:origin x="1016" y="5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customschemas.google.com/relationships/presentationmetadata" Target="meta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c66581aeb0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c66581aeb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8a08d869c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c8a08d869c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9" name="Google Shape;359;gc8a08d869c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c8a2b6cd7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5" name="Google Shape;365;gc8a2b6cd7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8a08d869c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8a08d869c_2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c8a08d869c_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c8a2b6cd77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c8a2b6cd77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c8a08d869c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c8a08d869c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c8a2b6cd77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c8a2b6cd77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c9285a228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c9285a228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c9285a2282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8a08d869c_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c8a08d869c_1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c8a08d869c_1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nl-B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c8a08d869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c8a08d869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c8a08d869c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nl-B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c7cd026c16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c7cd026c16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c7cd026c16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c7cd026c16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97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Van links naar rechts: personage uit Monsters en Co dat gebaseerd is op Medusa en de cycloop, Medusa in Assasin’s Creed Odyssey, in Clash of the Titans (2010) (onderaan links), in Percy Jackson (onderaan rechts), en in Dota 2 (game, boven)</a:t>
            </a:r>
            <a:endParaRPr dirty="0"/>
          </a:p>
        </p:txBody>
      </p:sp>
      <p:sp>
        <p:nvSpPr>
          <p:cNvPr id="304" name="Google Shape;3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8"/>
        <p:cNvGrpSpPr/>
        <p:nvPr/>
      </p:nvGrpSpPr>
      <p:grpSpPr>
        <a:xfrm>
          <a:off x="0" y="0"/>
          <a:ext cx="0" cy="0"/>
          <a:chOff x="0" y="0"/>
          <a:chExt cx="0" cy="0"/>
        </a:xfrm>
      </p:grpSpPr>
      <p:sp>
        <p:nvSpPr>
          <p:cNvPr id="79" name="Google Shape;79;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90"/>
        <p:cNvGrpSpPr/>
        <p:nvPr/>
      </p:nvGrpSpPr>
      <p:grpSpPr>
        <a:xfrm>
          <a:off x="0" y="0"/>
          <a:ext cx="0" cy="0"/>
          <a:chOff x="0" y="0"/>
          <a:chExt cx="0" cy="0"/>
        </a:xfrm>
      </p:grpSpPr>
      <p:sp>
        <p:nvSpPr>
          <p:cNvPr id="91" name="Google Shape;91;gc8a08d869c_1_28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c8a08d869c_1_28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3" name="Google Shape;93;gc8a08d869c_1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c8a08d869c_1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c8a08d869c_1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96"/>
        <p:cNvGrpSpPr/>
        <p:nvPr/>
      </p:nvGrpSpPr>
      <p:grpSpPr>
        <a:xfrm>
          <a:off x="0" y="0"/>
          <a:ext cx="0" cy="0"/>
          <a:chOff x="0" y="0"/>
          <a:chExt cx="0" cy="0"/>
        </a:xfrm>
      </p:grpSpPr>
      <p:sp>
        <p:nvSpPr>
          <p:cNvPr id="97" name="Google Shape;97;gc8a08d869c_1_2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c8a08d869c_1_2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c8a08d869c_1_2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c8a08d869c_1_2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c8a08d869c_1_2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102"/>
        <p:cNvGrpSpPr/>
        <p:nvPr/>
      </p:nvGrpSpPr>
      <p:grpSpPr>
        <a:xfrm>
          <a:off x="0" y="0"/>
          <a:ext cx="0" cy="0"/>
          <a:chOff x="0" y="0"/>
          <a:chExt cx="0" cy="0"/>
        </a:xfrm>
      </p:grpSpPr>
      <p:sp>
        <p:nvSpPr>
          <p:cNvPr id="103" name="Google Shape;103;gc8a08d869c_1_29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c8a08d869c_1_29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c8a08d869c_1_2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c8a08d869c_1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c8a08d869c_1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108"/>
        <p:cNvGrpSpPr/>
        <p:nvPr/>
      </p:nvGrpSpPr>
      <p:grpSpPr>
        <a:xfrm>
          <a:off x="0" y="0"/>
          <a:ext cx="0" cy="0"/>
          <a:chOff x="0" y="0"/>
          <a:chExt cx="0" cy="0"/>
        </a:xfrm>
      </p:grpSpPr>
      <p:sp>
        <p:nvSpPr>
          <p:cNvPr id="109" name="Google Shape;109;gc8a08d869c_1_2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c8a08d869c_1_29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c8a08d869c_1_29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c8a08d869c_1_2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gc8a08d869c_1_2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c8a08d869c_1_2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115"/>
        <p:cNvGrpSpPr/>
        <p:nvPr/>
      </p:nvGrpSpPr>
      <p:grpSpPr>
        <a:xfrm>
          <a:off x="0" y="0"/>
          <a:ext cx="0" cy="0"/>
          <a:chOff x="0" y="0"/>
          <a:chExt cx="0" cy="0"/>
        </a:xfrm>
      </p:grpSpPr>
      <p:sp>
        <p:nvSpPr>
          <p:cNvPr id="116" name="Google Shape;116;gc8a08d869c_1_30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c8a08d869c_1_30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c8a08d869c_1_30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c8a08d869c_1_30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c8a08d869c_1_30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c8a08d869c_1_3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gc8a08d869c_1_3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gc8a08d869c_1_3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124"/>
        <p:cNvGrpSpPr/>
        <p:nvPr/>
      </p:nvGrpSpPr>
      <p:grpSpPr>
        <a:xfrm>
          <a:off x="0" y="0"/>
          <a:ext cx="0" cy="0"/>
          <a:chOff x="0" y="0"/>
          <a:chExt cx="0" cy="0"/>
        </a:xfrm>
      </p:grpSpPr>
      <p:sp>
        <p:nvSpPr>
          <p:cNvPr id="125" name="Google Shape;125;gc8a08d869c_1_3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c8a08d869c_1_3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c8a08d869c_1_3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c8a08d869c_1_3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29"/>
        <p:cNvGrpSpPr/>
        <p:nvPr/>
      </p:nvGrpSpPr>
      <p:grpSpPr>
        <a:xfrm>
          <a:off x="0" y="0"/>
          <a:ext cx="0" cy="0"/>
          <a:chOff x="0" y="0"/>
          <a:chExt cx="0" cy="0"/>
        </a:xfrm>
      </p:grpSpPr>
      <p:sp>
        <p:nvSpPr>
          <p:cNvPr id="130" name="Google Shape;130;gc8a08d869c_1_3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c8a08d869c_1_3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c8a08d869c_1_3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133"/>
        <p:cNvGrpSpPr/>
        <p:nvPr/>
      </p:nvGrpSpPr>
      <p:grpSpPr>
        <a:xfrm>
          <a:off x="0" y="0"/>
          <a:ext cx="0" cy="0"/>
          <a:chOff x="0" y="0"/>
          <a:chExt cx="0" cy="0"/>
        </a:xfrm>
      </p:grpSpPr>
      <p:sp>
        <p:nvSpPr>
          <p:cNvPr id="134" name="Google Shape;134;gc8a08d869c_1_32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c8a08d869c_1_32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6" name="Google Shape;136;gc8a08d869c_1_32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 name="Google Shape;137;gc8a08d869c_1_3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c8a08d869c_1_3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c8a08d869c_1_3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40"/>
        <p:cNvGrpSpPr/>
        <p:nvPr/>
      </p:nvGrpSpPr>
      <p:grpSpPr>
        <a:xfrm>
          <a:off x="0" y="0"/>
          <a:ext cx="0" cy="0"/>
          <a:chOff x="0" y="0"/>
          <a:chExt cx="0" cy="0"/>
        </a:xfrm>
      </p:grpSpPr>
      <p:sp>
        <p:nvSpPr>
          <p:cNvPr id="141" name="Google Shape;141;gc8a08d869c_1_3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c8a08d869c_1_331"/>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c8a08d869c_1_33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gc8a08d869c_1_3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c8a08d869c_1_3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c8a08d869c_1_3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47"/>
        <p:cNvGrpSpPr/>
        <p:nvPr/>
      </p:nvGrpSpPr>
      <p:grpSpPr>
        <a:xfrm>
          <a:off x="0" y="0"/>
          <a:ext cx="0" cy="0"/>
          <a:chOff x="0" y="0"/>
          <a:chExt cx="0" cy="0"/>
        </a:xfrm>
      </p:grpSpPr>
      <p:sp>
        <p:nvSpPr>
          <p:cNvPr id="148" name="Google Shape;148;gc8a08d869c_1_3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c8a08d869c_1_3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c8a08d869c_1_3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c8a08d869c_1_3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c8a08d869c_1_3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53"/>
        <p:cNvGrpSpPr/>
        <p:nvPr/>
      </p:nvGrpSpPr>
      <p:grpSpPr>
        <a:xfrm>
          <a:off x="0" y="0"/>
          <a:ext cx="0" cy="0"/>
          <a:chOff x="0" y="0"/>
          <a:chExt cx="0" cy="0"/>
        </a:xfrm>
      </p:grpSpPr>
      <p:sp>
        <p:nvSpPr>
          <p:cNvPr id="154" name="Google Shape;154;gc8a08d869c_1_34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c8a08d869c_1_34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c8a08d869c_1_3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c8a08d869c_1_3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c8a08d869c_1_3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65"/>
        <p:cNvGrpSpPr/>
        <p:nvPr/>
      </p:nvGrpSpPr>
      <p:grpSpPr>
        <a:xfrm>
          <a:off x="0" y="0"/>
          <a:ext cx="0" cy="0"/>
          <a:chOff x="0" y="0"/>
          <a:chExt cx="0" cy="0"/>
        </a:xfrm>
      </p:grpSpPr>
      <p:sp>
        <p:nvSpPr>
          <p:cNvPr id="166" name="Google Shape;166;gc9285a2282_0_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c9285a2282_0_9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8" name="Google Shape;168;gc9285a2282_0_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c9285a2282_0_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gc9285a2282_0_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171"/>
        <p:cNvGrpSpPr/>
        <p:nvPr/>
      </p:nvGrpSpPr>
      <p:grpSpPr>
        <a:xfrm>
          <a:off x="0" y="0"/>
          <a:ext cx="0" cy="0"/>
          <a:chOff x="0" y="0"/>
          <a:chExt cx="0" cy="0"/>
        </a:xfrm>
      </p:grpSpPr>
      <p:sp>
        <p:nvSpPr>
          <p:cNvPr id="172" name="Google Shape;172;gc9285a2282_0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c9285a2282_0_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c9285a2282_0_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c9285a2282_0_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76"/>
        <p:cNvGrpSpPr/>
        <p:nvPr/>
      </p:nvGrpSpPr>
      <p:grpSpPr>
        <a:xfrm>
          <a:off x="0" y="0"/>
          <a:ext cx="0" cy="0"/>
          <a:chOff x="0" y="0"/>
          <a:chExt cx="0" cy="0"/>
        </a:xfrm>
      </p:grpSpPr>
      <p:sp>
        <p:nvSpPr>
          <p:cNvPr id="177" name="Google Shape;177;gc9285a2282_0_10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gc9285a2282_0_10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79" name="Google Shape;179;gc9285a2282_0_1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gc9285a2282_0_1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gc9285a2282_0_1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182"/>
        <p:cNvGrpSpPr/>
        <p:nvPr/>
      </p:nvGrpSpPr>
      <p:grpSpPr>
        <a:xfrm>
          <a:off x="0" y="0"/>
          <a:ext cx="0" cy="0"/>
          <a:chOff x="0" y="0"/>
          <a:chExt cx="0" cy="0"/>
        </a:xfrm>
      </p:grpSpPr>
      <p:sp>
        <p:nvSpPr>
          <p:cNvPr id="183" name="Google Shape;183;gc9285a2282_0_11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gc9285a2282_0_11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5" name="Google Shape;185;gc9285a2282_0_1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gc9285a2282_0_1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gc9285a2282_0_1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188"/>
        <p:cNvGrpSpPr/>
        <p:nvPr/>
      </p:nvGrpSpPr>
      <p:grpSpPr>
        <a:xfrm>
          <a:off x="0" y="0"/>
          <a:ext cx="0" cy="0"/>
          <a:chOff x="0" y="0"/>
          <a:chExt cx="0" cy="0"/>
        </a:xfrm>
      </p:grpSpPr>
      <p:sp>
        <p:nvSpPr>
          <p:cNvPr id="189" name="Google Shape;189;gc9285a2282_0_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gc9285a2282_0_11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c9285a2282_0_11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2" name="Google Shape;192;gc9285a2282_0_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gc9285a2282_0_1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gc9285a2282_0_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195"/>
        <p:cNvGrpSpPr/>
        <p:nvPr/>
      </p:nvGrpSpPr>
      <p:grpSpPr>
        <a:xfrm>
          <a:off x="0" y="0"/>
          <a:ext cx="0" cy="0"/>
          <a:chOff x="0" y="0"/>
          <a:chExt cx="0" cy="0"/>
        </a:xfrm>
      </p:grpSpPr>
      <p:sp>
        <p:nvSpPr>
          <p:cNvPr id="196" name="Google Shape;196;gc9285a2282_0_12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gc9285a2282_0_12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8" name="Google Shape;198;gc9285a2282_0_12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9" name="Google Shape;199;gc9285a2282_0_12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00" name="Google Shape;200;gc9285a2282_0_12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1" name="Google Shape;201;gc9285a2282_0_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c9285a2282_0_1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gc9285a2282_0_1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204"/>
        <p:cNvGrpSpPr/>
        <p:nvPr/>
      </p:nvGrpSpPr>
      <p:grpSpPr>
        <a:xfrm>
          <a:off x="0" y="0"/>
          <a:ext cx="0" cy="0"/>
          <a:chOff x="0" y="0"/>
          <a:chExt cx="0" cy="0"/>
        </a:xfrm>
      </p:grpSpPr>
      <p:sp>
        <p:nvSpPr>
          <p:cNvPr id="205" name="Google Shape;205;gc9285a2282_0_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6" name="Google Shape;206;gc9285a2282_0_1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c9285a2282_0_1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208"/>
        <p:cNvGrpSpPr/>
        <p:nvPr/>
      </p:nvGrpSpPr>
      <p:grpSpPr>
        <a:xfrm>
          <a:off x="0" y="0"/>
          <a:ext cx="0" cy="0"/>
          <a:chOff x="0" y="0"/>
          <a:chExt cx="0" cy="0"/>
        </a:xfrm>
      </p:grpSpPr>
      <p:sp>
        <p:nvSpPr>
          <p:cNvPr id="209" name="Google Shape;209;gc9285a2282_0_1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gc9285a2282_0_13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11" name="Google Shape;211;gc9285a2282_0_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2" name="Google Shape;212;gc9285a2282_0_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gc9285a2282_0_1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c9285a2282_0_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215"/>
        <p:cNvGrpSpPr/>
        <p:nvPr/>
      </p:nvGrpSpPr>
      <p:grpSpPr>
        <a:xfrm>
          <a:off x="0" y="0"/>
          <a:ext cx="0" cy="0"/>
          <a:chOff x="0" y="0"/>
          <a:chExt cx="0" cy="0"/>
        </a:xfrm>
      </p:grpSpPr>
      <p:sp>
        <p:nvSpPr>
          <p:cNvPr id="216" name="Google Shape;216;gc9285a2282_0_14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gc9285a2282_0_143"/>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8" name="Google Shape;218;gc9285a2282_0_14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9" name="Google Shape;219;gc9285a2282_0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gc9285a2282_0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gc9285a2282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222"/>
        <p:cNvGrpSpPr/>
        <p:nvPr/>
      </p:nvGrpSpPr>
      <p:grpSpPr>
        <a:xfrm>
          <a:off x="0" y="0"/>
          <a:ext cx="0" cy="0"/>
          <a:chOff x="0" y="0"/>
          <a:chExt cx="0" cy="0"/>
        </a:xfrm>
      </p:grpSpPr>
      <p:sp>
        <p:nvSpPr>
          <p:cNvPr id="223" name="Google Shape;223;gc9285a2282_0_1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c9285a2282_0_15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5" name="Google Shape;225;gc9285a2282_0_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gc9285a2282_0_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gc9285a2282_0_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228"/>
        <p:cNvGrpSpPr/>
        <p:nvPr/>
      </p:nvGrpSpPr>
      <p:grpSpPr>
        <a:xfrm>
          <a:off x="0" y="0"/>
          <a:ext cx="0" cy="0"/>
          <a:chOff x="0" y="0"/>
          <a:chExt cx="0" cy="0"/>
        </a:xfrm>
      </p:grpSpPr>
      <p:sp>
        <p:nvSpPr>
          <p:cNvPr id="229" name="Google Shape;229;gc9285a2282_0_15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gc9285a2282_0_15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1" name="Google Shape;231;gc9285a2282_0_1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gc9285a2282_0_1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 name="Google Shape;233;gc9285a2282_0_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33"/>
        <p:cNvGrpSpPr/>
        <p:nvPr/>
      </p:nvGrpSpPr>
      <p:grpSpPr>
        <a:xfrm>
          <a:off x="0" y="0"/>
          <a:ext cx="0" cy="0"/>
          <a:chOff x="0" y="0"/>
          <a:chExt cx="0" cy="0"/>
        </a:xfrm>
      </p:grpSpPr>
      <p:sp>
        <p:nvSpPr>
          <p:cNvPr id="34" name="Google Shape;3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7"/>
        <p:cNvGrpSpPr/>
        <p:nvPr/>
      </p:nvGrpSpPr>
      <p:grpSpPr>
        <a:xfrm>
          <a:off x="0" y="0"/>
          <a:ext cx="0" cy="0"/>
          <a:chOff x="0" y="0"/>
          <a:chExt cx="0" cy="0"/>
        </a:xfrm>
      </p:grpSpPr>
      <p:sp>
        <p:nvSpPr>
          <p:cNvPr id="38" name="Google Shape;38;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46"/>
        <p:cNvGrpSpPr/>
        <p:nvPr/>
      </p:nvGrpSpPr>
      <p:grpSpPr>
        <a:xfrm>
          <a:off x="0" y="0"/>
          <a:ext cx="0" cy="0"/>
          <a:chOff x="0" y="0"/>
          <a:chExt cx="0" cy="0"/>
        </a:xfrm>
      </p:grpSpPr>
      <p:sp>
        <p:nvSpPr>
          <p:cNvPr id="47" name="Google Shape;47;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3"/>
        <p:cNvGrpSpPr/>
        <p:nvPr/>
      </p:nvGrpSpPr>
      <p:grpSpPr>
        <a:xfrm>
          <a:off x="0" y="0"/>
          <a:ext cx="0" cy="0"/>
          <a:chOff x="0" y="0"/>
          <a:chExt cx="0" cy="0"/>
        </a:xfrm>
      </p:grpSpPr>
      <p:sp>
        <p:nvSpPr>
          <p:cNvPr id="54" name="Google Shape;5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8"/>
        <p:cNvGrpSpPr/>
        <p:nvPr/>
      </p:nvGrpSpPr>
      <p:grpSpPr>
        <a:xfrm>
          <a:off x="0" y="0"/>
          <a:ext cx="0" cy="0"/>
          <a:chOff x="0" y="0"/>
          <a:chExt cx="0" cy="0"/>
        </a:xfrm>
      </p:grpSpPr>
      <p:sp>
        <p:nvSpPr>
          <p:cNvPr id="59" name="Google Shape;59;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c8a08d869c_1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c8a08d869c_1_2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c8a08d869c_1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c8a08d869c_1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c8a08d869c_1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gc9285a2282_0_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1" name="Google Shape;161;gc9285a2282_0_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gc9285a2282_0_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gc9285a2282_0_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gc9285a2282_0_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52000"/>
          </a:blip>
          <a:stretch>
            <a:fillRect/>
          </a:stretch>
        </a:blipFill>
        <a:effectLst/>
      </p:bgPr>
    </p:bg>
    <p:spTree>
      <p:nvGrpSpPr>
        <p:cNvPr id="1" name="Shape 238"/>
        <p:cNvGrpSpPr/>
        <p:nvPr/>
      </p:nvGrpSpPr>
      <p:grpSpPr>
        <a:xfrm>
          <a:off x="0" y="0"/>
          <a:ext cx="0" cy="0"/>
          <a:chOff x="0" y="0"/>
          <a:chExt cx="0" cy="0"/>
        </a:xfrm>
      </p:grpSpPr>
      <p:sp>
        <p:nvSpPr>
          <p:cNvPr id="239" name="Google Shape;239;p1"/>
          <p:cNvSpPr txBox="1">
            <a:spLocks noGrp="1"/>
          </p:cNvSpPr>
          <p:nvPr>
            <p:ph type="ctrTitle"/>
          </p:nvPr>
        </p:nvSpPr>
        <p:spPr>
          <a:xfrm>
            <a:off x="373562" y="183478"/>
            <a:ext cx="11707907" cy="255209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800"/>
              <a:buFont typeface="Gill Sans"/>
              <a:buNone/>
            </a:pPr>
            <a:r>
              <a:rPr lang="nl-BE" sz="4800" b="1" dirty="0">
                <a:solidFill>
                  <a:schemeClr val="dk2"/>
                </a:solidFill>
                <a:latin typeface="Gill Sans"/>
                <a:ea typeface="Gill Sans"/>
                <a:cs typeface="Gill Sans"/>
                <a:sym typeface="Gill Sans"/>
              </a:rPr>
              <a:t>OUDE GRIEKEN – JONGE HELDEN</a:t>
            </a:r>
            <a:br>
              <a:rPr lang="nl-BE" sz="6600" b="1" dirty="0">
                <a:solidFill>
                  <a:schemeClr val="dk2"/>
                </a:solidFill>
                <a:latin typeface="Gill Sans"/>
                <a:ea typeface="Gill Sans"/>
                <a:cs typeface="Gill Sans"/>
                <a:sym typeface="Gill Sans"/>
              </a:rPr>
            </a:br>
            <a:endParaRPr sz="6600" b="1" dirty="0">
              <a:solidFill>
                <a:schemeClr val="dk2"/>
              </a:solidFill>
              <a:latin typeface="Gill Sans"/>
              <a:ea typeface="Gill Sans"/>
              <a:cs typeface="Gill Sans"/>
              <a:sym typeface="Gill Sans"/>
            </a:endParaRPr>
          </a:p>
          <a:p>
            <a:pPr marL="0" lvl="0" indent="0" algn="l" rtl="0">
              <a:lnSpc>
                <a:spcPct val="90000"/>
              </a:lnSpc>
              <a:spcBef>
                <a:spcPts val="0"/>
              </a:spcBef>
              <a:spcAft>
                <a:spcPts val="0"/>
              </a:spcAft>
              <a:buClr>
                <a:schemeClr val="dk2"/>
              </a:buClr>
              <a:buSzPts val="4800"/>
              <a:buFont typeface="Gill Sans"/>
              <a:buNone/>
            </a:pPr>
            <a:r>
              <a:rPr lang="nl-BE" sz="5400" b="1" dirty="0">
                <a:solidFill>
                  <a:schemeClr val="dk2"/>
                </a:solidFill>
                <a:latin typeface="Gill Sans"/>
                <a:ea typeface="Gill Sans"/>
                <a:cs typeface="Gill Sans"/>
                <a:sym typeface="Gill Sans"/>
              </a:rPr>
              <a:t>LES 3</a:t>
            </a:r>
            <a:endParaRPr sz="6600" b="1" dirty="0">
              <a:solidFill>
                <a:schemeClr val="dk2"/>
              </a:solidFill>
              <a:highlight>
                <a:srgbClr val="FFFF00"/>
              </a:highlight>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37"/>
        <p:cNvGrpSpPr/>
        <p:nvPr/>
      </p:nvGrpSpPr>
      <p:grpSpPr>
        <a:xfrm>
          <a:off x="0" y="0"/>
          <a:ext cx="0" cy="0"/>
          <a:chOff x="0" y="0"/>
          <a:chExt cx="0" cy="0"/>
        </a:xfrm>
      </p:grpSpPr>
      <p:sp>
        <p:nvSpPr>
          <p:cNvPr id="338" name="Google Shape;338;gc66581aeb0_0_5"/>
          <p:cNvSpPr txBox="1">
            <a:spLocks noGrp="1"/>
          </p:cNvSpPr>
          <p:nvPr>
            <p:ph type="title"/>
          </p:nvPr>
        </p:nvSpPr>
        <p:spPr>
          <a:xfrm>
            <a:off x="1409700" y="0"/>
            <a:ext cx="9372600" cy="1261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Gill Sans"/>
              <a:buNone/>
            </a:pPr>
            <a:r>
              <a:rPr lang="nl-BE" sz="4800" b="1">
                <a:solidFill>
                  <a:schemeClr val="dk2"/>
                </a:solidFill>
                <a:latin typeface="Gill Sans"/>
                <a:ea typeface="Gill Sans"/>
                <a:cs typeface="Gill Sans"/>
                <a:sym typeface="Gill Sans"/>
              </a:rPr>
              <a:t>De familie van μεδουσα</a:t>
            </a:r>
            <a:endParaRPr sz="4800" b="1">
              <a:solidFill>
                <a:schemeClr val="dk2"/>
              </a:solidFill>
              <a:latin typeface="Gill Sans"/>
              <a:ea typeface="Gill Sans"/>
              <a:cs typeface="Gill Sans"/>
              <a:sym typeface="Gill Sans"/>
            </a:endParaRPr>
          </a:p>
        </p:txBody>
      </p:sp>
      <p:sp>
        <p:nvSpPr>
          <p:cNvPr id="339" name="Google Shape;339;gc66581aeb0_0_5"/>
          <p:cNvSpPr txBox="1"/>
          <p:nvPr/>
        </p:nvSpPr>
        <p:spPr>
          <a:xfrm>
            <a:off x="857250" y="1285875"/>
            <a:ext cx="10858500" cy="522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40" name="Google Shape;340;gc66581aeb0_0_5"/>
          <p:cNvSpPr/>
          <p:nvPr/>
        </p:nvSpPr>
        <p:spPr>
          <a:xfrm>
            <a:off x="3124225" y="132570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ποντος</a:t>
            </a:r>
            <a:endParaRPr sz="2300">
              <a:solidFill>
                <a:schemeClr val="dk2"/>
              </a:solidFill>
            </a:endParaRPr>
          </a:p>
        </p:txBody>
      </p:sp>
      <p:sp>
        <p:nvSpPr>
          <p:cNvPr id="341" name="Google Shape;341;gc66581aeb0_0_5"/>
          <p:cNvSpPr/>
          <p:nvPr/>
        </p:nvSpPr>
        <p:spPr>
          <a:xfrm>
            <a:off x="3124225" y="292265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φορκυς</a:t>
            </a:r>
            <a:endParaRPr/>
          </a:p>
        </p:txBody>
      </p:sp>
      <p:sp>
        <p:nvSpPr>
          <p:cNvPr id="342" name="Google Shape;342;gc66581aeb0_0_5"/>
          <p:cNvSpPr/>
          <p:nvPr/>
        </p:nvSpPr>
        <p:spPr>
          <a:xfrm>
            <a:off x="3124225" y="583570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πηγασος</a:t>
            </a:r>
            <a:endParaRPr/>
          </a:p>
        </p:txBody>
      </p:sp>
      <p:sp>
        <p:nvSpPr>
          <p:cNvPr id="343" name="Google Shape;343;gc66581aeb0_0_5"/>
          <p:cNvSpPr/>
          <p:nvPr/>
        </p:nvSpPr>
        <p:spPr>
          <a:xfrm>
            <a:off x="7081800" y="1325700"/>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γαια</a:t>
            </a:r>
            <a:endParaRPr/>
          </a:p>
        </p:txBody>
      </p:sp>
      <p:sp>
        <p:nvSpPr>
          <p:cNvPr id="344" name="Google Shape;344;gc66581aeb0_0_5"/>
          <p:cNvSpPr/>
          <p:nvPr/>
        </p:nvSpPr>
        <p:spPr>
          <a:xfrm>
            <a:off x="3124225" y="4519625"/>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μεδουσα</a:t>
            </a:r>
            <a:endParaRPr/>
          </a:p>
        </p:txBody>
      </p:sp>
      <p:sp>
        <p:nvSpPr>
          <p:cNvPr id="345" name="Google Shape;345;gc66581aeb0_0_5"/>
          <p:cNvSpPr/>
          <p:nvPr/>
        </p:nvSpPr>
        <p:spPr>
          <a:xfrm>
            <a:off x="7081800" y="4519625"/>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σθενω</a:t>
            </a:r>
            <a:endParaRPr/>
          </a:p>
        </p:txBody>
      </p:sp>
      <p:sp>
        <p:nvSpPr>
          <p:cNvPr id="346" name="Google Shape;346;gc66581aeb0_0_5"/>
          <p:cNvSpPr/>
          <p:nvPr/>
        </p:nvSpPr>
        <p:spPr>
          <a:xfrm>
            <a:off x="7081800" y="2922650"/>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l-BE" sz="2300">
                <a:solidFill>
                  <a:schemeClr val="dk2"/>
                </a:solidFill>
              </a:rPr>
              <a:t>κητω</a:t>
            </a:r>
            <a:endParaRPr/>
          </a:p>
        </p:txBody>
      </p:sp>
      <p:sp>
        <p:nvSpPr>
          <p:cNvPr id="347" name="Google Shape;347;gc66581aeb0_0_5"/>
          <p:cNvSpPr/>
          <p:nvPr/>
        </p:nvSpPr>
        <p:spPr>
          <a:xfrm>
            <a:off x="5860950" y="285845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48" name="Google Shape;348;gc66581aeb0_0_5"/>
          <p:cNvSpPr/>
          <p:nvPr/>
        </p:nvSpPr>
        <p:spPr>
          <a:xfrm>
            <a:off x="5387763" y="285845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49" name="Google Shape;349;gc66581aeb0_0_5"/>
          <p:cNvSpPr/>
          <p:nvPr/>
        </p:nvSpPr>
        <p:spPr>
          <a:xfrm>
            <a:off x="5860950" y="126150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0" name="Google Shape;350;gc66581aeb0_0_5"/>
          <p:cNvSpPr/>
          <p:nvPr/>
        </p:nvSpPr>
        <p:spPr>
          <a:xfrm>
            <a:off x="5387775" y="126150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cxnSp>
        <p:nvCxnSpPr>
          <p:cNvPr id="351" name="Google Shape;351;gc66581aeb0_0_5"/>
          <p:cNvCxnSpPr>
            <a:stCxn id="350" idx="5"/>
          </p:cNvCxnSpPr>
          <p:nvPr/>
        </p:nvCxnSpPr>
        <p:spPr>
          <a:xfrm flipH="1">
            <a:off x="5110134" y="1968754"/>
            <a:ext cx="1004100" cy="996000"/>
          </a:xfrm>
          <a:prstGeom prst="straightConnector1">
            <a:avLst/>
          </a:prstGeom>
          <a:noFill/>
          <a:ln w="38100" cap="flat" cmpd="sng">
            <a:solidFill>
              <a:schemeClr val="dk2"/>
            </a:solidFill>
            <a:prstDash val="solid"/>
            <a:round/>
            <a:headEnd type="none" w="med" len="med"/>
            <a:tailEnd type="none" w="med" len="med"/>
          </a:ln>
        </p:spPr>
      </p:cxnSp>
      <p:cxnSp>
        <p:nvCxnSpPr>
          <p:cNvPr id="352" name="Google Shape;352;gc66581aeb0_0_5"/>
          <p:cNvCxnSpPr/>
          <p:nvPr/>
        </p:nvCxnSpPr>
        <p:spPr>
          <a:xfrm>
            <a:off x="6026859" y="1968754"/>
            <a:ext cx="1045500" cy="945900"/>
          </a:xfrm>
          <a:prstGeom prst="straightConnector1">
            <a:avLst/>
          </a:prstGeom>
          <a:noFill/>
          <a:ln w="38100" cap="flat" cmpd="sng">
            <a:solidFill>
              <a:schemeClr val="dk2"/>
            </a:solidFill>
            <a:prstDash val="solid"/>
            <a:round/>
            <a:headEnd type="none" w="med" len="med"/>
            <a:tailEnd type="none" w="med" len="med"/>
          </a:ln>
        </p:spPr>
      </p:cxnSp>
      <p:cxnSp>
        <p:nvCxnSpPr>
          <p:cNvPr id="353" name="Google Shape;353;gc66581aeb0_0_5"/>
          <p:cNvCxnSpPr>
            <a:stCxn id="348" idx="5"/>
          </p:cNvCxnSpPr>
          <p:nvPr/>
        </p:nvCxnSpPr>
        <p:spPr>
          <a:xfrm flipH="1">
            <a:off x="5133822" y="3565704"/>
            <a:ext cx="980400" cy="984000"/>
          </a:xfrm>
          <a:prstGeom prst="straightConnector1">
            <a:avLst/>
          </a:prstGeom>
          <a:noFill/>
          <a:ln w="38100" cap="flat" cmpd="sng">
            <a:solidFill>
              <a:schemeClr val="dk2"/>
            </a:solidFill>
            <a:prstDash val="solid"/>
            <a:round/>
            <a:headEnd type="none" w="med" len="med"/>
            <a:tailEnd type="none" w="med" len="med"/>
          </a:ln>
        </p:spPr>
      </p:cxnSp>
      <p:cxnSp>
        <p:nvCxnSpPr>
          <p:cNvPr id="354" name="Google Shape;354;gc66581aeb0_0_5"/>
          <p:cNvCxnSpPr/>
          <p:nvPr/>
        </p:nvCxnSpPr>
        <p:spPr>
          <a:xfrm>
            <a:off x="6098772" y="3611404"/>
            <a:ext cx="981900" cy="923400"/>
          </a:xfrm>
          <a:prstGeom prst="straightConnector1">
            <a:avLst/>
          </a:prstGeom>
          <a:noFill/>
          <a:ln w="38100" cap="flat" cmpd="sng">
            <a:solidFill>
              <a:schemeClr val="dk2"/>
            </a:solidFill>
            <a:prstDash val="solid"/>
            <a:round/>
            <a:headEnd type="none" w="med" len="med"/>
            <a:tailEnd type="none" w="med" len="med"/>
          </a:ln>
        </p:spPr>
      </p:cxnSp>
      <p:cxnSp>
        <p:nvCxnSpPr>
          <p:cNvPr id="355" name="Google Shape;355;gc66581aeb0_0_5"/>
          <p:cNvCxnSpPr>
            <a:stCxn id="344" idx="2"/>
            <a:endCxn id="342" idx="0"/>
          </p:cNvCxnSpPr>
          <p:nvPr/>
        </p:nvCxnSpPr>
        <p:spPr>
          <a:xfrm>
            <a:off x="4117225" y="5219825"/>
            <a:ext cx="0" cy="6159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C6E7"/>
        </a:solidFill>
        <a:effectLst/>
      </p:bgPr>
    </p:bg>
    <p:spTree>
      <p:nvGrpSpPr>
        <p:cNvPr id="1" name="Shape 360"/>
        <p:cNvGrpSpPr/>
        <p:nvPr/>
      </p:nvGrpSpPr>
      <p:grpSpPr>
        <a:xfrm>
          <a:off x="0" y="0"/>
          <a:ext cx="0" cy="0"/>
          <a:chOff x="0" y="0"/>
          <a:chExt cx="0" cy="0"/>
        </a:xfrm>
      </p:grpSpPr>
      <p:sp>
        <p:nvSpPr>
          <p:cNvPr id="361" name="Google Shape;361;gc8a08d869c_1_21"/>
          <p:cNvSpPr txBox="1">
            <a:spLocks noGrp="1"/>
          </p:cNvSpPr>
          <p:nvPr>
            <p:ph type="title"/>
          </p:nvPr>
        </p:nvSpPr>
        <p:spPr>
          <a:xfrm>
            <a:off x="838200" y="1428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nl-BE" sz="4800" b="1" dirty="0">
                <a:solidFill>
                  <a:srgbClr val="44546A"/>
                </a:solidFill>
                <a:latin typeface="Gill Sans"/>
                <a:ea typeface="Gill Sans"/>
                <a:cs typeface="Gill Sans"/>
                <a:sym typeface="Gill Sans"/>
              </a:rPr>
              <a:t>Families in verschillende talen</a:t>
            </a:r>
            <a:endParaRPr sz="4800" b="1" dirty="0">
              <a:solidFill>
                <a:srgbClr val="44546A"/>
              </a:solidFill>
              <a:latin typeface="Gill Sans"/>
              <a:ea typeface="Gill Sans"/>
              <a:cs typeface="Gill Sans"/>
              <a:sym typeface="Gill Sans"/>
            </a:endParaRPr>
          </a:p>
        </p:txBody>
      </p:sp>
      <p:sp>
        <p:nvSpPr>
          <p:cNvPr id="362" name="Google Shape;362;gc8a08d869c_1_21"/>
          <p:cNvSpPr txBox="1">
            <a:spLocks noGrp="1"/>
          </p:cNvSpPr>
          <p:nvPr>
            <p:ph type="body" idx="1"/>
          </p:nvPr>
        </p:nvSpPr>
        <p:spPr>
          <a:xfrm>
            <a:off x="1940759" y="1226634"/>
            <a:ext cx="11396100" cy="5488516"/>
          </a:xfrm>
          <a:prstGeom prst="rect">
            <a:avLst/>
          </a:prstGeom>
        </p:spPr>
        <p:txBody>
          <a:bodyPr spcFirstLastPara="1" wrap="square" lIns="91425" tIns="45700" rIns="91425" bIns="45700" anchor="t" anchorCtr="0">
            <a:normAutofit/>
          </a:bodyPr>
          <a:lstStyle/>
          <a:p>
            <a:pPr marL="0" indent="0">
              <a:lnSpc>
                <a:spcPct val="100000"/>
              </a:lnSpc>
              <a:spcBef>
                <a:spcPts val="0"/>
              </a:spcBef>
              <a:buSzPts val="1100"/>
              <a:buNone/>
            </a:pPr>
            <a:r>
              <a:rPr lang="nl-BE" sz="2456" u="sng" dirty="0">
                <a:solidFill>
                  <a:srgbClr val="FF0000"/>
                </a:solidFill>
                <a:latin typeface="Gill Sans"/>
                <a:ea typeface="Gill Sans"/>
                <a:cs typeface="Gill Sans"/>
                <a:sym typeface="Gill Sans"/>
              </a:rPr>
              <a:t>Greek</a:t>
            </a:r>
            <a:r>
              <a:rPr lang="nl-BE" sz="2456" dirty="0"/>
              <a:t>		</a:t>
            </a:r>
            <a:r>
              <a:rPr lang="nl-BE" sz="2456" u="sng" dirty="0">
                <a:solidFill>
                  <a:srgbClr val="38761D"/>
                </a:solidFill>
                <a:latin typeface="Gill Sans"/>
                <a:ea typeface="Gill Sans"/>
                <a:cs typeface="Gill Sans"/>
                <a:sym typeface="Gill Sans"/>
              </a:rPr>
              <a:t>German</a:t>
            </a:r>
            <a:r>
              <a:rPr lang="nl-BE" sz="2456" dirty="0"/>
              <a:t>	</a:t>
            </a:r>
            <a:r>
              <a:rPr lang="nl-BE" sz="2456" u="sng" dirty="0">
                <a:latin typeface="Gill Sans"/>
                <a:ea typeface="Gill Sans"/>
                <a:cs typeface="Gill Sans"/>
                <a:sym typeface="Gill Sans"/>
              </a:rPr>
              <a:t>Dutch</a:t>
            </a:r>
            <a:r>
              <a:rPr lang="nl-BE" sz="2456" dirty="0">
                <a:latin typeface="Gill Sans"/>
                <a:ea typeface="Gill Sans"/>
                <a:cs typeface="Gill Sans"/>
                <a:sym typeface="Gill Sans"/>
              </a:rPr>
              <a:t>		</a:t>
            </a:r>
            <a:r>
              <a:rPr lang="nl-BE" sz="2456" u="sng" dirty="0">
                <a:solidFill>
                  <a:srgbClr val="FF9900"/>
                </a:solidFill>
                <a:latin typeface="Gill Sans"/>
                <a:ea typeface="Gill Sans"/>
                <a:cs typeface="Gill Sans"/>
                <a:sym typeface="Gill Sans"/>
              </a:rPr>
              <a:t>French</a:t>
            </a:r>
            <a:r>
              <a:rPr lang="nl-BE" sz="2456" dirty="0">
                <a:latin typeface="Gill Sans"/>
                <a:ea typeface="Gill Sans"/>
                <a:cs typeface="Gill Sans"/>
                <a:sym typeface="Gill Sans"/>
              </a:rPr>
              <a:t>		</a:t>
            </a:r>
            <a:r>
              <a:rPr lang="nl-BE" sz="2456" u="sng" dirty="0">
                <a:solidFill>
                  <a:schemeClr val="accent1"/>
                </a:solidFill>
                <a:latin typeface="Gill Sans"/>
                <a:ea typeface="Gill Sans"/>
                <a:cs typeface="Gill Sans"/>
                <a:sym typeface="Gill Sans"/>
              </a:rPr>
              <a:t>English</a:t>
            </a:r>
            <a:r>
              <a:rPr lang="nl-BE" sz="2456" dirty="0">
                <a:latin typeface="Gill Sans"/>
                <a:ea typeface="Gill Sans"/>
                <a:cs typeface="Gill Sans"/>
                <a:sym typeface="Gill Sans"/>
              </a:rPr>
              <a:t>			</a:t>
            </a:r>
            <a:endParaRPr lang="nl-BE" sz="2356" dirty="0">
              <a:solidFill>
                <a:srgbClr val="FF0000"/>
              </a:solidFill>
              <a:latin typeface="Arial"/>
              <a:ea typeface="Arial"/>
              <a:cs typeface="Arial"/>
              <a:sym typeface="Arial"/>
            </a:endParaRPr>
          </a:p>
          <a:p>
            <a:pPr marL="0" indent="0">
              <a:lnSpc>
                <a:spcPct val="100000"/>
              </a:lnSpc>
              <a:spcBef>
                <a:spcPts val="0"/>
              </a:spcBef>
              <a:buSzPts val="1100"/>
              <a:buNone/>
            </a:pPr>
            <a:r>
              <a:rPr lang="nl-BE" sz="2356" dirty="0">
                <a:solidFill>
                  <a:srgbClr val="FF0000"/>
                </a:solidFill>
                <a:latin typeface="Arial"/>
                <a:ea typeface="Arial"/>
                <a:cs typeface="Arial"/>
                <a:sym typeface="Arial"/>
              </a:rPr>
              <a:t>μητηρ</a:t>
            </a:r>
            <a:r>
              <a:rPr lang="nl-BE" sz="2456" dirty="0"/>
              <a:t>		</a:t>
            </a:r>
            <a:r>
              <a:rPr lang="nl-BE" sz="2456" dirty="0">
                <a:solidFill>
                  <a:srgbClr val="38761D"/>
                </a:solidFill>
                <a:latin typeface="Gill Sans"/>
                <a:ea typeface="Gill Sans"/>
                <a:cs typeface="Gill Sans"/>
                <a:sym typeface="Gill Sans"/>
              </a:rPr>
              <a:t>Mutter</a:t>
            </a:r>
            <a:r>
              <a:rPr lang="nl-BE" sz="2456" dirty="0"/>
              <a:t>		</a:t>
            </a:r>
            <a:r>
              <a:rPr lang="nl-BE" sz="2456" dirty="0">
                <a:latin typeface="Gill Sans"/>
                <a:ea typeface="Gill Sans"/>
                <a:cs typeface="Gill Sans"/>
                <a:sym typeface="Gill Sans"/>
              </a:rPr>
              <a:t>moeder	</a:t>
            </a:r>
          </a:p>
          <a:p>
            <a:pPr marL="0" indent="0">
              <a:lnSpc>
                <a:spcPct val="100000"/>
              </a:lnSpc>
              <a:spcBef>
                <a:spcPts val="0"/>
              </a:spcBef>
              <a:buSzPts val="1100"/>
              <a:buNone/>
            </a:pPr>
            <a:r>
              <a:rPr lang="nl-BE" sz="2456" dirty="0">
                <a:latin typeface="Gill Sans"/>
                <a:ea typeface="Gill Sans"/>
                <a:cs typeface="Gill Sans"/>
                <a:sym typeface="Gill Sans"/>
              </a:rPr>
              <a:t>		</a:t>
            </a:r>
            <a:r>
              <a:rPr lang="nl-BE" sz="2456" b="1" dirty="0">
                <a:latin typeface="Gill Sans"/>
                <a:ea typeface="Gill Sans"/>
                <a:cs typeface="Gill Sans"/>
                <a:sym typeface="Gill Sans"/>
              </a:rPr>
              <a:t>					</a:t>
            </a:r>
            <a:endParaRPr sz="2456" dirty="0">
              <a:latin typeface="Gill Sans"/>
              <a:ea typeface="Gill Sans"/>
              <a:cs typeface="Gill Sans"/>
              <a:sym typeface="Gill Sans"/>
            </a:endParaRPr>
          </a:p>
          <a:p>
            <a:pPr marL="0" lvl="0" indent="457200" algn="l" rtl="0">
              <a:lnSpc>
                <a:spcPct val="100000"/>
              </a:lnSpc>
              <a:spcBef>
                <a:spcPts val="0"/>
              </a:spcBef>
              <a:spcAft>
                <a:spcPts val="0"/>
              </a:spcAft>
              <a:buClr>
                <a:schemeClr val="dk1"/>
              </a:buClr>
              <a:buSzPts val="1100"/>
              <a:buFont typeface="Arial"/>
              <a:buNone/>
            </a:pPr>
            <a:r>
              <a:rPr lang="nl-BE" sz="2456" dirty="0">
                <a:latin typeface="Gill Sans"/>
                <a:ea typeface="Gill Sans"/>
                <a:cs typeface="Gill Sans"/>
                <a:sym typeface="Gill Sans"/>
              </a:rPr>
              <a:t>				vader		</a:t>
            </a:r>
            <a:r>
              <a:rPr lang="nl-BE" sz="2456" dirty="0">
                <a:solidFill>
                  <a:srgbClr val="FF9900"/>
                </a:solidFill>
                <a:latin typeface="Gill Sans"/>
                <a:ea typeface="Gill Sans"/>
                <a:cs typeface="Gill Sans"/>
                <a:sym typeface="Gill Sans"/>
              </a:rPr>
              <a:t>père</a:t>
            </a:r>
            <a:r>
              <a:rPr lang="nl-BE" sz="2456" dirty="0">
                <a:latin typeface="Gill Sans"/>
                <a:ea typeface="Gill Sans"/>
                <a:cs typeface="Gill Sans"/>
                <a:sym typeface="Gill Sans"/>
              </a:rPr>
              <a:t>			</a:t>
            </a:r>
            <a:r>
              <a:rPr lang="nl-BE" sz="2456" b="1" dirty="0">
                <a:latin typeface="Gill Sans"/>
                <a:ea typeface="Gill Sans"/>
                <a:cs typeface="Gill Sans"/>
                <a:sym typeface="Gill Sans"/>
              </a:rPr>
              <a:t>	</a:t>
            </a:r>
            <a:endParaRPr sz="2456" b="1" dirty="0">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endParaRPr sz="2456" dirty="0">
              <a:latin typeface="Gill Sans"/>
              <a:ea typeface="Gill Sans"/>
              <a:cs typeface="Gill Sans"/>
              <a:sym typeface="Gill Sans"/>
            </a:endParaRPr>
          </a:p>
          <a:p>
            <a:pPr lvl="0" indent="457200">
              <a:lnSpc>
                <a:spcPct val="100000"/>
              </a:lnSpc>
              <a:spcBef>
                <a:spcPts val="0"/>
              </a:spcBef>
              <a:buSzPts val="1100"/>
              <a:buNone/>
            </a:pPr>
            <a:r>
              <a:rPr lang="nl-BE" sz="2456" dirty="0">
                <a:latin typeface="Gill Sans"/>
                <a:ea typeface="Gill Sans"/>
                <a:cs typeface="Gill Sans"/>
                <a:sym typeface="Gill Sans"/>
              </a:rPr>
              <a:t>			zus				</a:t>
            </a:r>
            <a:r>
              <a:rPr lang="nl-BE" sz="2456" dirty="0">
                <a:solidFill>
                  <a:schemeClr val="accent1"/>
                </a:solidFill>
                <a:latin typeface="Gill Sans"/>
                <a:ea typeface="Gill Sans"/>
                <a:cs typeface="Gill Sans"/>
                <a:sym typeface="Gill Sans"/>
              </a:rPr>
              <a:t>sister</a:t>
            </a:r>
            <a:r>
              <a:rPr lang="nl-BE" sz="2456" dirty="0">
                <a:latin typeface="Gill Sans"/>
                <a:ea typeface="Gill Sans"/>
                <a:cs typeface="Gill Sans"/>
                <a:sym typeface="Gill Sans"/>
              </a:rPr>
              <a:t>	</a:t>
            </a:r>
          </a:p>
          <a:p>
            <a:pPr lvl="0" indent="457200">
              <a:lnSpc>
                <a:spcPct val="100000"/>
              </a:lnSpc>
              <a:spcBef>
                <a:spcPts val="0"/>
              </a:spcBef>
              <a:buSzPts val="1100"/>
              <a:buNone/>
            </a:pPr>
            <a:r>
              <a:rPr lang="nl-BE" sz="2456" dirty="0">
                <a:latin typeface="Gill Sans"/>
                <a:ea typeface="Gill Sans"/>
                <a:cs typeface="Gill Sans"/>
                <a:sym typeface="Gill Sans"/>
              </a:rPr>
              <a:t>		</a:t>
            </a:r>
            <a:endParaRPr sz="2456" dirty="0">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r>
              <a:rPr lang="nl-BE" sz="2356" dirty="0">
                <a:solidFill>
                  <a:srgbClr val="FF0000"/>
                </a:solidFill>
                <a:latin typeface="Arial"/>
                <a:ea typeface="Arial"/>
                <a:cs typeface="Arial"/>
                <a:sym typeface="Arial"/>
              </a:rPr>
              <a:t>ἀδελφος</a:t>
            </a:r>
            <a:r>
              <a:rPr lang="nl-BE" sz="2456" dirty="0">
                <a:latin typeface="Gill Sans"/>
                <a:ea typeface="Gill Sans"/>
                <a:cs typeface="Gill Sans"/>
                <a:sym typeface="Gill Sans"/>
              </a:rPr>
              <a:t>			broer			</a:t>
            </a:r>
            <a:r>
              <a:rPr lang="nl-BE" sz="2456" b="1" dirty="0">
                <a:latin typeface="Gill Sans"/>
                <a:ea typeface="Gill Sans"/>
                <a:cs typeface="Gill Sans"/>
                <a:sym typeface="Gill Sans"/>
              </a:rPr>
              <a:t>		</a:t>
            </a:r>
            <a:endParaRPr sz="2456" b="1" dirty="0">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endParaRPr sz="2456" dirty="0">
              <a:latin typeface="Gill Sans"/>
              <a:ea typeface="Gill Sans"/>
              <a:cs typeface="Gill Sans"/>
              <a:sym typeface="Gill Sans"/>
            </a:endParaRPr>
          </a:p>
          <a:p>
            <a:pPr marL="457200" lvl="0" indent="457200" algn="l" rtl="0">
              <a:lnSpc>
                <a:spcPct val="100000"/>
              </a:lnSpc>
              <a:spcBef>
                <a:spcPts val="0"/>
              </a:spcBef>
              <a:spcAft>
                <a:spcPts val="0"/>
              </a:spcAft>
              <a:buClr>
                <a:schemeClr val="dk1"/>
              </a:buClr>
              <a:buSzPts val="1100"/>
              <a:buFont typeface="Arial"/>
              <a:buNone/>
            </a:pPr>
            <a:r>
              <a:rPr lang="nl-BE" sz="2456" dirty="0">
                <a:latin typeface="Gill Sans"/>
                <a:ea typeface="Gill Sans"/>
                <a:cs typeface="Gill Sans"/>
                <a:sym typeface="Gill Sans"/>
              </a:rPr>
              <a:t>			dochter	</a:t>
            </a:r>
            <a:r>
              <a:rPr lang="nl-BE" sz="2456" dirty="0">
                <a:solidFill>
                  <a:srgbClr val="FF9900"/>
                </a:solidFill>
                <a:latin typeface="Gill Sans"/>
                <a:ea typeface="Gill Sans"/>
                <a:cs typeface="Gill Sans"/>
                <a:sym typeface="Gill Sans"/>
              </a:rPr>
              <a:t>fille</a:t>
            </a:r>
            <a:r>
              <a:rPr lang="nl-BE" sz="2456" dirty="0">
                <a:latin typeface="Gill Sans"/>
                <a:ea typeface="Gill Sans"/>
                <a:cs typeface="Gill Sans"/>
                <a:sym typeface="Gill Sans"/>
              </a:rPr>
              <a:t>		</a:t>
            </a:r>
            <a:endParaRPr lang="nl-BE" sz="2456" b="1" dirty="0">
              <a:latin typeface="Gill Sans"/>
              <a:ea typeface="Gill Sans"/>
              <a:cs typeface="Gill Sans"/>
              <a:sym typeface="Gill Sans"/>
            </a:endParaRPr>
          </a:p>
          <a:p>
            <a:pPr marL="457200" lvl="0" indent="457200" algn="l" rtl="0">
              <a:lnSpc>
                <a:spcPct val="100000"/>
              </a:lnSpc>
              <a:spcBef>
                <a:spcPts val="0"/>
              </a:spcBef>
              <a:spcAft>
                <a:spcPts val="0"/>
              </a:spcAft>
              <a:buClr>
                <a:schemeClr val="dk1"/>
              </a:buClr>
              <a:buSzPts val="1100"/>
              <a:buFont typeface="Arial"/>
              <a:buNone/>
            </a:pPr>
            <a:endParaRPr sz="2456" dirty="0">
              <a:latin typeface="Gill Sans"/>
              <a:ea typeface="Gill Sans"/>
              <a:cs typeface="Gill Sans"/>
              <a:sym typeface="Gill Sans"/>
            </a:endParaRPr>
          </a:p>
          <a:p>
            <a:pPr marL="0" indent="0">
              <a:lnSpc>
                <a:spcPct val="100000"/>
              </a:lnSpc>
              <a:spcBef>
                <a:spcPts val="0"/>
              </a:spcBef>
              <a:buSzPts val="1100"/>
              <a:buNone/>
            </a:pPr>
            <a:r>
              <a:rPr lang="nl-BE" sz="2356" dirty="0">
                <a:solidFill>
                  <a:srgbClr val="FF0000"/>
                </a:solidFill>
                <a:latin typeface="Arial"/>
                <a:ea typeface="Arial"/>
                <a:cs typeface="Arial"/>
                <a:sym typeface="Arial"/>
              </a:rPr>
              <a:t>υἱος</a:t>
            </a:r>
            <a:r>
              <a:rPr lang="nl-BE" sz="2456" dirty="0">
                <a:latin typeface="Gill Sans"/>
                <a:ea typeface="Gill Sans"/>
                <a:cs typeface="Gill Sans"/>
                <a:sym typeface="Gill Sans"/>
              </a:rPr>
              <a:t>		</a:t>
            </a:r>
            <a:r>
              <a:rPr lang="nl-BE" sz="2456" dirty="0">
                <a:solidFill>
                  <a:srgbClr val="38761D"/>
                </a:solidFill>
                <a:latin typeface="Gill Sans"/>
                <a:ea typeface="Gill Sans"/>
                <a:cs typeface="Gill Sans"/>
                <a:sym typeface="Gill Sans"/>
              </a:rPr>
              <a:t>Sohn</a:t>
            </a:r>
            <a:r>
              <a:rPr lang="nl-BE" sz="2456" dirty="0">
                <a:latin typeface="Gill Sans"/>
                <a:ea typeface="Gill Sans"/>
                <a:cs typeface="Gill Sans"/>
                <a:sym typeface="Gill Sans"/>
              </a:rPr>
              <a:t>		zoon	</a:t>
            </a:r>
          </a:p>
          <a:p>
            <a:pPr marL="0" indent="0">
              <a:lnSpc>
                <a:spcPct val="100000"/>
              </a:lnSpc>
              <a:spcBef>
                <a:spcPts val="0"/>
              </a:spcBef>
              <a:buSzPts val="1100"/>
              <a:buNone/>
            </a:pPr>
            <a:r>
              <a:rPr lang="nl-BE" sz="2456" dirty="0">
                <a:latin typeface="Gill Sans"/>
                <a:ea typeface="Gill Sans"/>
                <a:cs typeface="Gill Sans"/>
                <a:sym typeface="Gill Sans"/>
              </a:rPr>
              <a:t>	</a:t>
            </a:r>
            <a:endParaRPr sz="2456" dirty="0">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r>
              <a:rPr lang="nl-BE" sz="2356" dirty="0">
                <a:solidFill>
                  <a:srgbClr val="FF0000"/>
                </a:solidFill>
                <a:latin typeface="Arial"/>
                <a:ea typeface="Arial"/>
                <a:cs typeface="Arial"/>
                <a:sym typeface="Arial"/>
              </a:rPr>
              <a:t>παιδια</a:t>
            </a:r>
            <a:r>
              <a:rPr lang="nl-BE" sz="2456" dirty="0">
                <a:latin typeface="Gill Sans"/>
                <a:ea typeface="Gill Sans"/>
                <a:cs typeface="Gill Sans"/>
                <a:sym typeface="Gill Sans"/>
              </a:rPr>
              <a:t>				kinderen	</a:t>
            </a:r>
            <a:r>
              <a:rPr lang="nl-BE" sz="2200" dirty="0">
                <a:latin typeface="Gill Sans"/>
                <a:ea typeface="Gill Sans"/>
                <a:cs typeface="Gill Sans"/>
                <a:sym typeface="Gill Sans"/>
              </a:rPr>
              <a:t>	</a:t>
            </a:r>
            <a:r>
              <a:rPr lang="nl-BE" sz="2200" b="1" dirty="0">
                <a:latin typeface="Gill Sans"/>
                <a:ea typeface="Gill Sans"/>
                <a:cs typeface="Gill Sans"/>
                <a:sym typeface="Gill Sans"/>
              </a:rPr>
              <a:t>					</a:t>
            </a:r>
            <a:endParaRPr sz="2200" b="1" dirty="0">
              <a:latin typeface="Gill Sans"/>
              <a:ea typeface="Gill Sans"/>
              <a:cs typeface="Gill Sans"/>
              <a:sym typeface="Gill Sans"/>
            </a:endParaRPr>
          </a:p>
          <a:p>
            <a:pPr marL="0" lvl="0" indent="0" algn="l" rtl="0">
              <a:spcBef>
                <a:spcPts val="100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C6E7"/>
        </a:solidFill>
        <a:effectLst/>
      </p:bgPr>
    </p:bg>
    <p:spTree>
      <p:nvGrpSpPr>
        <p:cNvPr id="1" name="Shape 366"/>
        <p:cNvGrpSpPr/>
        <p:nvPr/>
      </p:nvGrpSpPr>
      <p:grpSpPr>
        <a:xfrm>
          <a:off x="0" y="0"/>
          <a:ext cx="0" cy="0"/>
          <a:chOff x="0" y="0"/>
          <a:chExt cx="0" cy="0"/>
        </a:xfrm>
      </p:grpSpPr>
      <p:sp>
        <p:nvSpPr>
          <p:cNvPr id="367" name="Google Shape;367;gc8a2b6cd77_1_0"/>
          <p:cNvSpPr txBox="1"/>
          <p:nvPr/>
        </p:nvSpPr>
        <p:spPr>
          <a:xfrm>
            <a:off x="1977900" y="210775"/>
            <a:ext cx="8236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BE" sz="4800" b="1" dirty="0">
                <a:solidFill>
                  <a:srgbClr val="44546A"/>
                </a:solidFill>
                <a:latin typeface="Gill Sans"/>
                <a:ea typeface="Gill Sans"/>
                <a:cs typeface="Gill Sans"/>
                <a:sym typeface="Gill Sans"/>
              </a:rPr>
              <a:t>Oplossing familieleden</a:t>
            </a:r>
            <a:endParaRPr sz="4800" b="1" dirty="0">
              <a:solidFill>
                <a:srgbClr val="44546A"/>
              </a:solidFill>
              <a:latin typeface="Gill Sans"/>
              <a:ea typeface="Gill Sans"/>
              <a:cs typeface="Gill Sans"/>
              <a:sym typeface="Gill Sans"/>
            </a:endParaRPr>
          </a:p>
        </p:txBody>
      </p:sp>
      <p:sp>
        <p:nvSpPr>
          <p:cNvPr id="368" name="Google Shape;368;gc8a2b6cd77_1_0"/>
          <p:cNvSpPr txBox="1"/>
          <p:nvPr/>
        </p:nvSpPr>
        <p:spPr>
          <a:xfrm>
            <a:off x="1702837" y="1134175"/>
            <a:ext cx="10489163" cy="4924395"/>
          </a:xfrm>
          <a:prstGeom prst="rect">
            <a:avLst/>
          </a:prstGeom>
          <a:noFill/>
          <a:ln>
            <a:noFill/>
          </a:ln>
        </p:spPr>
        <p:txBody>
          <a:bodyPr spcFirstLastPara="1" wrap="square" lIns="91425" tIns="91425" rIns="91425" bIns="91425" anchor="t" anchorCtr="0">
            <a:spAutoFit/>
          </a:bodyPr>
          <a:lstStyle/>
          <a:p>
            <a:r>
              <a:rPr lang="nl-BE" sz="2200" u="sng">
                <a:solidFill>
                  <a:srgbClr val="FF0000"/>
                </a:solidFill>
                <a:latin typeface="Gill Sans"/>
                <a:ea typeface="Gill Sans"/>
                <a:cs typeface="Gill Sans"/>
                <a:sym typeface="Gill Sans"/>
              </a:rPr>
              <a:t>Greek</a:t>
            </a:r>
            <a:r>
              <a:rPr lang="nl-BE" sz="2200">
                <a:latin typeface="Gill Sans"/>
                <a:ea typeface="Gill Sans"/>
                <a:cs typeface="Gill Sans"/>
                <a:sym typeface="Gill Sans"/>
              </a:rPr>
              <a:t>		</a:t>
            </a:r>
            <a:r>
              <a:rPr lang="nl-BE" sz="2200" u="sng">
                <a:solidFill>
                  <a:srgbClr val="38761D"/>
                </a:solidFill>
                <a:latin typeface="Gill Sans"/>
                <a:ea typeface="Gill Sans"/>
                <a:cs typeface="Gill Sans"/>
                <a:sym typeface="Gill Sans"/>
              </a:rPr>
              <a:t>German</a:t>
            </a:r>
            <a:r>
              <a:rPr lang="nl-BE" sz="2200">
                <a:latin typeface="Gill Sans"/>
                <a:ea typeface="Gill Sans"/>
                <a:cs typeface="Gill Sans"/>
                <a:sym typeface="Gill Sans"/>
              </a:rPr>
              <a:t>	</a:t>
            </a:r>
            <a:r>
              <a:rPr lang="nl-BE" sz="2200" u="sng">
                <a:latin typeface="Gill Sans"/>
                <a:ea typeface="Gill Sans"/>
                <a:cs typeface="Gill Sans"/>
                <a:sym typeface="Gill Sans"/>
              </a:rPr>
              <a:t>Dutch</a:t>
            </a:r>
            <a:r>
              <a:rPr lang="nl-BE" sz="2200">
                <a:latin typeface="Gill Sans"/>
                <a:ea typeface="Gill Sans"/>
                <a:cs typeface="Gill Sans"/>
                <a:sym typeface="Gill Sans"/>
              </a:rPr>
              <a:t>		</a:t>
            </a:r>
            <a:r>
              <a:rPr lang="nl-BE" sz="2200" u="sng">
                <a:solidFill>
                  <a:srgbClr val="FF9900"/>
                </a:solidFill>
                <a:latin typeface="Gill Sans"/>
                <a:ea typeface="Gill Sans"/>
                <a:cs typeface="Gill Sans"/>
                <a:sym typeface="Gill Sans"/>
              </a:rPr>
              <a:t>French</a:t>
            </a:r>
            <a:r>
              <a:rPr lang="nl-BE" sz="2200">
                <a:latin typeface="Gill Sans"/>
                <a:ea typeface="Gill Sans"/>
                <a:cs typeface="Gill Sans"/>
                <a:sym typeface="Gill Sans"/>
              </a:rPr>
              <a:t>		</a:t>
            </a:r>
            <a:r>
              <a:rPr lang="nl-BE" sz="2200" u="sng">
                <a:solidFill>
                  <a:schemeClr val="accent1"/>
                </a:solidFill>
                <a:latin typeface="Gill Sans"/>
                <a:ea typeface="Gill Sans"/>
                <a:cs typeface="Gill Sans"/>
                <a:sym typeface="Gill Sans"/>
              </a:rPr>
              <a:t>English</a:t>
            </a:r>
            <a:r>
              <a:rPr lang="nl-BE" sz="2200">
                <a:latin typeface="Gill Sans"/>
                <a:ea typeface="Gill Sans"/>
                <a:cs typeface="Gill Sans"/>
                <a:sym typeface="Gill Sans"/>
              </a:rPr>
              <a:t>			</a:t>
            </a:r>
            <a:endParaRPr sz="2200" dirty="0">
              <a:latin typeface="Gill Sans"/>
              <a:ea typeface="Gill Sans"/>
              <a:cs typeface="Gill Sans"/>
              <a:sym typeface="Gill Sans"/>
            </a:endParaRPr>
          </a:p>
          <a:p>
            <a:r>
              <a:rPr lang="nl-BE" sz="2100">
                <a:solidFill>
                  <a:srgbClr val="FF0000"/>
                </a:solidFill>
              </a:rPr>
              <a:t>μητηρ</a:t>
            </a:r>
            <a:r>
              <a:rPr lang="nl-BE" sz="2200">
                <a:latin typeface="Gill Sans"/>
                <a:ea typeface="Gill Sans"/>
                <a:cs typeface="Gill Sans"/>
                <a:sym typeface="Gill Sans"/>
              </a:rPr>
              <a:t>		</a:t>
            </a:r>
            <a:r>
              <a:rPr lang="nl-BE" sz="2200">
                <a:solidFill>
                  <a:srgbClr val="38761D"/>
                </a:solidFill>
                <a:latin typeface="Gill Sans"/>
                <a:ea typeface="Gill Sans"/>
                <a:cs typeface="Gill Sans"/>
                <a:sym typeface="Gill Sans"/>
              </a:rPr>
              <a:t>Mutter</a:t>
            </a:r>
            <a:r>
              <a:rPr lang="nl-BE" sz="2200">
                <a:latin typeface="Gill Sans"/>
                <a:ea typeface="Gill Sans"/>
                <a:cs typeface="Gill Sans"/>
                <a:sym typeface="Gill Sans"/>
              </a:rPr>
              <a:t>		moeder		</a:t>
            </a:r>
            <a:r>
              <a:rPr lang="nl-BE" sz="2200" b="1">
                <a:solidFill>
                  <a:srgbClr val="FF9900"/>
                </a:solidFill>
                <a:latin typeface="Gill Sans"/>
                <a:ea typeface="Gill Sans"/>
                <a:cs typeface="Gill Sans"/>
                <a:sym typeface="Gill Sans"/>
              </a:rPr>
              <a:t>mère</a:t>
            </a:r>
            <a:r>
              <a:rPr lang="nl-BE" sz="2200" b="1">
                <a:latin typeface="Gill Sans"/>
                <a:ea typeface="Gill Sans"/>
                <a:cs typeface="Gill Sans"/>
                <a:sym typeface="Gill Sans"/>
              </a:rPr>
              <a:t>		</a:t>
            </a:r>
            <a:r>
              <a:rPr lang="nl-BE" sz="2200" b="1">
                <a:solidFill>
                  <a:schemeClr val="accent1"/>
                </a:solidFill>
                <a:latin typeface="Gill Sans"/>
                <a:ea typeface="Gill Sans"/>
                <a:cs typeface="Gill Sans"/>
                <a:sym typeface="Gill Sans"/>
              </a:rPr>
              <a:t>mother</a:t>
            </a:r>
          </a:p>
          <a:p>
            <a:r>
              <a:rPr lang="nl-BE" sz="2200" b="1">
                <a:latin typeface="Gill Sans"/>
                <a:ea typeface="Gill Sans"/>
                <a:cs typeface="Gill Sans"/>
                <a:sym typeface="Gill Sans"/>
              </a:rPr>
              <a:t>		</a:t>
            </a:r>
            <a:endParaRPr sz="2200" dirty="0">
              <a:latin typeface="Gill Sans"/>
              <a:ea typeface="Gill Sans"/>
              <a:cs typeface="Gill Sans"/>
              <a:sym typeface="Gill Sans"/>
            </a:endParaRPr>
          </a:p>
          <a:p>
            <a:r>
              <a:rPr lang="nl-BE" sz="2100" b="1">
                <a:solidFill>
                  <a:srgbClr val="FF0000"/>
                </a:solidFill>
              </a:rPr>
              <a:t>πατηρ</a:t>
            </a:r>
            <a:r>
              <a:rPr lang="nl-BE" sz="2200">
                <a:latin typeface="Gill Sans"/>
                <a:ea typeface="Gill Sans"/>
                <a:cs typeface="Gill Sans"/>
                <a:sym typeface="Gill Sans"/>
              </a:rPr>
              <a:t>		</a:t>
            </a:r>
            <a:r>
              <a:rPr lang="nl-BE" sz="2200" b="1">
                <a:solidFill>
                  <a:srgbClr val="38761D"/>
                </a:solidFill>
                <a:latin typeface="Gill Sans"/>
                <a:ea typeface="Gill Sans"/>
                <a:cs typeface="Gill Sans"/>
                <a:sym typeface="Gill Sans"/>
              </a:rPr>
              <a:t>Vater</a:t>
            </a:r>
            <a:r>
              <a:rPr lang="nl-BE" sz="2200">
                <a:latin typeface="Gill Sans"/>
                <a:ea typeface="Gill Sans"/>
                <a:cs typeface="Gill Sans"/>
                <a:sym typeface="Gill Sans"/>
              </a:rPr>
              <a:t>		vader		</a:t>
            </a:r>
            <a:r>
              <a:rPr lang="nl-BE" sz="2200">
                <a:solidFill>
                  <a:srgbClr val="FF9900"/>
                </a:solidFill>
                <a:latin typeface="Gill Sans"/>
                <a:ea typeface="Gill Sans"/>
                <a:cs typeface="Gill Sans"/>
                <a:sym typeface="Gill Sans"/>
              </a:rPr>
              <a:t>père</a:t>
            </a:r>
            <a:r>
              <a:rPr lang="nl-BE" sz="2200">
                <a:latin typeface="Gill Sans"/>
                <a:ea typeface="Gill Sans"/>
                <a:cs typeface="Gill Sans"/>
                <a:sym typeface="Gill Sans"/>
              </a:rPr>
              <a:t>		</a:t>
            </a:r>
            <a:r>
              <a:rPr lang="nl-BE" sz="2200" b="1">
                <a:solidFill>
                  <a:schemeClr val="accent1"/>
                </a:solidFill>
                <a:latin typeface="Gill Sans"/>
                <a:ea typeface="Gill Sans"/>
                <a:cs typeface="Gill Sans"/>
                <a:sym typeface="Gill Sans"/>
              </a:rPr>
              <a:t>father</a:t>
            </a:r>
            <a:r>
              <a:rPr lang="nl-BE" sz="2200" b="1">
                <a:latin typeface="Gill Sans"/>
                <a:ea typeface="Gill Sans"/>
                <a:cs typeface="Gill Sans"/>
                <a:sym typeface="Gill Sans"/>
              </a:rPr>
              <a:t>	</a:t>
            </a:r>
          </a:p>
          <a:p>
            <a:r>
              <a:rPr lang="nl-BE" sz="2200" b="1">
                <a:latin typeface="Gill Sans"/>
                <a:ea typeface="Gill Sans"/>
                <a:cs typeface="Gill Sans"/>
                <a:sym typeface="Gill Sans"/>
              </a:rPr>
              <a:t>		</a:t>
            </a:r>
            <a:endParaRPr sz="2200" dirty="0">
              <a:latin typeface="Gill Sans"/>
              <a:ea typeface="Gill Sans"/>
              <a:cs typeface="Gill Sans"/>
              <a:sym typeface="Gill Sans"/>
            </a:endParaRPr>
          </a:p>
          <a:p>
            <a:r>
              <a:rPr lang="nl-BE" sz="2100" b="1">
                <a:solidFill>
                  <a:srgbClr val="FF0000"/>
                </a:solidFill>
              </a:rPr>
              <a:t>ἀδελφη	</a:t>
            </a:r>
            <a:r>
              <a:rPr lang="nl-BE" sz="2200" b="1">
                <a:solidFill>
                  <a:srgbClr val="38761D"/>
                </a:solidFill>
                <a:latin typeface="Gill Sans"/>
                <a:ea typeface="Gill Sans"/>
                <a:cs typeface="Gill Sans"/>
                <a:sym typeface="Gill Sans"/>
              </a:rPr>
              <a:t>Schwester</a:t>
            </a:r>
            <a:r>
              <a:rPr lang="nl-BE" sz="2200">
                <a:latin typeface="Gill Sans"/>
                <a:ea typeface="Gill Sans"/>
                <a:cs typeface="Gill Sans"/>
                <a:sym typeface="Gill Sans"/>
              </a:rPr>
              <a:t>	zus		</a:t>
            </a:r>
            <a:r>
              <a:rPr lang="nl-BE" sz="2200" b="1">
                <a:solidFill>
                  <a:srgbClr val="FF9900"/>
                </a:solidFill>
                <a:latin typeface="Gill Sans"/>
                <a:ea typeface="Gill Sans"/>
                <a:cs typeface="Gill Sans"/>
                <a:sym typeface="Gill Sans"/>
              </a:rPr>
              <a:t>sœur</a:t>
            </a:r>
            <a:r>
              <a:rPr lang="nl-BE" sz="2200" b="1">
                <a:latin typeface="Gill Sans"/>
                <a:ea typeface="Gill Sans"/>
                <a:cs typeface="Gill Sans"/>
                <a:sym typeface="Gill Sans"/>
              </a:rPr>
              <a:t>		</a:t>
            </a:r>
            <a:r>
              <a:rPr lang="nl-BE" sz="2200">
                <a:solidFill>
                  <a:schemeClr val="accent1"/>
                </a:solidFill>
                <a:latin typeface="Gill Sans"/>
                <a:ea typeface="Gill Sans"/>
                <a:cs typeface="Gill Sans"/>
                <a:sym typeface="Gill Sans"/>
              </a:rPr>
              <a:t>sister</a:t>
            </a:r>
            <a:r>
              <a:rPr lang="nl-BE" sz="2200">
                <a:latin typeface="Gill Sans"/>
                <a:ea typeface="Gill Sans"/>
                <a:cs typeface="Gill Sans"/>
                <a:sym typeface="Gill Sans"/>
              </a:rPr>
              <a:t>	</a:t>
            </a:r>
          </a:p>
          <a:p>
            <a:endParaRPr sz="2200" dirty="0">
              <a:latin typeface="Gill Sans"/>
              <a:ea typeface="Gill Sans"/>
              <a:cs typeface="Gill Sans"/>
              <a:sym typeface="Gill Sans"/>
            </a:endParaRPr>
          </a:p>
          <a:p>
            <a:r>
              <a:rPr lang="nl-BE" sz="2100">
                <a:solidFill>
                  <a:srgbClr val="FF0000"/>
                </a:solidFill>
              </a:rPr>
              <a:t>ἀδελφος	</a:t>
            </a:r>
            <a:r>
              <a:rPr lang="nl-BE" sz="2200" b="1">
                <a:solidFill>
                  <a:srgbClr val="38761D"/>
                </a:solidFill>
                <a:latin typeface="Gill Sans"/>
                <a:ea typeface="Gill Sans"/>
                <a:cs typeface="Gill Sans"/>
                <a:sym typeface="Gill Sans"/>
              </a:rPr>
              <a:t>Bruder</a:t>
            </a:r>
            <a:r>
              <a:rPr lang="nl-BE" sz="2200">
                <a:latin typeface="Gill Sans"/>
                <a:ea typeface="Gill Sans"/>
                <a:cs typeface="Gill Sans"/>
                <a:sym typeface="Gill Sans"/>
              </a:rPr>
              <a:t>	broer		</a:t>
            </a:r>
            <a:r>
              <a:rPr lang="nl-BE" sz="2200" b="1">
                <a:solidFill>
                  <a:srgbClr val="FF9900"/>
                </a:solidFill>
                <a:latin typeface="Gill Sans"/>
                <a:ea typeface="Gill Sans"/>
                <a:cs typeface="Gill Sans"/>
                <a:sym typeface="Gill Sans"/>
              </a:rPr>
              <a:t>frère</a:t>
            </a:r>
            <a:r>
              <a:rPr lang="nl-BE" sz="2200" b="1">
                <a:latin typeface="Gill Sans"/>
                <a:ea typeface="Gill Sans"/>
                <a:cs typeface="Gill Sans"/>
                <a:sym typeface="Gill Sans"/>
              </a:rPr>
              <a:t>		</a:t>
            </a:r>
            <a:r>
              <a:rPr lang="nl-BE" sz="2200" b="1">
                <a:solidFill>
                  <a:schemeClr val="accent1"/>
                </a:solidFill>
                <a:latin typeface="Gill Sans"/>
                <a:ea typeface="Gill Sans"/>
                <a:cs typeface="Gill Sans"/>
                <a:sym typeface="Gill Sans"/>
              </a:rPr>
              <a:t>brother</a:t>
            </a:r>
          </a:p>
          <a:p>
            <a:r>
              <a:rPr lang="nl-BE" sz="2200" b="1">
                <a:latin typeface="Gill Sans"/>
                <a:ea typeface="Gill Sans"/>
                <a:cs typeface="Gill Sans"/>
                <a:sym typeface="Gill Sans"/>
              </a:rPr>
              <a:t>		</a:t>
            </a:r>
            <a:endParaRPr sz="2200" dirty="0">
              <a:latin typeface="Gill Sans"/>
              <a:ea typeface="Gill Sans"/>
              <a:cs typeface="Gill Sans"/>
              <a:sym typeface="Gill Sans"/>
            </a:endParaRPr>
          </a:p>
          <a:p>
            <a:pPr lvl="0"/>
            <a:r>
              <a:rPr lang="nl-BE" sz="2100" b="1">
                <a:solidFill>
                  <a:srgbClr val="FF0000"/>
                </a:solidFill>
              </a:rPr>
              <a:t>θυγατηρ</a:t>
            </a:r>
            <a:r>
              <a:rPr lang="nl-BE" sz="2200">
                <a:latin typeface="Gill Sans"/>
                <a:ea typeface="Gill Sans"/>
                <a:cs typeface="Gill Sans"/>
                <a:sym typeface="Gill Sans"/>
              </a:rPr>
              <a:t>	</a:t>
            </a:r>
            <a:r>
              <a:rPr lang="nl-BE" sz="2200" b="1">
                <a:solidFill>
                  <a:srgbClr val="38761D"/>
                </a:solidFill>
                <a:latin typeface="Gill Sans"/>
                <a:ea typeface="Gill Sans"/>
                <a:cs typeface="Gill Sans"/>
                <a:sym typeface="Gill Sans"/>
              </a:rPr>
              <a:t>Tochter </a:t>
            </a:r>
            <a:r>
              <a:rPr lang="nl-BE" sz="2200">
                <a:latin typeface="Gill Sans"/>
                <a:ea typeface="Gill Sans"/>
                <a:cs typeface="Gill Sans"/>
                <a:sym typeface="Gill Sans"/>
              </a:rPr>
              <a:t>	dochter		</a:t>
            </a:r>
            <a:r>
              <a:rPr lang="nl-BE" sz="2200">
                <a:solidFill>
                  <a:srgbClr val="FF9900"/>
                </a:solidFill>
                <a:latin typeface="Gill Sans"/>
                <a:ea typeface="Gill Sans"/>
                <a:cs typeface="Gill Sans"/>
                <a:sym typeface="Gill Sans"/>
              </a:rPr>
              <a:t>fille</a:t>
            </a:r>
            <a:r>
              <a:rPr lang="nl-BE" sz="2200">
                <a:latin typeface="Gill Sans"/>
                <a:ea typeface="Gill Sans"/>
                <a:cs typeface="Gill Sans"/>
                <a:sym typeface="Gill Sans"/>
              </a:rPr>
              <a:t>		</a:t>
            </a:r>
            <a:r>
              <a:rPr lang="nl-BE" sz="2200" b="1">
                <a:solidFill>
                  <a:schemeClr val="accent1"/>
                </a:solidFill>
                <a:latin typeface="Gill Sans"/>
                <a:ea typeface="Gill Sans"/>
                <a:cs typeface="Gill Sans"/>
                <a:sym typeface="Gill Sans"/>
              </a:rPr>
              <a:t>daughter</a:t>
            </a:r>
            <a:r>
              <a:rPr lang="nl-BE" sz="2200" b="1">
                <a:latin typeface="Gill Sans"/>
                <a:ea typeface="Gill Sans"/>
                <a:cs typeface="Gill Sans"/>
                <a:sym typeface="Gill Sans"/>
              </a:rPr>
              <a:t>		</a:t>
            </a:r>
            <a:endParaRPr sz="2200" b="1" dirty="0">
              <a:solidFill>
                <a:srgbClr val="38761D"/>
              </a:solidFill>
              <a:latin typeface="Gill Sans"/>
              <a:ea typeface="Gill Sans"/>
              <a:cs typeface="Gill Sans"/>
              <a:sym typeface="Gill Sans"/>
            </a:endParaRPr>
          </a:p>
          <a:p>
            <a:pPr marL="0" lvl="0" indent="0" algn="l" rtl="0">
              <a:spcBef>
                <a:spcPts val="0"/>
              </a:spcBef>
              <a:spcAft>
                <a:spcPts val="0"/>
              </a:spcAft>
              <a:buNone/>
            </a:pPr>
            <a:endParaRPr sz="2200" dirty="0">
              <a:latin typeface="Gill Sans"/>
              <a:ea typeface="Gill Sans"/>
              <a:cs typeface="Gill Sans"/>
              <a:sym typeface="Gill Sans"/>
            </a:endParaRPr>
          </a:p>
          <a:p>
            <a:r>
              <a:rPr lang="nl-BE" sz="2100">
                <a:solidFill>
                  <a:srgbClr val="FF0000"/>
                </a:solidFill>
              </a:rPr>
              <a:t>υἱος</a:t>
            </a:r>
            <a:r>
              <a:rPr lang="nl-BE" sz="2200">
                <a:latin typeface="Gill Sans"/>
                <a:ea typeface="Gill Sans"/>
                <a:cs typeface="Gill Sans"/>
                <a:sym typeface="Gill Sans"/>
              </a:rPr>
              <a:t>		</a:t>
            </a:r>
            <a:r>
              <a:rPr lang="nl-BE" sz="2200">
                <a:solidFill>
                  <a:srgbClr val="38761D"/>
                </a:solidFill>
                <a:latin typeface="Gill Sans"/>
                <a:ea typeface="Gill Sans"/>
                <a:cs typeface="Gill Sans"/>
                <a:sym typeface="Gill Sans"/>
              </a:rPr>
              <a:t>Sohn</a:t>
            </a:r>
            <a:r>
              <a:rPr lang="nl-BE" sz="2200">
                <a:latin typeface="Gill Sans"/>
                <a:ea typeface="Gill Sans"/>
                <a:cs typeface="Gill Sans"/>
                <a:sym typeface="Gill Sans"/>
              </a:rPr>
              <a:t>		zoon		</a:t>
            </a:r>
            <a:r>
              <a:rPr lang="nl-BE" sz="2200" b="1">
                <a:solidFill>
                  <a:srgbClr val="FF9900"/>
                </a:solidFill>
                <a:latin typeface="Gill Sans"/>
                <a:ea typeface="Gill Sans"/>
                <a:cs typeface="Gill Sans"/>
                <a:sym typeface="Gill Sans"/>
              </a:rPr>
              <a:t>fils</a:t>
            </a:r>
            <a:r>
              <a:rPr lang="nl-BE" sz="2200" b="1">
                <a:latin typeface="Gill Sans"/>
                <a:ea typeface="Gill Sans"/>
                <a:cs typeface="Gill Sans"/>
                <a:sym typeface="Gill Sans"/>
              </a:rPr>
              <a:t>		</a:t>
            </a:r>
            <a:r>
              <a:rPr lang="nl-BE" sz="2200" b="1">
                <a:solidFill>
                  <a:schemeClr val="accent1"/>
                </a:solidFill>
                <a:latin typeface="Gill Sans"/>
                <a:ea typeface="Gill Sans"/>
                <a:cs typeface="Gill Sans"/>
                <a:sym typeface="Gill Sans"/>
              </a:rPr>
              <a:t>son</a:t>
            </a:r>
            <a:r>
              <a:rPr lang="nl-BE" sz="2200" b="1">
                <a:latin typeface="Gill Sans"/>
                <a:ea typeface="Gill Sans"/>
                <a:cs typeface="Gill Sans"/>
                <a:sym typeface="Gill Sans"/>
              </a:rPr>
              <a:t>				</a:t>
            </a:r>
            <a:endParaRPr sz="2200" dirty="0">
              <a:latin typeface="Gill Sans"/>
              <a:ea typeface="Gill Sans"/>
              <a:cs typeface="Gill Sans"/>
              <a:sym typeface="Gill Sans"/>
            </a:endParaRPr>
          </a:p>
          <a:p>
            <a:r>
              <a:rPr lang="nl-BE" sz="2100">
                <a:solidFill>
                  <a:srgbClr val="FF0000"/>
                </a:solidFill>
              </a:rPr>
              <a:t>παιδια</a:t>
            </a:r>
            <a:r>
              <a:rPr lang="nl-BE" sz="2200">
                <a:latin typeface="Gill Sans"/>
                <a:ea typeface="Gill Sans"/>
                <a:cs typeface="Gill Sans"/>
                <a:sym typeface="Gill Sans"/>
              </a:rPr>
              <a:t>		</a:t>
            </a:r>
            <a:r>
              <a:rPr lang="nl-BE" sz="2200" b="1">
                <a:solidFill>
                  <a:srgbClr val="38761D"/>
                </a:solidFill>
                <a:latin typeface="Gill Sans"/>
                <a:ea typeface="Gill Sans"/>
                <a:cs typeface="Gill Sans"/>
                <a:sym typeface="Gill Sans"/>
              </a:rPr>
              <a:t>Kinder</a:t>
            </a:r>
            <a:r>
              <a:rPr lang="nl-BE" sz="2200">
                <a:latin typeface="Gill Sans"/>
                <a:ea typeface="Gill Sans"/>
                <a:cs typeface="Gill Sans"/>
                <a:sym typeface="Gill Sans"/>
              </a:rPr>
              <a:t>	kinderen	</a:t>
            </a:r>
            <a:r>
              <a:rPr lang="nl-BE" sz="2200" b="1">
                <a:solidFill>
                  <a:srgbClr val="FF9900"/>
                </a:solidFill>
                <a:latin typeface="Gill Sans"/>
                <a:ea typeface="Gill Sans"/>
                <a:cs typeface="Gill Sans"/>
                <a:sym typeface="Gill Sans"/>
              </a:rPr>
              <a:t>enfants</a:t>
            </a:r>
            <a:r>
              <a:rPr lang="nl-BE" sz="2200" b="1">
                <a:latin typeface="Gill Sans"/>
                <a:ea typeface="Gill Sans"/>
                <a:cs typeface="Gill Sans"/>
                <a:sym typeface="Gill Sans"/>
              </a:rPr>
              <a:t>	</a:t>
            </a:r>
            <a:r>
              <a:rPr lang="nl-BE" sz="2200" b="1">
                <a:solidFill>
                  <a:schemeClr val="accent1"/>
                </a:solidFill>
                <a:latin typeface="Gill Sans"/>
                <a:ea typeface="Gill Sans"/>
                <a:cs typeface="Gill Sans"/>
                <a:sym typeface="Gill Sans"/>
              </a:rPr>
              <a:t>children</a:t>
            </a:r>
            <a:r>
              <a:rPr lang="nl-BE" sz="2200" b="1">
                <a:latin typeface="Gill Sans"/>
                <a:ea typeface="Gill Sans"/>
                <a:cs typeface="Gill Sans"/>
                <a:sym typeface="Gill Sans"/>
              </a:rPr>
              <a:t>		</a:t>
            </a:r>
            <a:endParaRPr sz="2200"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73"/>
        <p:cNvGrpSpPr/>
        <p:nvPr/>
      </p:nvGrpSpPr>
      <p:grpSpPr>
        <a:xfrm>
          <a:off x="0" y="0"/>
          <a:ext cx="0" cy="0"/>
          <a:chOff x="0" y="0"/>
          <a:chExt cx="0" cy="0"/>
        </a:xfrm>
      </p:grpSpPr>
      <p:pic>
        <p:nvPicPr>
          <p:cNvPr id="374" name="Google Shape;374;gc8a08d869c_2_9"/>
          <p:cNvPicPr preferRelativeResize="0"/>
          <p:nvPr/>
        </p:nvPicPr>
        <p:blipFill>
          <a:blip r:embed="rId3">
            <a:alphaModFix/>
          </a:blip>
          <a:stretch>
            <a:fillRect/>
          </a:stretch>
        </p:blipFill>
        <p:spPr>
          <a:xfrm>
            <a:off x="928750" y="81575"/>
            <a:ext cx="10020674" cy="6680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78"/>
        <p:cNvGrpSpPr/>
        <p:nvPr/>
      </p:nvGrpSpPr>
      <p:grpSpPr>
        <a:xfrm>
          <a:off x="0" y="0"/>
          <a:ext cx="0" cy="0"/>
          <a:chOff x="0" y="0"/>
          <a:chExt cx="0" cy="0"/>
        </a:xfrm>
      </p:grpSpPr>
      <p:sp>
        <p:nvSpPr>
          <p:cNvPr id="379" name="Google Shape;379;gc8a2b6cd77_1_4"/>
          <p:cNvSpPr txBox="1">
            <a:spLocks noGrp="1"/>
          </p:cNvSpPr>
          <p:nvPr>
            <p:ph type="title" idx="4294967295"/>
          </p:nvPr>
        </p:nvSpPr>
        <p:spPr>
          <a:xfrm>
            <a:off x="1074600" y="235825"/>
            <a:ext cx="10042800" cy="104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Gill Sans"/>
              <a:buNone/>
            </a:pPr>
            <a:r>
              <a:rPr lang="nl-BE" sz="4800" b="1">
                <a:solidFill>
                  <a:srgbClr val="44546A"/>
                </a:solidFill>
                <a:latin typeface="Gill Sans"/>
                <a:ea typeface="Gill Sans"/>
                <a:cs typeface="Gill Sans"/>
                <a:sym typeface="Gill Sans"/>
              </a:rPr>
              <a:t>Griekse keramiek</a:t>
            </a:r>
            <a:endParaRPr sz="4800" b="1">
              <a:solidFill>
                <a:srgbClr val="44546A"/>
              </a:solidFill>
              <a:latin typeface="Gill Sans"/>
              <a:ea typeface="Gill Sans"/>
              <a:cs typeface="Gill Sans"/>
              <a:sym typeface="Gill Sans"/>
            </a:endParaRPr>
          </a:p>
        </p:txBody>
      </p:sp>
      <p:pic>
        <p:nvPicPr>
          <p:cNvPr id="380" name="Google Shape;380;gc8a2b6cd77_1_4"/>
          <p:cNvPicPr preferRelativeResize="0"/>
          <p:nvPr/>
        </p:nvPicPr>
        <p:blipFill rotWithShape="1">
          <a:blip r:embed="rId3">
            <a:alphaModFix/>
          </a:blip>
          <a:srcRect l="12867" t="7201" r="14144" b="10016"/>
          <a:stretch/>
        </p:blipFill>
        <p:spPr>
          <a:xfrm>
            <a:off x="281275" y="1566125"/>
            <a:ext cx="4835424" cy="4113176"/>
          </a:xfrm>
          <a:prstGeom prst="rect">
            <a:avLst/>
          </a:prstGeom>
          <a:noFill/>
          <a:ln>
            <a:noFill/>
          </a:ln>
        </p:spPr>
      </p:pic>
      <p:pic>
        <p:nvPicPr>
          <p:cNvPr id="381" name="Google Shape;381;gc8a2b6cd77_1_4"/>
          <p:cNvPicPr preferRelativeResize="0"/>
          <p:nvPr/>
        </p:nvPicPr>
        <p:blipFill rotWithShape="1">
          <a:blip r:embed="rId4">
            <a:alphaModFix/>
          </a:blip>
          <a:srcRect l="1692" t="5269" r="3214" b="14409"/>
          <a:stretch/>
        </p:blipFill>
        <p:spPr>
          <a:xfrm>
            <a:off x="5664793" y="1566125"/>
            <a:ext cx="6242958" cy="4113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35000"/>
          </a:blip>
          <a:stretch>
            <a:fillRect/>
          </a:stretch>
        </a:blipFill>
        <a:effectLst/>
      </p:bgPr>
    </p:bg>
    <p:spTree>
      <p:nvGrpSpPr>
        <p:cNvPr id="1" name="Shape 385"/>
        <p:cNvGrpSpPr/>
        <p:nvPr/>
      </p:nvGrpSpPr>
      <p:grpSpPr>
        <a:xfrm>
          <a:off x="0" y="0"/>
          <a:ext cx="0" cy="0"/>
          <a:chOff x="0" y="0"/>
          <a:chExt cx="0" cy="0"/>
        </a:xfrm>
      </p:grpSpPr>
      <p:sp>
        <p:nvSpPr>
          <p:cNvPr id="386" name="Google Shape;386;gc8a08d869c_1_109"/>
          <p:cNvSpPr txBox="1">
            <a:spLocks noGrp="1"/>
          </p:cNvSpPr>
          <p:nvPr>
            <p:ph type="title"/>
          </p:nvPr>
        </p:nvSpPr>
        <p:spPr>
          <a:xfrm>
            <a:off x="523240" y="178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5400"/>
              <a:buFont typeface="Gill Sans"/>
              <a:buNone/>
            </a:pPr>
            <a:r>
              <a:rPr lang="nl-BE" sz="5400" b="1">
                <a:solidFill>
                  <a:schemeClr val="dk2"/>
                </a:solidFill>
                <a:latin typeface="Gill Sans"/>
                <a:ea typeface="Gill Sans"/>
                <a:cs typeface="Gill Sans"/>
                <a:sym typeface="Gill Sans"/>
              </a:rPr>
              <a:t>Zelf een potje maken</a:t>
            </a:r>
            <a:endParaRPr sz="5400" b="1">
              <a:solidFill>
                <a:schemeClr val="dk2"/>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90"/>
        <p:cNvGrpSpPr/>
        <p:nvPr/>
      </p:nvGrpSpPr>
      <p:grpSpPr>
        <a:xfrm>
          <a:off x="0" y="0"/>
          <a:ext cx="0" cy="0"/>
          <a:chOff x="0" y="0"/>
          <a:chExt cx="0" cy="0"/>
        </a:xfrm>
      </p:grpSpPr>
      <p:sp>
        <p:nvSpPr>
          <p:cNvPr id="391" name="Google Shape;391;gc8a2b6cd77_1_10"/>
          <p:cNvSpPr txBox="1">
            <a:spLocks noGrp="1"/>
          </p:cNvSpPr>
          <p:nvPr>
            <p:ph type="title" idx="4294967295"/>
          </p:nvPr>
        </p:nvSpPr>
        <p:spPr>
          <a:xfrm>
            <a:off x="846825" y="66975"/>
            <a:ext cx="10042800" cy="104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Gill Sans"/>
              <a:buNone/>
            </a:pPr>
            <a:r>
              <a:rPr lang="nl-BE" b="1">
                <a:solidFill>
                  <a:schemeClr val="dk2"/>
                </a:solidFill>
                <a:latin typeface="Gill Sans"/>
                <a:ea typeface="Gill Sans"/>
                <a:cs typeface="Gill Sans"/>
                <a:sym typeface="Gill Sans"/>
              </a:rPr>
              <a:t>Pennenhouder uit klei</a:t>
            </a:r>
            <a:endParaRPr b="1">
              <a:solidFill>
                <a:schemeClr val="dk2"/>
              </a:solidFill>
              <a:latin typeface="Gill Sans"/>
              <a:ea typeface="Gill Sans"/>
              <a:cs typeface="Gill Sans"/>
              <a:sym typeface="Gill Sans"/>
            </a:endParaRPr>
          </a:p>
        </p:txBody>
      </p:sp>
      <p:pic>
        <p:nvPicPr>
          <p:cNvPr id="392" name="Google Shape;392;gc8a2b6cd77_1_10"/>
          <p:cNvPicPr preferRelativeResize="0"/>
          <p:nvPr/>
        </p:nvPicPr>
        <p:blipFill rotWithShape="1">
          <a:blip r:embed="rId3">
            <a:alphaModFix/>
          </a:blip>
          <a:srcRect l="6855" r="30994" b="37845"/>
          <a:stretch/>
        </p:blipFill>
        <p:spPr>
          <a:xfrm>
            <a:off x="1132400" y="1268775"/>
            <a:ext cx="2015324" cy="2687099"/>
          </a:xfrm>
          <a:prstGeom prst="rect">
            <a:avLst/>
          </a:prstGeom>
          <a:noFill/>
          <a:ln>
            <a:noFill/>
          </a:ln>
        </p:spPr>
      </p:pic>
      <p:pic>
        <p:nvPicPr>
          <p:cNvPr id="393" name="Google Shape;393;gc8a2b6cd77_1_10"/>
          <p:cNvPicPr preferRelativeResize="0"/>
          <p:nvPr/>
        </p:nvPicPr>
        <p:blipFill>
          <a:blip r:embed="rId4">
            <a:alphaModFix/>
          </a:blip>
          <a:stretch>
            <a:fillRect/>
          </a:stretch>
        </p:blipFill>
        <p:spPr>
          <a:xfrm>
            <a:off x="3762150" y="1268775"/>
            <a:ext cx="2015324" cy="2687109"/>
          </a:xfrm>
          <a:prstGeom prst="rect">
            <a:avLst/>
          </a:prstGeom>
          <a:noFill/>
          <a:ln>
            <a:noFill/>
          </a:ln>
        </p:spPr>
      </p:pic>
      <p:pic>
        <p:nvPicPr>
          <p:cNvPr id="394" name="Google Shape;394;gc8a2b6cd77_1_10"/>
          <p:cNvPicPr preferRelativeResize="0"/>
          <p:nvPr/>
        </p:nvPicPr>
        <p:blipFill>
          <a:blip r:embed="rId5">
            <a:alphaModFix/>
          </a:blip>
          <a:stretch>
            <a:fillRect/>
          </a:stretch>
        </p:blipFill>
        <p:spPr>
          <a:xfrm>
            <a:off x="6492424" y="1268775"/>
            <a:ext cx="2015324" cy="2687109"/>
          </a:xfrm>
          <a:prstGeom prst="rect">
            <a:avLst/>
          </a:prstGeom>
          <a:noFill/>
          <a:ln>
            <a:noFill/>
          </a:ln>
        </p:spPr>
      </p:pic>
      <p:pic>
        <p:nvPicPr>
          <p:cNvPr id="395" name="Google Shape;395;gc8a2b6cd77_1_10"/>
          <p:cNvPicPr preferRelativeResize="0"/>
          <p:nvPr/>
        </p:nvPicPr>
        <p:blipFill>
          <a:blip r:embed="rId6">
            <a:alphaModFix/>
          </a:blip>
          <a:stretch>
            <a:fillRect/>
          </a:stretch>
        </p:blipFill>
        <p:spPr>
          <a:xfrm>
            <a:off x="9222700" y="1268763"/>
            <a:ext cx="2015324" cy="2687119"/>
          </a:xfrm>
          <a:prstGeom prst="rect">
            <a:avLst/>
          </a:prstGeom>
          <a:noFill/>
          <a:ln>
            <a:noFill/>
          </a:ln>
        </p:spPr>
      </p:pic>
      <p:pic>
        <p:nvPicPr>
          <p:cNvPr id="396" name="Google Shape;396;gc8a2b6cd77_1_10"/>
          <p:cNvPicPr preferRelativeResize="0"/>
          <p:nvPr/>
        </p:nvPicPr>
        <p:blipFill>
          <a:blip r:embed="rId7">
            <a:alphaModFix/>
          </a:blip>
          <a:stretch>
            <a:fillRect/>
          </a:stretch>
        </p:blipFill>
        <p:spPr>
          <a:xfrm>
            <a:off x="846825" y="4108274"/>
            <a:ext cx="3463101" cy="2597326"/>
          </a:xfrm>
          <a:prstGeom prst="rect">
            <a:avLst/>
          </a:prstGeom>
          <a:noFill/>
          <a:ln>
            <a:noFill/>
          </a:ln>
        </p:spPr>
      </p:pic>
      <p:pic>
        <p:nvPicPr>
          <p:cNvPr id="397" name="Google Shape;397;gc8a2b6cd77_1_10"/>
          <p:cNvPicPr preferRelativeResize="0"/>
          <p:nvPr/>
        </p:nvPicPr>
        <p:blipFill>
          <a:blip r:embed="rId8">
            <a:alphaModFix/>
          </a:blip>
          <a:stretch>
            <a:fillRect/>
          </a:stretch>
        </p:blipFill>
        <p:spPr>
          <a:xfrm>
            <a:off x="4462326" y="4108274"/>
            <a:ext cx="3463101" cy="2597326"/>
          </a:xfrm>
          <a:prstGeom prst="rect">
            <a:avLst/>
          </a:prstGeom>
          <a:noFill/>
          <a:ln>
            <a:noFill/>
          </a:ln>
        </p:spPr>
      </p:pic>
      <p:pic>
        <p:nvPicPr>
          <p:cNvPr id="398" name="Google Shape;398;gc8a2b6cd77_1_10"/>
          <p:cNvPicPr preferRelativeResize="0"/>
          <p:nvPr/>
        </p:nvPicPr>
        <p:blipFill>
          <a:blip r:embed="rId9">
            <a:alphaModFix/>
          </a:blip>
          <a:stretch>
            <a:fillRect/>
          </a:stretch>
        </p:blipFill>
        <p:spPr>
          <a:xfrm>
            <a:off x="8077828" y="4108274"/>
            <a:ext cx="3463101" cy="2597326"/>
          </a:xfrm>
          <a:prstGeom prst="rect">
            <a:avLst/>
          </a:prstGeom>
          <a:noFill/>
          <a:ln>
            <a:noFill/>
          </a:ln>
        </p:spPr>
      </p:pic>
      <p:cxnSp>
        <p:nvCxnSpPr>
          <p:cNvPr id="399" name="Google Shape;399;gc8a2b6cd77_1_10"/>
          <p:cNvCxnSpPr/>
          <p:nvPr/>
        </p:nvCxnSpPr>
        <p:spPr>
          <a:xfrm>
            <a:off x="2839650" y="1593950"/>
            <a:ext cx="1446600" cy="0"/>
          </a:xfrm>
          <a:prstGeom prst="straightConnector1">
            <a:avLst/>
          </a:prstGeom>
          <a:noFill/>
          <a:ln w="38100" cap="flat" cmpd="sng">
            <a:solidFill>
              <a:schemeClr val="dk2"/>
            </a:solidFill>
            <a:prstDash val="solid"/>
            <a:round/>
            <a:headEnd type="none" w="med" len="med"/>
            <a:tailEnd type="triangle" w="med" len="med"/>
          </a:ln>
        </p:spPr>
      </p:cxnSp>
      <p:cxnSp>
        <p:nvCxnSpPr>
          <p:cNvPr id="400" name="Google Shape;400;gc8a2b6cd77_1_10"/>
          <p:cNvCxnSpPr/>
          <p:nvPr/>
        </p:nvCxnSpPr>
        <p:spPr>
          <a:xfrm>
            <a:off x="5461913" y="1593950"/>
            <a:ext cx="1446600" cy="0"/>
          </a:xfrm>
          <a:prstGeom prst="straightConnector1">
            <a:avLst/>
          </a:prstGeom>
          <a:noFill/>
          <a:ln w="38100" cap="flat" cmpd="sng">
            <a:solidFill>
              <a:schemeClr val="dk2"/>
            </a:solidFill>
            <a:prstDash val="solid"/>
            <a:round/>
            <a:headEnd type="none" w="med" len="med"/>
            <a:tailEnd type="triangle" w="med" len="med"/>
          </a:ln>
        </p:spPr>
      </p:cxnSp>
      <p:cxnSp>
        <p:nvCxnSpPr>
          <p:cNvPr id="401" name="Google Shape;401;gc8a2b6cd77_1_10"/>
          <p:cNvCxnSpPr/>
          <p:nvPr/>
        </p:nvCxnSpPr>
        <p:spPr>
          <a:xfrm>
            <a:off x="8354925" y="1593950"/>
            <a:ext cx="1446600" cy="0"/>
          </a:xfrm>
          <a:prstGeom prst="straightConnector1">
            <a:avLst/>
          </a:prstGeom>
          <a:noFill/>
          <a:ln w="38100" cap="flat" cmpd="sng">
            <a:solidFill>
              <a:schemeClr val="dk2"/>
            </a:solidFill>
            <a:prstDash val="solid"/>
            <a:round/>
            <a:headEnd type="none" w="med" len="med"/>
            <a:tailEnd type="triangle" w="med" len="med"/>
          </a:ln>
        </p:spPr>
      </p:cxnSp>
      <p:cxnSp>
        <p:nvCxnSpPr>
          <p:cNvPr id="402" name="Google Shape;402;gc8a2b6cd77_1_10"/>
          <p:cNvCxnSpPr/>
          <p:nvPr/>
        </p:nvCxnSpPr>
        <p:spPr>
          <a:xfrm>
            <a:off x="10543300" y="1593950"/>
            <a:ext cx="1446600" cy="0"/>
          </a:xfrm>
          <a:prstGeom prst="straightConnector1">
            <a:avLst/>
          </a:prstGeom>
          <a:noFill/>
          <a:ln w="38100" cap="flat" cmpd="sng">
            <a:solidFill>
              <a:schemeClr val="dk2"/>
            </a:solidFill>
            <a:prstDash val="solid"/>
            <a:round/>
            <a:headEnd type="none" w="med" len="med"/>
            <a:tailEnd type="triangle" w="med" len="med"/>
          </a:ln>
        </p:spPr>
      </p:cxnSp>
      <p:cxnSp>
        <p:nvCxnSpPr>
          <p:cNvPr id="403" name="Google Shape;403;gc8a2b6cd77_1_10"/>
          <p:cNvCxnSpPr/>
          <p:nvPr/>
        </p:nvCxnSpPr>
        <p:spPr>
          <a:xfrm>
            <a:off x="3762150" y="4534200"/>
            <a:ext cx="1446600" cy="0"/>
          </a:xfrm>
          <a:prstGeom prst="straightConnector1">
            <a:avLst/>
          </a:prstGeom>
          <a:noFill/>
          <a:ln w="38100" cap="flat" cmpd="sng">
            <a:solidFill>
              <a:schemeClr val="dk2"/>
            </a:solidFill>
            <a:prstDash val="solid"/>
            <a:round/>
            <a:headEnd type="none" w="med" len="med"/>
            <a:tailEnd type="triangle" w="med" len="med"/>
          </a:ln>
        </p:spPr>
      </p:cxnSp>
      <p:cxnSp>
        <p:nvCxnSpPr>
          <p:cNvPr id="404" name="Google Shape;404;gc8a2b6cd77_1_10"/>
          <p:cNvCxnSpPr/>
          <p:nvPr/>
        </p:nvCxnSpPr>
        <p:spPr>
          <a:xfrm>
            <a:off x="7393200" y="4534200"/>
            <a:ext cx="1446600" cy="0"/>
          </a:xfrm>
          <a:prstGeom prst="straightConnector1">
            <a:avLst/>
          </a:prstGeom>
          <a:noFill/>
          <a:ln w="38100" cap="flat" cmpd="sng">
            <a:solidFill>
              <a:schemeClr val="dk2"/>
            </a:solidFill>
            <a:prstDash val="dot"/>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409"/>
        <p:cNvGrpSpPr/>
        <p:nvPr/>
      </p:nvGrpSpPr>
      <p:grpSpPr>
        <a:xfrm>
          <a:off x="0" y="0"/>
          <a:ext cx="0" cy="0"/>
          <a:chOff x="0" y="0"/>
          <a:chExt cx="0" cy="0"/>
        </a:xfrm>
      </p:grpSpPr>
      <p:sp>
        <p:nvSpPr>
          <p:cNvPr id="410" name="Google Shape;410;gc9285a2282_0_81"/>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Gill Sans"/>
              <a:buNone/>
            </a:pPr>
            <a:r>
              <a:rPr lang="nl-BE" sz="4800" b="1">
                <a:solidFill>
                  <a:schemeClr val="dk2"/>
                </a:solidFill>
                <a:latin typeface="Gill Sans"/>
                <a:ea typeface="Gill Sans"/>
                <a:cs typeface="Gill Sans"/>
                <a:sym typeface="Gill Sans"/>
              </a:rPr>
              <a:t>Mijn naam in het Oudgrieks</a:t>
            </a:r>
            <a:endParaRPr sz="4800" b="1">
              <a:solidFill>
                <a:schemeClr val="dk2"/>
              </a:solidFill>
              <a:latin typeface="Gill Sans"/>
              <a:ea typeface="Gill Sans"/>
              <a:cs typeface="Gill Sans"/>
              <a:sym typeface="Gill Sans"/>
            </a:endParaRPr>
          </a:p>
        </p:txBody>
      </p:sp>
      <p:sp>
        <p:nvSpPr>
          <p:cNvPr id="411" name="Google Shape;411;gc9285a2282_0_81"/>
          <p:cNvSpPr txBox="1">
            <a:spLocks noGrp="1"/>
          </p:cNvSpPr>
          <p:nvPr>
            <p:ph type="body" idx="1"/>
          </p:nvPr>
        </p:nvSpPr>
        <p:spPr>
          <a:xfrm>
            <a:off x="838200" y="2182075"/>
            <a:ext cx="6162600" cy="36444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2"/>
              </a:buClr>
              <a:buSzPts val="2640"/>
              <a:buNone/>
            </a:pPr>
            <a:r>
              <a:rPr lang="nl-BE" sz="5371">
                <a:solidFill>
                  <a:schemeClr val="dk2"/>
                </a:solidFill>
                <a:latin typeface="Gill Sans"/>
                <a:ea typeface="Gill Sans"/>
                <a:cs typeface="Gill Sans"/>
                <a:sym typeface="Gill Sans"/>
              </a:rPr>
              <a:t>Je naam + η, ος of ον</a:t>
            </a:r>
            <a:r>
              <a:rPr lang="nl-BE" sz="5151">
                <a:solidFill>
                  <a:schemeClr val="dk2"/>
                </a:solidFill>
                <a:latin typeface="Gill Sans"/>
                <a:ea typeface="Gill Sans"/>
                <a:cs typeface="Gill Sans"/>
                <a:sym typeface="Gill Sans"/>
              </a:rPr>
              <a:t>	</a:t>
            </a:r>
            <a:endParaRPr sz="5151">
              <a:solidFill>
                <a:schemeClr val="dk2"/>
              </a:solidFill>
              <a:latin typeface="Gill Sans"/>
              <a:ea typeface="Gill Sans"/>
              <a:cs typeface="Gill Sans"/>
              <a:sym typeface="Gill Sans"/>
            </a:endParaRPr>
          </a:p>
          <a:p>
            <a:pPr marL="457200" lvl="1" indent="0" algn="l" rtl="0">
              <a:lnSpc>
                <a:spcPct val="70000"/>
              </a:lnSpc>
              <a:spcBef>
                <a:spcPts val="500"/>
              </a:spcBef>
              <a:spcAft>
                <a:spcPts val="0"/>
              </a:spcAft>
              <a:buClr>
                <a:schemeClr val="dk2"/>
              </a:buClr>
              <a:buSzPts val="2420"/>
              <a:buNone/>
            </a:pPr>
            <a:r>
              <a:rPr lang="nl-BE" sz="5151">
                <a:solidFill>
                  <a:schemeClr val="dk2"/>
                </a:solidFill>
                <a:latin typeface="Gill Sans"/>
                <a:ea typeface="Gill Sans"/>
                <a:cs typeface="Gill Sans"/>
                <a:sym typeface="Gill Sans"/>
              </a:rPr>
              <a:t>Παυλ-ος</a:t>
            </a:r>
            <a:endParaRPr sz="5151">
              <a:solidFill>
                <a:schemeClr val="dk2"/>
              </a:solidFill>
              <a:latin typeface="Gill Sans"/>
              <a:ea typeface="Gill Sans"/>
              <a:cs typeface="Gill Sans"/>
              <a:sym typeface="Gill Sans"/>
            </a:endParaRPr>
          </a:p>
          <a:p>
            <a:pPr marL="457200" lvl="1" indent="0" algn="l" rtl="0">
              <a:lnSpc>
                <a:spcPct val="70000"/>
              </a:lnSpc>
              <a:spcBef>
                <a:spcPts val="500"/>
              </a:spcBef>
              <a:spcAft>
                <a:spcPts val="0"/>
              </a:spcAft>
              <a:buClr>
                <a:schemeClr val="dk2"/>
              </a:buClr>
              <a:buSzPts val="2420"/>
              <a:buNone/>
            </a:pPr>
            <a:r>
              <a:rPr lang="nl-BE" sz="5151">
                <a:solidFill>
                  <a:schemeClr val="dk2"/>
                </a:solidFill>
                <a:latin typeface="Gill Sans"/>
                <a:ea typeface="Gill Sans"/>
                <a:cs typeface="Gill Sans"/>
                <a:sym typeface="Gill Sans"/>
              </a:rPr>
              <a:t>Ἑλεν-η</a:t>
            </a:r>
            <a:endParaRPr sz="5151">
              <a:solidFill>
                <a:schemeClr val="dk2"/>
              </a:solidFill>
              <a:latin typeface="Gill Sans"/>
              <a:ea typeface="Gill Sans"/>
              <a:cs typeface="Gill Sans"/>
              <a:sym typeface="Gill Sans"/>
            </a:endParaRPr>
          </a:p>
          <a:p>
            <a:pPr marL="457200" lvl="1" indent="0" algn="l" rtl="0">
              <a:lnSpc>
                <a:spcPct val="70000"/>
              </a:lnSpc>
              <a:spcBef>
                <a:spcPts val="500"/>
              </a:spcBef>
              <a:spcAft>
                <a:spcPts val="0"/>
              </a:spcAft>
              <a:buClr>
                <a:schemeClr val="dk2"/>
              </a:buClr>
              <a:buSzPts val="2420"/>
              <a:buNone/>
            </a:pPr>
            <a:r>
              <a:rPr lang="nl-BE" sz="5151">
                <a:solidFill>
                  <a:schemeClr val="dk2"/>
                </a:solidFill>
                <a:latin typeface="Gill Sans"/>
                <a:ea typeface="Gill Sans"/>
                <a:cs typeface="Gill Sans"/>
                <a:sym typeface="Gill Sans"/>
              </a:rPr>
              <a:t>Παιδι-ον</a:t>
            </a:r>
            <a:endParaRPr sz="5151">
              <a:solidFill>
                <a:schemeClr val="dk2"/>
              </a:solidFill>
              <a:latin typeface="Gill Sans"/>
              <a:ea typeface="Gill Sans"/>
              <a:cs typeface="Gill Sans"/>
              <a:sym typeface="Gill Sans"/>
            </a:endParaRPr>
          </a:p>
          <a:p>
            <a:pPr marL="0" lvl="0" indent="0" algn="l" rtl="0">
              <a:lnSpc>
                <a:spcPct val="70000"/>
              </a:lnSpc>
              <a:spcBef>
                <a:spcPts val="1000"/>
              </a:spcBef>
              <a:spcAft>
                <a:spcPts val="0"/>
              </a:spcAft>
              <a:buClr>
                <a:schemeClr val="dk1"/>
              </a:buClr>
              <a:buSzPts val="2640"/>
              <a:buNone/>
            </a:pPr>
            <a:r>
              <a:rPr lang="nl-BE" sz="4940"/>
              <a:t>						</a:t>
            </a:r>
            <a:endParaRPr sz="3840"/>
          </a:p>
          <a:p>
            <a:pPr marL="0" lvl="0" indent="0" algn="l" rtl="0">
              <a:lnSpc>
                <a:spcPct val="70000"/>
              </a:lnSpc>
              <a:spcBef>
                <a:spcPts val="1000"/>
              </a:spcBef>
              <a:spcAft>
                <a:spcPts val="0"/>
              </a:spcAft>
              <a:buClr>
                <a:schemeClr val="dk1"/>
              </a:buClr>
              <a:buSzPts val="2640"/>
              <a:buNone/>
            </a:pPr>
            <a:endParaRPr sz="4940"/>
          </a:p>
          <a:p>
            <a:pPr marL="0" lvl="0" indent="0" algn="l" rtl="0">
              <a:lnSpc>
                <a:spcPct val="70000"/>
              </a:lnSpc>
              <a:spcBef>
                <a:spcPts val="1000"/>
              </a:spcBef>
              <a:spcAft>
                <a:spcPts val="0"/>
              </a:spcAft>
              <a:buClr>
                <a:schemeClr val="dk1"/>
              </a:buClr>
              <a:buSzPts val="2640"/>
              <a:buNone/>
            </a:pPr>
            <a:endParaRPr sz="4940">
              <a:solidFill>
                <a:schemeClr val="lt1"/>
              </a:solidFill>
            </a:endParaRPr>
          </a:p>
          <a:p>
            <a:pPr marL="0" lvl="0" indent="0" algn="l" rtl="0">
              <a:lnSpc>
                <a:spcPct val="70000"/>
              </a:lnSpc>
              <a:spcBef>
                <a:spcPts val="1000"/>
              </a:spcBef>
              <a:spcAft>
                <a:spcPts val="0"/>
              </a:spcAft>
              <a:buClr>
                <a:schemeClr val="dk1"/>
              </a:buClr>
              <a:buSzPts val="2640"/>
              <a:buNone/>
            </a:pPr>
            <a:endParaRPr sz="4940">
              <a:solidFill>
                <a:schemeClr val="lt1"/>
              </a:solidFill>
            </a:endParaRPr>
          </a:p>
          <a:p>
            <a:pPr marL="0" lvl="0" indent="0" algn="ctr" rtl="0">
              <a:lnSpc>
                <a:spcPct val="70000"/>
              </a:lnSpc>
              <a:spcBef>
                <a:spcPts val="1000"/>
              </a:spcBef>
              <a:spcAft>
                <a:spcPts val="0"/>
              </a:spcAft>
              <a:buClr>
                <a:schemeClr val="dk1"/>
              </a:buClr>
              <a:buSzPts val="2640"/>
              <a:buNone/>
            </a:pPr>
            <a:endParaRPr sz="4940">
              <a:solidFill>
                <a:schemeClr val="lt1"/>
              </a:solidFill>
            </a:endParaRPr>
          </a:p>
          <a:p>
            <a:pPr marL="0" lvl="0" indent="0" algn="ctr" rtl="0">
              <a:lnSpc>
                <a:spcPct val="70000"/>
              </a:lnSpc>
              <a:spcBef>
                <a:spcPts val="1000"/>
              </a:spcBef>
              <a:spcAft>
                <a:spcPts val="0"/>
              </a:spcAft>
              <a:buClr>
                <a:schemeClr val="dk1"/>
              </a:buClr>
              <a:buSzPts val="4400"/>
              <a:buNone/>
            </a:pPr>
            <a:endParaRPr sz="6700">
              <a:solidFill>
                <a:schemeClr val="lt1"/>
              </a:solidFill>
            </a:endParaRPr>
          </a:p>
          <a:p>
            <a:pPr marL="0" lvl="0" indent="0" algn="l" rtl="0">
              <a:lnSpc>
                <a:spcPct val="70000"/>
              </a:lnSpc>
              <a:spcBef>
                <a:spcPts val="1000"/>
              </a:spcBef>
              <a:spcAft>
                <a:spcPts val="0"/>
              </a:spcAft>
              <a:buClr>
                <a:schemeClr val="dk1"/>
              </a:buClr>
              <a:buSzPts val="1540"/>
              <a:buNone/>
            </a:pPr>
            <a:endParaRPr sz="3840">
              <a:solidFill>
                <a:schemeClr val="lt1"/>
              </a:solidFill>
            </a:endParaRPr>
          </a:p>
        </p:txBody>
      </p:sp>
      <p:sp>
        <p:nvSpPr>
          <p:cNvPr id="412" name="Google Shape;412;gc9285a2282_0_81"/>
          <p:cNvSpPr/>
          <p:nvPr/>
        </p:nvSpPr>
        <p:spPr>
          <a:xfrm>
            <a:off x="7330450" y="1272876"/>
            <a:ext cx="4023358" cy="5333467"/>
          </a:xfrm>
          <a:custGeom>
            <a:avLst/>
            <a:gdLst/>
            <a:ahLst/>
            <a:cxnLst/>
            <a:rect l="l" t="t" r="r" b="b"/>
            <a:pathLst>
              <a:path w="4023358" h="5643880" extrusionOk="0">
                <a:moveTo>
                  <a:pt x="0" y="0"/>
                </a:moveTo>
                <a:cubicBezTo>
                  <a:pt x="966909" y="67737"/>
                  <a:pt x="2370660" y="-105559"/>
                  <a:pt x="4023358" y="0"/>
                </a:cubicBezTo>
                <a:cubicBezTo>
                  <a:pt x="4144451" y="1126156"/>
                  <a:pt x="4065251" y="3562674"/>
                  <a:pt x="4023358" y="5643880"/>
                </a:cubicBezTo>
                <a:cubicBezTo>
                  <a:pt x="3244822" y="5759029"/>
                  <a:pt x="647919" y="5539237"/>
                  <a:pt x="0" y="5643880"/>
                </a:cubicBezTo>
                <a:cubicBezTo>
                  <a:pt x="155050" y="3306022"/>
                  <a:pt x="82450" y="1842087"/>
                  <a:pt x="0" y="0"/>
                </a:cubicBezTo>
                <a:close/>
              </a:path>
            </a:pathLst>
          </a:custGeom>
          <a:noFill/>
          <a:ln w="38100" cap="flat" cmpd="sng">
            <a:solidFill>
              <a:srgbClr val="FFFFF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413" name="Google Shape;413;gc9285a2282_0_81"/>
          <p:cNvPicPr preferRelativeResize="0"/>
          <p:nvPr/>
        </p:nvPicPr>
        <p:blipFill>
          <a:blip r:embed="rId3">
            <a:alphaModFix/>
          </a:blip>
          <a:stretch>
            <a:fillRect/>
          </a:stretch>
        </p:blipFill>
        <p:spPr>
          <a:xfrm>
            <a:off x="7722775" y="1518437"/>
            <a:ext cx="3368600" cy="4842350"/>
          </a:xfrm>
          <a:prstGeom prst="rect">
            <a:avLst/>
          </a:prstGeom>
          <a:noFill/>
          <a:ln w="38100" cap="flat" cmpd="sng">
            <a:solidFill>
              <a:srgbClr val="FFFFFF"/>
            </a:solidFill>
            <a:prstDash val="solid"/>
            <a:miter lim="8000"/>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34000"/>
          </a:blip>
          <a:stretch>
            <a:fillRect/>
          </a:stretch>
        </a:blipFill>
        <a:effectLst/>
      </p:bgPr>
    </p:bg>
    <p:spTree>
      <p:nvGrpSpPr>
        <p:cNvPr id="1" name="Shape 418"/>
        <p:cNvGrpSpPr/>
        <p:nvPr/>
      </p:nvGrpSpPr>
      <p:grpSpPr>
        <a:xfrm>
          <a:off x="0" y="0"/>
          <a:ext cx="0" cy="0"/>
          <a:chOff x="0" y="0"/>
          <a:chExt cx="0" cy="0"/>
        </a:xfrm>
      </p:grpSpPr>
      <p:sp>
        <p:nvSpPr>
          <p:cNvPr id="419" name="Google Shape;419;gc8a08d869c_1_270"/>
          <p:cNvSpPr txBox="1">
            <a:spLocks noGrp="1"/>
          </p:cNvSpPr>
          <p:nvPr>
            <p:ph type="title"/>
          </p:nvPr>
        </p:nvSpPr>
        <p:spPr>
          <a:xfrm>
            <a:off x="701040" y="1422528"/>
            <a:ext cx="6553200" cy="1554600"/>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dk2"/>
              </a:buClr>
              <a:buSzPct val="100000"/>
              <a:buFont typeface="Gill Sans"/>
              <a:buNone/>
            </a:pPr>
            <a:r>
              <a:rPr lang="nl-BE" sz="5400" b="1">
                <a:solidFill>
                  <a:schemeClr val="dk2"/>
                </a:solidFill>
                <a:latin typeface="Gill Sans"/>
                <a:ea typeface="Gill Sans"/>
                <a:cs typeface="Gill Sans"/>
                <a:sym typeface="Gill Sans"/>
              </a:rPr>
              <a:t>Wat ga je onthouden van deze les?</a:t>
            </a:r>
            <a:endParaRPr sz="5400" b="1">
              <a:solidFill>
                <a:schemeClr val="dk2"/>
              </a:solidFill>
              <a:latin typeface="Gill Sans"/>
              <a:ea typeface="Gill Sans"/>
              <a:cs typeface="Gill Sans"/>
              <a:sym typeface="Gill Sans"/>
            </a:endParaRPr>
          </a:p>
        </p:txBody>
      </p:sp>
      <p:sp>
        <p:nvSpPr>
          <p:cNvPr id="420" name="Google Shape;420;gc8a08d869c_1_270"/>
          <p:cNvSpPr txBox="1"/>
          <p:nvPr/>
        </p:nvSpPr>
        <p:spPr>
          <a:xfrm>
            <a:off x="701050" y="3429000"/>
            <a:ext cx="63648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2100" b="1">
                <a:solidFill>
                  <a:srgbClr val="44546A"/>
                </a:solidFill>
                <a:latin typeface="Gill Sans"/>
                <a:ea typeface="Gill Sans"/>
                <a:cs typeface="Gill Sans"/>
                <a:sym typeface="Gill Sans"/>
              </a:rPr>
              <a:t>Bibliotheek komt van het Griekse woord… </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None/>
            </a:pPr>
            <a:r>
              <a:rPr lang="nl-BE" sz="2100" b="1">
                <a:solidFill>
                  <a:srgbClr val="44546A"/>
                </a:solidFill>
                <a:latin typeface="Gill Sans"/>
                <a:ea typeface="Gill Sans"/>
                <a:cs typeface="Gill Sans"/>
                <a:sym typeface="Gill Sans"/>
              </a:rPr>
              <a:t>Μεδουσα is een vrouw met … als haar.</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nl-BE" sz="2100" b="1">
                <a:solidFill>
                  <a:srgbClr val="44546A"/>
                </a:solidFill>
                <a:latin typeface="Gill Sans"/>
                <a:ea typeface="Gill Sans"/>
                <a:cs typeface="Gill Sans"/>
                <a:sym typeface="Gill Sans"/>
              </a:rPr>
              <a:t>Is mijn πατηρ mijn zus of mijn papa?</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endParaRPr sz="2100">
              <a:solidFill>
                <a:srgbClr val="44546A"/>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mt="34000"/>
          </a:blip>
          <a:stretch>
            <a:fillRect/>
          </a:stretch>
        </a:blipFill>
        <a:effectLst/>
      </p:bgPr>
    </p:bg>
    <p:spTree>
      <p:nvGrpSpPr>
        <p:cNvPr id="1" name="Shape 425"/>
        <p:cNvGrpSpPr/>
        <p:nvPr/>
      </p:nvGrpSpPr>
      <p:grpSpPr>
        <a:xfrm>
          <a:off x="0" y="0"/>
          <a:ext cx="0" cy="0"/>
          <a:chOff x="0" y="0"/>
          <a:chExt cx="0" cy="0"/>
        </a:xfrm>
      </p:grpSpPr>
      <p:sp>
        <p:nvSpPr>
          <p:cNvPr id="426" name="Google Shape;426;gc8a08d869c_2_0"/>
          <p:cNvSpPr txBox="1">
            <a:spLocks noGrp="1"/>
          </p:cNvSpPr>
          <p:nvPr>
            <p:ph type="title"/>
          </p:nvPr>
        </p:nvSpPr>
        <p:spPr>
          <a:xfrm>
            <a:off x="701040" y="1422528"/>
            <a:ext cx="6553200" cy="1554600"/>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dk2"/>
              </a:buClr>
              <a:buSzPct val="100000"/>
              <a:buFont typeface="Gill Sans"/>
              <a:buNone/>
            </a:pPr>
            <a:r>
              <a:rPr lang="nl-BE" sz="5400" b="1">
                <a:solidFill>
                  <a:schemeClr val="dk2"/>
                </a:solidFill>
                <a:latin typeface="Gill Sans"/>
                <a:ea typeface="Gill Sans"/>
                <a:cs typeface="Gill Sans"/>
                <a:sym typeface="Gill Sans"/>
              </a:rPr>
              <a:t>Wat ga je onthouden van deze les?</a:t>
            </a:r>
            <a:endParaRPr sz="5400" b="1">
              <a:solidFill>
                <a:schemeClr val="dk2"/>
              </a:solidFill>
              <a:latin typeface="Gill Sans"/>
              <a:ea typeface="Gill Sans"/>
              <a:cs typeface="Gill Sans"/>
              <a:sym typeface="Gill Sans"/>
            </a:endParaRPr>
          </a:p>
        </p:txBody>
      </p:sp>
      <p:sp>
        <p:nvSpPr>
          <p:cNvPr id="427" name="Google Shape;427;gc8a08d869c_2_0"/>
          <p:cNvSpPr txBox="1"/>
          <p:nvPr/>
        </p:nvSpPr>
        <p:spPr>
          <a:xfrm>
            <a:off x="701050" y="3429000"/>
            <a:ext cx="63648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2100" b="1">
                <a:solidFill>
                  <a:srgbClr val="44546A"/>
                </a:solidFill>
                <a:latin typeface="Gill Sans"/>
                <a:ea typeface="Gill Sans"/>
                <a:cs typeface="Gill Sans"/>
                <a:sym typeface="Gill Sans"/>
              </a:rPr>
              <a:t>Bibliotheek komt van het Griekse woord… </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r>
              <a:rPr lang="nl-BE" sz="2100" i="1">
                <a:solidFill>
                  <a:srgbClr val="44546A"/>
                </a:solidFill>
                <a:latin typeface="Gill Sans"/>
                <a:ea typeface="Gill Sans"/>
                <a:cs typeface="Gill Sans"/>
                <a:sym typeface="Gill Sans"/>
              </a:rPr>
              <a:t>βιβλιον </a:t>
            </a:r>
            <a:endParaRPr sz="2100" i="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None/>
            </a:pPr>
            <a:r>
              <a:rPr lang="nl-BE" sz="2100" b="1">
                <a:solidFill>
                  <a:srgbClr val="44546A"/>
                </a:solidFill>
                <a:latin typeface="Gill Sans"/>
                <a:ea typeface="Gill Sans"/>
                <a:cs typeface="Gill Sans"/>
                <a:sym typeface="Gill Sans"/>
              </a:rPr>
              <a:t>Μεδουσα is een vrouw met … als haar.</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r>
              <a:rPr lang="nl-BE" sz="2100" i="1">
                <a:solidFill>
                  <a:srgbClr val="44546A"/>
                </a:solidFill>
                <a:latin typeface="Gill Sans"/>
                <a:ea typeface="Gill Sans"/>
                <a:cs typeface="Gill Sans"/>
                <a:sym typeface="Gill Sans"/>
              </a:rPr>
              <a:t>slangen</a:t>
            </a:r>
            <a:endParaRPr sz="2100" i="1">
              <a:solidFill>
                <a:srgbClr val="44546A"/>
              </a:solidFill>
              <a:latin typeface="Gill Sans"/>
              <a:ea typeface="Gill Sans"/>
              <a:cs typeface="Gill Sans"/>
              <a:sym typeface="Gill Sans"/>
            </a:endParaRPr>
          </a:p>
          <a:p>
            <a:pPr marL="0" lvl="0" indent="0" algn="l" rtl="0">
              <a:spcBef>
                <a:spcPts val="0"/>
              </a:spcBef>
              <a:spcAft>
                <a:spcPts val="0"/>
              </a:spcAft>
              <a:buNone/>
            </a:pPr>
            <a:endParaRPr sz="2100" b="1" i="1">
              <a:solidFill>
                <a:srgbClr val="44546A"/>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nl-BE" sz="2100" b="1">
                <a:solidFill>
                  <a:srgbClr val="44546A"/>
                </a:solidFill>
                <a:latin typeface="Gill Sans"/>
                <a:ea typeface="Gill Sans"/>
                <a:cs typeface="Gill Sans"/>
                <a:sym typeface="Gill Sans"/>
              </a:rPr>
              <a:t>Is mijn πατηρ mijn zus of mijn papa?</a:t>
            </a:r>
            <a:endParaRPr sz="2100" b="1">
              <a:solidFill>
                <a:srgbClr val="44546A"/>
              </a:solidFill>
              <a:latin typeface="Gill Sans"/>
              <a:ea typeface="Gill Sans"/>
              <a:cs typeface="Gill Sans"/>
              <a:sym typeface="Gill Sans"/>
            </a:endParaRPr>
          </a:p>
          <a:p>
            <a:pPr marL="0" lvl="0" indent="0" algn="l" rtl="0">
              <a:spcBef>
                <a:spcPts val="0"/>
              </a:spcBef>
              <a:spcAft>
                <a:spcPts val="0"/>
              </a:spcAft>
              <a:buNone/>
            </a:pPr>
            <a:r>
              <a:rPr lang="nl-BE" sz="2100" i="1">
                <a:solidFill>
                  <a:srgbClr val="44546A"/>
                </a:solidFill>
                <a:latin typeface="Gill Sans"/>
                <a:ea typeface="Gill Sans"/>
                <a:cs typeface="Gill Sans"/>
                <a:sym typeface="Gill Sans"/>
              </a:rPr>
              <a:t>papa</a:t>
            </a:r>
            <a:endParaRPr sz="2100">
              <a:solidFill>
                <a:srgbClr val="44546A"/>
              </a:solidFill>
              <a:latin typeface="Gill Sans"/>
              <a:ea typeface="Gill Sans"/>
              <a:cs typeface="Gill Sans"/>
              <a:sym typeface="Gill Sans"/>
            </a:endParaRPr>
          </a:p>
          <a:p>
            <a:pPr marL="0" lvl="0" indent="0" algn="l" rtl="0">
              <a:spcBef>
                <a:spcPts val="0"/>
              </a:spcBef>
              <a:spcAft>
                <a:spcPts val="0"/>
              </a:spcAft>
              <a:buNone/>
            </a:pPr>
            <a:endParaRPr sz="2100">
              <a:solidFill>
                <a:srgbClr val="44546A"/>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34000"/>
          </a:blip>
          <a:stretch>
            <a:fillRect/>
          </a:stretch>
        </a:blipFill>
        <a:effectLst/>
      </p:bgPr>
    </p:bg>
    <p:spTree>
      <p:nvGrpSpPr>
        <p:cNvPr id="1" name="Shape 244"/>
        <p:cNvGrpSpPr/>
        <p:nvPr/>
      </p:nvGrpSpPr>
      <p:grpSpPr>
        <a:xfrm>
          <a:off x="0" y="0"/>
          <a:ext cx="0" cy="0"/>
          <a:chOff x="0" y="0"/>
          <a:chExt cx="0" cy="0"/>
        </a:xfrm>
      </p:grpSpPr>
      <p:sp>
        <p:nvSpPr>
          <p:cNvPr id="245" name="Google Shape;245;p2"/>
          <p:cNvSpPr txBox="1">
            <a:spLocks noGrp="1"/>
          </p:cNvSpPr>
          <p:nvPr>
            <p:ph type="title"/>
          </p:nvPr>
        </p:nvSpPr>
        <p:spPr>
          <a:xfrm>
            <a:off x="1726680" y="1096891"/>
            <a:ext cx="3648741" cy="267419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5400"/>
              <a:buFont typeface="Gill Sans"/>
              <a:buNone/>
            </a:pPr>
            <a:r>
              <a:rPr lang="nl-BE" sz="5400" b="1">
                <a:solidFill>
                  <a:schemeClr val="dk2"/>
                </a:solidFill>
                <a:latin typeface="Gill Sans"/>
                <a:ea typeface="Gill Sans"/>
                <a:cs typeface="Gill Sans"/>
                <a:sym typeface="Gill Sans"/>
              </a:rPr>
              <a:t>Griekse slangen en families...</a:t>
            </a:r>
            <a:endParaRPr sz="5400" b="1">
              <a:solidFill>
                <a:schemeClr val="dk2"/>
              </a:solidFill>
              <a:latin typeface="Gill Sans"/>
              <a:ea typeface="Gill Sans"/>
              <a:cs typeface="Gill Sans"/>
              <a:sym typeface="Gill Sans"/>
            </a:endParaRPr>
          </a:p>
        </p:txBody>
      </p:sp>
      <p:grpSp>
        <p:nvGrpSpPr>
          <p:cNvPr id="246" name="Google Shape;246;p2"/>
          <p:cNvGrpSpPr/>
          <p:nvPr/>
        </p:nvGrpSpPr>
        <p:grpSpPr>
          <a:xfrm>
            <a:off x="5296667" y="379732"/>
            <a:ext cx="6052266" cy="5384027"/>
            <a:chOff x="669249" y="761"/>
            <a:chExt cx="6052266" cy="5384027"/>
          </a:xfrm>
        </p:grpSpPr>
        <p:sp>
          <p:nvSpPr>
            <p:cNvPr id="247" name="Google Shape;247;p2"/>
            <p:cNvSpPr/>
            <p:nvPr/>
          </p:nvSpPr>
          <p:spPr>
            <a:xfrm>
              <a:off x="2392421" y="761"/>
              <a:ext cx="2338369" cy="2338369"/>
            </a:xfrm>
            <a:prstGeom prst="ellipse">
              <a:avLst/>
            </a:prstGeom>
            <a:solidFill>
              <a:srgbClr val="8DA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txBox="1"/>
            <p:nvPr/>
          </p:nvSpPr>
          <p:spPr>
            <a:xfrm>
              <a:off x="2734867" y="343207"/>
              <a:ext cx="1653477" cy="165347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2"/>
                </a:buClr>
                <a:buSzPts val="2400"/>
                <a:buFont typeface="Gill Sans"/>
                <a:buNone/>
              </a:pPr>
              <a:r>
                <a:rPr lang="nl-BE" sz="2400">
                  <a:solidFill>
                    <a:schemeClr val="dk2"/>
                  </a:solidFill>
                  <a:latin typeface="Gill Sans"/>
                  <a:ea typeface="Gill Sans"/>
                  <a:cs typeface="Gill Sans"/>
                  <a:sym typeface="Gill Sans"/>
                </a:rPr>
                <a:t>Griekse woorden in het Nederlands</a:t>
              </a:r>
              <a:endParaRPr sz="2400" b="0" i="0" u="none" strike="noStrike" cap="none">
                <a:solidFill>
                  <a:schemeClr val="dk2"/>
                </a:solidFill>
                <a:latin typeface="Gill Sans"/>
                <a:ea typeface="Gill Sans"/>
                <a:cs typeface="Gill Sans"/>
                <a:sym typeface="Gill Sans"/>
              </a:endParaRPr>
            </a:p>
          </p:txBody>
        </p:sp>
        <p:sp>
          <p:nvSpPr>
            <p:cNvPr id="249" name="Google Shape;249;p2"/>
            <p:cNvSpPr/>
            <p:nvPr/>
          </p:nvSpPr>
          <p:spPr>
            <a:xfrm rot="7175396">
              <a:off x="2403447" y="2277615"/>
              <a:ext cx="610201"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txBox="1"/>
            <p:nvPr/>
          </p:nvSpPr>
          <p:spPr>
            <a:xfrm rot="-3624604">
              <a:off x="2540174" y="2355862"/>
              <a:ext cx="427141"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3300" b="0" i="0" u="none" strike="noStrike" cap="none">
                <a:solidFill>
                  <a:schemeClr val="lt1"/>
                </a:solidFill>
                <a:latin typeface="Calibri"/>
                <a:ea typeface="Calibri"/>
                <a:cs typeface="Calibri"/>
                <a:sym typeface="Calibri"/>
              </a:endParaRPr>
            </a:p>
          </p:txBody>
        </p:sp>
        <p:sp>
          <p:nvSpPr>
            <p:cNvPr id="251" name="Google Shape;251;p2"/>
            <p:cNvSpPr/>
            <p:nvPr/>
          </p:nvSpPr>
          <p:spPr>
            <a:xfrm>
              <a:off x="669249" y="3035334"/>
              <a:ext cx="2338369" cy="2338369"/>
            </a:xfrm>
            <a:prstGeom prst="ellipse">
              <a:avLst/>
            </a:prstGeom>
            <a:solidFill>
              <a:srgbClr val="D8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txBox="1"/>
            <p:nvPr/>
          </p:nvSpPr>
          <p:spPr>
            <a:xfrm>
              <a:off x="1011695" y="3377780"/>
              <a:ext cx="1653477" cy="165347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2"/>
                </a:buClr>
                <a:buSzPts val="2400"/>
                <a:buFont typeface="Gill Sans"/>
                <a:buNone/>
              </a:pPr>
              <a:r>
                <a:rPr lang="nl-BE" sz="2400">
                  <a:solidFill>
                    <a:schemeClr val="dk2"/>
                  </a:solidFill>
                  <a:latin typeface="Gill Sans"/>
                  <a:ea typeface="Gill Sans"/>
                  <a:cs typeface="Gill Sans"/>
                  <a:sym typeface="Gill Sans"/>
                </a:rPr>
                <a:t>Medusa’s slangen en haar familie</a:t>
              </a:r>
              <a:endParaRPr sz="2400" b="0" i="0" u="none" strike="noStrike" cap="none">
                <a:solidFill>
                  <a:schemeClr val="dk2"/>
                </a:solidFill>
                <a:latin typeface="Gill Sans"/>
                <a:ea typeface="Gill Sans"/>
                <a:cs typeface="Gill Sans"/>
                <a:sym typeface="Gill Sans"/>
              </a:endParaRPr>
            </a:p>
          </p:txBody>
        </p:sp>
        <p:sp>
          <p:nvSpPr>
            <p:cNvPr id="253" name="Google Shape;253;p2"/>
            <p:cNvSpPr/>
            <p:nvPr/>
          </p:nvSpPr>
          <p:spPr>
            <a:xfrm rot="10369">
              <a:off x="3293104" y="3815344"/>
              <a:ext cx="687781"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txBox="1"/>
            <p:nvPr/>
          </p:nvSpPr>
          <p:spPr>
            <a:xfrm rot="10369">
              <a:off x="3293104" y="3972873"/>
              <a:ext cx="481447"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3300" b="0" i="0" u="none" strike="noStrike" cap="none">
                <a:solidFill>
                  <a:schemeClr val="lt1"/>
                </a:solidFill>
                <a:latin typeface="Calibri"/>
                <a:ea typeface="Calibri"/>
                <a:cs typeface="Calibri"/>
                <a:sym typeface="Calibri"/>
              </a:endParaRPr>
            </a:p>
          </p:txBody>
        </p:sp>
        <p:sp>
          <p:nvSpPr>
            <p:cNvPr id="255" name="Google Shape;255;p2"/>
            <p:cNvSpPr/>
            <p:nvPr/>
          </p:nvSpPr>
          <p:spPr>
            <a:xfrm>
              <a:off x="4305302" y="3046419"/>
              <a:ext cx="2416213" cy="2338369"/>
            </a:xfrm>
            <a:prstGeom prst="ellipse">
              <a:avLst/>
            </a:prstGeom>
            <a:solidFill>
              <a:srgbClr val="B3C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txBox="1"/>
            <p:nvPr/>
          </p:nvSpPr>
          <p:spPr>
            <a:xfrm>
              <a:off x="4659148" y="3388865"/>
              <a:ext cx="1708521" cy="165347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nl-BE" sz="2400">
                  <a:solidFill>
                    <a:schemeClr val="dk2"/>
                  </a:solidFill>
                  <a:latin typeface="Gill Sans"/>
                  <a:ea typeface="Gill Sans"/>
                  <a:cs typeface="Gill Sans"/>
                  <a:sym typeface="Gill Sans"/>
                </a:rPr>
                <a:t>Creatief </a:t>
              </a:r>
              <a:endParaRPr sz="2400">
                <a:solidFill>
                  <a:schemeClr val="dk2"/>
                </a:solidFill>
                <a:latin typeface="Gill Sans"/>
                <a:ea typeface="Gill Sans"/>
                <a:cs typeface="Gill Sans"/>
                <a:sym typeface="Gill Sans"/>
              </a:endParaRPr>
            </a:p>
            <a:p>
              <a:pPr marL="0" marR="0" lvl="0" indent="0" algn="ctr" rtl="0">
                <a:lnSpc>
                  <a:spcPct val="90000"/>
                </a:lnSpc>
                <a:spcBef>
                  <a:spcPts val="0"/>
                </a:spcBef>
                <a:spcAft>
                  <a:spcPts val="0"/>
                </a:spcAft>
                <a:buNone/>
              </a:pPr>
              <a:r>
                <a:rPr lang="nl-BE" sz="2400">
                  <a:solidFill>
                    <a:schemeClr val="dk2"/>
                  </a:solidFill>
                  <a:latin typeface="Gill Sans"/>
                  <a:ea typeface="Gill Sans"/>
                  <a:cs typeface="Gill Sans"/>
                  <a:sym typeface="Gill Sans"/>
                </a:rPr>
                <a:t>met klei</a:t>
              </a:r>
              <a:endParaRPr sz="2400" b="0" i="0" u="none" strike="noStrike" cap="none">
                <a:solidFill>
                  <a:schemeClr val="dk2"/>
                </a:solidFill>
                <a:latin typeface="Gill Sans"/>
                <a:ea typeface="Gill Sans"/>
                <a:cs typeface="Gill Sans"/>
                <a:sym typeface="Gill Sans"/>
              </a:endParaRPr>
            </a:p>
          </p:txBody>
        </p:sp>
        <p:sp>
          <p:nvSpPr>
            <p:cNvPr id="257" name="Google Shape;257;p2"/>
            <p:cNvSpPr/>
            <p:nvPr/>
          </p:nvSpPr>
          <p:spPr>
            <a:xfrm rot="-7359221">
              <a:off x="4052516" y="2184551"/>
              <a:ext cx="672085" cy="789199"/>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txBox="1"/>
            <p:nvPr/>
          </p:nvSpPr>
          <p:spPr>
            <a:xfrm rot="3440779">
              <a:off x="4207723" y="2427270"/>
              <a:ext cx="470460" cy="473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33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262"/>
        <p:cNvGrpSpPr/>
        <p:nvPr/>
      </p:nvGrpSpPr>
      <p:grpSpPr>
        <a:xfrm>
          <a:off x="0" y="0"/>
          <a:ext cx="0" cy="0"/>
          <a:chOff x="0" y="0"/>
          <a:chExt cx="0" cy="0"/>
        </a:xfrm>
      </p:grpSpPr>
      <p:sp>
        <p:nvSpPr>
          <p:cNvPr id="263" name="Google Shape;263;p3"/>
          <p:cNvSpPr txBox="1">
            <a:spLocks noGrp="1"/>
          </p:cNvSpPr>
          <p:nvPr>
            <p:ph type="title"/>
          </p:nvPr>
        </p:nvSpPr>
        <p:spPr>
          <a:xfrm>
            <a:off x="0" y="142875"/>
            <a:ext cx="12192000" cy="1038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Gill Sans"/>
              <a:buNone/>
            </a:pPr>
            <a:br>
              <a:rPr lang="nl-BE" b="1">
                <a:solidFill>
                  <a:schemeClr val="dk2"/>
                </a:solidFill>
                <a:latin typeface="Gill Sans"/>
                <a:ea typeface="Gill Sans"/>
                <a:cs typeface="Gill Sans"/>
                <a:sym typeface="Gill Sans"/>
              </a:rPr>
            </a:br>
            <a:r>
              <a:rPr lang="nl-BE" b="1">
                <a:solidFill>
                  <a:schemeClr val="dk2"/>
                </a:solidFill>
                <a:latin typeface="Gill Sans"/>
                <a:ea typeface="Gill Sans"/>
                <a:cs typeface="Gill Sans"/>
                <a:sym typeface="Gill Sans"/>
              </a:rPr>
              <a:t>Tijd voor een spel: Griekse memory </a:t>
            </a:r>
            <a:endParaRPr/>
          </a:p>
        </p:txBody>
      </p:sp>
      <p:pic>
        <p:nvPicPr>
          <p:cNvPr id="264" name="Google Shape;264;p3"/>
          <p:cNvPicPr preferRelativeResize="0"/>
          <p:nvPr/>
        </p:nvPicPr>
        <p:blipFill>
          <a:blip r:embed="rId3">
            <a:alphaModFix/>
          </a:blip>
          <a:stretch>
            <a:fillRect/>
          </a:stretch>
        </p:blipFill>
        <p:spPr>
          <a:xfrm>
            <a:off x="3377038" y="1428025"/>
            <a:ext cx="5437926" cy="5091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268"/>
        <p:cNvGrpSpPr/>
        <p:nvPr/>
      </p:nvGrpSpPr>
      <p:grpSpPr>
        <a:xfrm>
          <a:off x="0" y="0"/>
          <a:ext cx="0" cy="0"/>
          <a:chOff x="0" y="0"/>
          <a:chExt cx="0" cy="0"/>
        </a:xfrm>
      </p:grpSpPr>
      <p:sp>
        <p:nvSpPr>
          <p:cNvPr id="269" name="Google Shape;269;gc7cd026c16_1_4"/>
          <p:cNvSpPr txBox="1">
            <a:spLocks noGrp="1"/>
          </p:cNvSpPr>
          <p:nvPr>
            <p:ph type="title"/>
          </p:nvPr>
        </p:nvSpPr>
        <p:spPr>
          <a:xfrm>
            <a:off x="71300" y="156850"/>
            <a:ext cx="12192000" cy="1038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Gill Sans"/>
              <a:buNone/>
            </a:pPr>
            <a:br>
              <a:rPr lang="nl-BE" b="1">
                <a:solidFill>
                  <a:schemeClr val="dk2"/>
                </a:solidFill>
                <a:latin typeface="Gill Sans"/>
                <a:ea typeface="Gill Sans"/>
                <a:cs typeface="Gill Sans"/>
                <a:sym typeface="Gill Sans"/>
              </a:rPr>
            </a:br>
            <a:r>
              <a:rPr lang="nl-BE" b="1">
                <a:solidFill>
                  <a:schemeClr val="dk2"/>
                </a:solidFill>
                <a:latin typeface="Gill Sans"/>
                <a:ea typeface="Gill Sans"/>
                <a:cs typeface="Gill Sans"/>
                <a:sym typeface="Gill Sans"/>
              </a:rPr>
              <a:t>Griekse woorden in het Nederlands</a:t>
            </a:r>
            <a:endParaRPr b="1">
              <a:solidFill>
                <a:schemeClr val="dk2"/>
              </a:solidFill>
              <a:latin typeface="Gill Sans"/>
              <a:ea typeface="Gill Sans"/>
              <a:cs typeface="Gill Sans"/>
              <a:sym typeface="Gill Sans"/>
            </a:endParaRPr>
          </a:p>
          <a:p>
            <a:pPr marL="0" lvl="0" indent="0" algn="l" rtl="0">
              <a:lnSpc>
                <a:spcPct val="90000"/>
              </a:lnSpc>
              <a:spcBef>
                <a:spcPts val="0"/>
              </a:spcBef>
              <a:spcAft>
                <a:spcPts val="0"/>
              </a:spcAft>
              <a:buClr>
                <a:schemeClr val="dk2"/>
              </a:buClr>
              <a:buSzPct val="100000"/>
              <a:buFont typeface="Gill Sans"/>
              <a:buNone/>
            </a:pPr>
            <a:endParaRPr b="1">
              <a:solidFill>
                <a:schemeClr val="dk2"/>
              </a:solidFill>
              <a:latin typeface="Gill Sans"/>
              <a:ea typeface="Gill Sans"/>
              <a:cs typeface="Gill Sans"/>
              <a:sym typeface="Gill Sans"/>
            </a:endParaRPr>
          </a:p>
        </p:txBody>
      </p:sp>
      <p:pic>
        <p:nvPicPr>
          <p:cNvPr id="270" name="Google Shape;270;gc7cd026c16_1_4"/>
          <p:cNvPicPr preferRelativeResize="0"/>
          <p:nvPr/>
        </p:nvPicPr>
        <p:blipFill>
          <a:blip r:embed="rId3">
            <a:alphaModFix/>
          </a:blip>
          <a:stretch>
            <a:fillRect/>
          </a:stretch>
        </p:blipFill>
        <p:spPr>
          <a:xfrm>
            <a:off x="2005925" y="1194075"/>
            <a:ext cx="2989814" cy="1681776"/>
          </a:xfrm>
          <a:prstGeom prst="rect">
            <a:avLst/>
          </a:prstGeom>
          <a:noFill/>
          <a:ln>
            <a:noFill/>
          </a:ln>
        </p:spPr>
      </p:pic>
      <p:pic>
        <p:nvPicPr>
          <p:cNvPr id="271" name="Google Shape;271;gc7cd026c16_1_4"/>
          <p:cNvPicPr preferRelativeResize="0"/>
          <p:nvPr/>
        </p:nvPicPr>
        <p:blipFill>
          <a:blip r:embed="rId4">
            <a:alphaModFix/>
          </a:blip>
          <a:stretch>
            <a:fillRect/>
          </a:stretch>
        </p:blipFill>
        <p:spPr>
          <a:xfrm>
            <a:off x="2005926" y="5000725"/>
            <a:ext cx="1573376" cy="1681776"/>
          </a:xfrm>
          <a:prstGeom prst="rect">
            <a:avLst/>
          </a:prstGeom>
          <a:noFill/>
          <a:ln>
            <a:noFill/>
          </a:ln>
        </p:spPr>
      </p:pic>
      <p:pic>
        <p:nvPicPr>
          <p:cNvPr id="272" name="Google Shape;272;gc7cd026c16_1_4"/>
          <p:cNvPicPr preferRelativeResize="0"/>
          <p:nvPr/>
        </p:nvPicPr>
        <p:blipFill>
          <a:blip r:embed="rId5">
            <a:alphaModFix/>
          </a:blip>
          <a:stretch>
            <a:fillRect/>
          </a:stretch>
        </p:blipFill>
        <p:spPr>
          <a:xfrm>
            <a:off x="2005925" y="3230613"/>
            <a:ext cx="3389644" cy="1415325"/>
          </a:xfrm>
          <a:prstGeom prst="rect">
            <a:avLst/>
          </a:prstGeom>
          <a:noFill/>
          <a:ln>
            <a:noFill/>
          </a:ln>
        </p:spPr>
      </p:pic>
      <p:sp>
        <p:nvSpPr>
          <p:cNvPr id="273" name="Google Shape;273;gc7cd026c16_1_4"/>
          <p:cNvSpPr txBox="1"/>
          <p:nvPr/>
        </p:nvSpPr>
        <p:spPr>
          <a:xfrm>
            <a:off x="6195600" y="1604013"/>
            <a:ext cx="3870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4400">
                <a:solidFill>
                  <a:schemeClr val="dk2"/>
                </a:solidFill>
                <a:latin typeface="Gill Sans"/>
                <a:ea typeface="Gill Sans"/>
                <a:cs typeface="Gill Sans"/>
                <a:sym typeface="Gill Sans"/>
              </a:rPr>
              <a:t>Bibliotheek</a:t>
            </a:r>
            <a:endParaRPr sz="4400">
              <a:solidFill>
                <a:schemeClr val="dk2"/>
              </a:solidFill>
              <a:latin typeface="Gill Sans"/>
              <a:ea typeface="Gill Sans"/>
              <a:cs typeface="Gill Sans"/>
              <a:sym typeface="Gill Sans"/>
            </a:endParaRPr>
          </a:p>
        </p:txBody>
      </p:sp>
      <p:sp>
        <p:nvSpPr>
          <p:cNvPr id="274" name="Google Shape;274;gc7cd026c16_1_4"/>
          <p:cNvSpPr txBox="1"/>
          <p:nvPr/>
        </p:nvSpPr>
        <p:spPr>
          <a:xfrm>
            <a:off x="6195600" y="3507338"/>
            <a:ext cx="4156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4400">
                <a:solidFill>
                  <a:schemeClr val="dk2"/>
                </a:solidFill>
                <a:latin typeface="Gill Sans"/>
                <a:ea typeface="Gill Sans"/>
                <a:cs typeface="Gill Sans"/>
                <a:sym typeface="Gill Sans"/>
              </a:rPr>
              <a:t>Logopedie</a:t>
            </a:r>
            <a:endParaRPr sz="4400">
              <a:solidFill>
                <a:schemeClr val="dk2"/>
              </a:solidFill>
              <a:latin typeface="Gill Sans"/>
              <a:ea typeface="Gill Sans"/>
              <a:cs typeface="Gill Sans"/>
              <a:sym typeface="Gill Sans"/>
            </a:endParaRPr>
          </a:p>
        </p:txBody>
      </p:sp>
      <p:sp>
        <p:nvSpPr>
          <p:cNvPr id="275" name="Google Shape;275;gc7cd026c16_1_4"/>
          <p:cNvSpPr txBox="1"/>
          <p:nvPr/>
        </p:nvSpPr>
        <p:spPr>
          <a:xfrm>
            <a:off x="6195600" y="5293775"/>
            <a:ext cx="5052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4400">
                <a:solidFill>
                  <a:schemeClr val="dk2"/>
                </a:solidFill>
                <a:latin typeface="Gill Sans"/>
                <a:ea typeface="Gill Sans"/>
                <a:cs typeface="Gill Sans"/>
                <a:sym typeface="Gill Sans"/>
              </a:rPr>
              <a:t>Thermometer</a:t>
            </a:r>
            <a:endParaRPr sz="4400">
              <a:solidFill>
                <a:schemeClr val="dk2"/>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279"/>
        <p:cNvGrpSpPr/>
        <p:nvPr/>
      </p:nvGrpSpPr>
      <p:grpSpPr>
        <a:xfrm>
          <a:off x="0" y="0"/>
          <a:ext cx="0" cy="0"/>
          <a:chOff x="0" y="0"/>
          <a:chExt cx="0" cy="0"/>
        </a:xfrm>
      </p:grpSpPr>
      <p:sp>
        <p:nvSpPr>
          <p:cNvPr id="280" name="Google Shape;280;gc7cd026c16_1_15"/>
          <p:cNvSpPr txBox="1">
            <a:spLocks noGrp="1"/>
          </p:cNvSpPr>
          <p:nvPr>
            <p:ph type="title"/>
          </p:nvPr>
        </p:nvSpPr>
        <p:spPr>
          <a:xfrm>
            <a:off x="71300" y="156850"/>
            <a:ext cx="12192000" cy="1038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Gill Sans"/>
              <a:buNone/>
            </a:pPr>
            <a:br>
              <a:rPr lang="nl-BE" b="1">
                <a:solidFill>
                  <a:schemeClr val="dk2"/>
                </a:solidFill>
                <a:latin typeface="Gill Sans"/>
                <a:ea typeface="Gill Sans"/>
                <a:cs typeface="Gill Sans"/>
                <a:sym typeface="Gill Sans"/>
              </a:rPr>
            </a:br>
            <a:r>
              <a:rPr lang="nl-BE" b="1">
                <a:solidFill>
                  <a:schemeClr val="dk2"/>
                </a:solidFill>
                <a:latin typeface="Gill Sans"/>
                <a:ea typeface="Gill Sans"/>
                <a:cs typeface="Gill Sans"/>
                <a:sym typeface="Gill Sans"/>
              </a:rPr>
              <a:t>Griekse woorden in het Nederlands</a:t>
            </a:r>
            <a:endParaRPr b="1">
              <a:solidFill>
                <a:schemeClr val="dk2"/>
              </a:solidFill>
              <a:latin typeface="Gill Sans"/>
              <a:ea typeface="Gill Sans"/>
              <a:cs typeface="Gill Sans"/>
              <a:sym typeface="Gill Sans"/>
            </a:endParaRPr>
          </a:p>
          <a:p>
            <a:pPr marL="0" lvl="0" indent="0" algn="l" rtl="0">
              <a:lnSpc>
                <a:spcPct val="90000"/>
              </a:lnSpc>
              <a:spcBef>
                <a:spcPts val="0"/>
              </a:spcBef>
              <a:spcAft>
                <a:spcPts val="0"/>
              </a:spcAft>
              <a:buClr>
                <a:schemeClr val="dk2"/>
              </a:buClr>
              <a:buSzPct val="100000"/>
              <a:buFont typeface="Gill Sans"/>
              <a:buNone/>
            </a:pPr>
            <a:endParaRPr b="1">
              <a:solidFill>
                <a:schemeClr val="dk2"/>
              </a:solidFill>
              <a:latin typeface="Gill Sans"/>
              <a:ea typeface="Gill Sans"/>
              <a:cs typeface="Gill Sans"/>
              <a:sym typeface="Gill Sans"/>
            </a:endParaRPr>
          </a:p>
        </p:txBody>
      </p:sp>
      <p:pic>
        <p:nvPicPr>
          <p:cNvPr id="281" name="Google Shape;281;gc7cd026c16_1_15"/>
          <p:cNvPicPr preferRelativeResize="0"/>
          <p:nvPr/>
        </p:nvPicPr>
        <p:blipFill>
          <a:blip r:embed="rId3">
            <a:alphaModFix/>
          </a:blip>
          <a:stretch>
            <a:fillRect/>
          </a:stretch>
        </p:blipFill>
        <p:spPr>
          <a:xfrm>
            <a:off x="1986572" y="4177175"/>
            <a:ext cx="3539601" cy="1858300"/>
          </a:xfrm>
          <a:prstGeom prst="rect">
            <a:avLst/>
          </a:prstGeom>
          <a:noFill/>
          <a:ln>
            <a:noFill/>
          </a:ln>
        </p:spPr>
      </p:pic>
      <p:pic>
        <p:nvPicPr>
          <p:cNvPr id="282" name="Google Shape;282;gc7cd026c16_1_15"/>
          <p:cNvPicPr preferRelativeResize="0"/>
          <p:nvPr/>
        </p:nvPicPr>
        <p:blipFill>
          <a:blip r:embed="rId4">
            <a:alphaModFix/>
          </a:blip>
          <a:stretch>
            <a:fillRect/>
          </a:stretch>
        </p:blipFill>
        <p:spPr>
          <a:xfrm>
            <a:off x="1986575" y="1402775"/>
            <a:ext cx="2188150" cy="2188150"/>
          </a:xfrm>
          <a:prstGeom prst="rect">
            <a:avLst/>
          </a:prstGeom>
          <a:noFill/>
          <a:ln>
            <a:noFill/>
          </a:ln>
        </p:spPr>
      </p:pic>
      <p:sp>
        <p:nvSpPr>
          <p:cNvPr id="283" name="Google Shape;283;gc7cd026c16_1_15"/>
          <p:cNvSpPr txBox="1"/>
          <p:nvPr/>
        </p:nvSpPr>
        <p:spPr>
          <a:xfrm>
            <a:off x="6312475" y="2065900"/>
            <a:ext cx="3753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4400">
                <a:solidFill>
                  <a:schemeClr val="dk2"/>
                </a:solidFill>
                <a:latin typeface="Gill Sans"/>
                <a:ea typeface="Gill Sans"/>
                <a:cs typeface="Gill Sans"/>
                <a:sym typeface="Gill Sans"/>
              </a:rPr>
              <a:t>Chronometer</a:t>
            </a:r>
            <a:endParaRPr sz="4400">
              <a:solidFill>
                <a:schemeClr val="dk2"/>
              </a:solidFill>
              <a:latin typeface="Gill Sans"/>
              <a:ea typeface="Gill Sans"/>
              <a:cs typeface="Gill Sans"/>
              <a:sym typeface="Gill Sans"/>
            </a:endParaRPr>
          </a:p>
        </p:txBody>
      </p:sp>
      <p:sp>
        <p:nvSpPr>
          <p:cNvPr id="284" name="Google Shape;284;gc7cd026c16_1_15"/>
          <p:cNvSpPr txBox="1"/>
          <p:nvPr/>
        </p:nvSpPr>
        <p:spPr>
          <a:xfrm>
            <a:off x="6312475" y="4675375"/>
            <a:ext cx="44163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BE" sz="4400">
                <a:solidFill>
                  <a:schemeClr val="dk2"/>
                </a:solidFill>
                <a:latin typeface="Gill Sans"/>
                <a:ea typeface="Gill Sans"/>
                <a:cs typeface="Gill Sans"/>
                <a:sym typeface="Gill Sans"/>
              </a:rPr>
              <a:t>Bibliotheek</a:t>
            </a:r>
            <a:endParaRPr sz="4400">
              <a:solidFill>
                <a:schemeClr val="dk2"/>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297"/>
        <p:cNvGrpSpPr/>
        <p:nvPr/>
      </p:nvGrpSpPr>
      <p:grpSpPr>
        <a:xfrm>
          <a:off x="0" y="0"/>
          <a:ext cx="0" cy="0"/>
          <a:chOff x="0" y="0"/>
          <a:chExt cx="0" cy="0"/>
        </a:xfrm>
      </p:grpSpPr>
      <p:pic>
        <p:nvPicPr>
          <p:cNvPr id="298" name="Google Shape;298;p15"/>
          <p:cNvPicPr preferRelativeResize="0"/>
          <p:nvPr/>
        </p:nvPicPr>
        <p:blipFill>
          <a:blip r:embed="rId3">
            <a:alphaModFix/>
          </a:blip>
          <a:stretch>
            <a:fillRect/>
          </a:stretch>
        </p:blipFill>
        <p:spPr>
          <a:xfrm>
            <a:off x="477150" y="1985750"/>
            <a:ext cx="3926000" cy="3824700"/>
          </a:xfrm>
          <a:prstGeom prst="rect">
            <a:avLst/>
          </a:prstGeom>
          <a:noFill/>
          <a:ln>
            <a:noFill/>
          </a:ln>
        </p:spPr>
      </p:pic>
      <p:pic>
        <p:nvPicPr>
          <p:cNvPr id="299" name="Google Shape;299;p15"/>
          <p:cNvPicPr preferRelativeResize="0"/>
          <p:nvPr/>
        </p:nvPicPr>
        <p:blipFill>
          <a:blip r:embed="rId4">
            <a:alphaModFix/>
          </a:blip>
          <a:stretch>
            <a:fillRect/>
          </a:stretch>
        </p:blipFill>
        <p:spPr>
          <a:xfrm>
            <a:off x="7840790" y="1985750"/>
            <a:ext cx="3878835" cy="3824700"/>
          </a:xfrm>
          <a:prstGeom prst="rect">
            <a:avLst/>
          </a:prstGeom>
          <a:noFill/>
          <a:ln>
            <a:noFill/>
          </a:ln>
        </p:spPr>
      </p:pic>
      <p:sp>
        <p:nvSpPr>
          <p:cNvPr id="300" name="Google Shape;300;p15"/>
          <p:cNvSpPr txBox="1"/>
          <p:nvPr/>
        </p:nvSpPr>
        <p:spPr>
          <a:xfrm>
            <a:off x="2201252" y="649425"/>
            <a:ext cx="7789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BE" sz="4800" b="1">
                <a:solidFill>
                  <a:srgbClr val="44546A"/>
                </a:solidFill>
                <a:latin typeface="Gill Sans"/>
                <a:ea typeface="Gill Sans"/>
                <a:cs typeface="Gill Sans"/>
                <a:sym typeface="Gill Sans"/>
              </a:rPr>
              <a:t>Kennen jullie μεδουσα al?</a:t>
            </a:r>
            <a:endParaRPr sz="4800" b="1">
              <a:solidFill>
                <a:srgbClr val="44546A"/>
              </a:solidFill>
              <a:latin typeface="Gill Sans"/>
              <a:ea typeface="Gill Sans"/>
              <a:cs typeface="Gill Sans"/>
              <a:sym typeface="Gill Sans"/>
            </a:endParaRPr>
          </a:p>
        </p:txBody>
      </p:sp>
      <p:pic>
        <p:nvPicPr>
          <p:cNvPr id="3" name="Afbeelding 2" descr="Afbeelding met tekst, stof&#10;&#10;Automatisch gegenereerde beschrijving">
            <a:extLst>
              <a:ext uri="{FF2B5EF4-FFF2-40B4-BE49-F238E27FC236}">
                <a16:creationId xmlns:a16="http://schemas.microsoft.com/office/drawing/2014/main" id="{42DF58DE-A91F-AC44-B9D7-8BF4848008A9}"/>
              </a:ext>
            </a:extLst>
          </p:cNvPr>
          <p:cNvPicPr>
            <a:picLocks noChangeAspect="1"/>
          </p:cNvPicPr>
          <p:nvPr/>
        </p:nvPicPr>
        <p:blipFill>
          <a:blip r:embed="rId5"/>
          <a:stretch>
            <a:fillRect/>
          </a:stretch>
        </p:blipFill>
        <p:spPr>
          <a:xfrm>
            <a:off x="4726609" y="1985750"/>
            <a:ext cx="2738782" cy="3824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297"/>
        <p:cNvGrpSpPr/>
        <p:nvPr/>
      </p:nvGrpSpPr>
      <p:grpSpPr>
        <a:xfrm>
          <a:off x="0" y="0"/>
          <a:ext cx="0" cy="0"/>
          <a:chOff x="0" y="0"/>
          <a:chExt cx="0" cy="0"/>
        </a:xfrm>
      </p:grpSpPr>
      <p:sp>
        <p:nvSpPr>
          <p:cNvPr id="300" name="Google Shape;300;p15"/>
          <p:cNvSpPr txBox="1"/>
          <p:nvPr/>
        </p:nvSpPr>
        <p:spPr>
          <a:xfrm>
            <a:off x="1728788" y="649425"/>
            <a:ext cx="8261964" cy="80018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sz="4000" b="1" dirty="0">
                <a:solidFill>
                  <a:srgbClr val="44546A"/>
                </a:solidFill>
                <a:latin typeface="Gill Sans"/>
                <a:ea typeface="Gill Sans"/>
                <a:cs typeface="Gill Sans"/>
                <a:sym typeface="Gill Sans"/>
              </a:rPr>
              <a:t>Μ</a:t>
            </a:r>
            <a:r>
              <a:rPr kumimoji="0" lang="nl-BE" sz="4000" b="1" i="0" u="none" strike="noStrike" kern="0" cap="none" spc="0" normalizeH="0" baseline="0" noProof="0" dirty="0">
                <a:ln>
                  <a:noFill/>
                </a:ln>
                <a:solidFill>
                  <a:srgbClr val="44546A"/>
                </a:solidFill>
                <a:effectLst/>
                <a:uLnTx/>
                <a:uFillTx/>
                <a:latin typeface="Gill Sans"/>
                <a:ea typeface="Gill Sans"/>
                <a:cs typeface="Gill Sans"/>
                <a:sym typeface="Gill Sans"/>
              </a:rPr>
              <a:t>εδουσα</a:t>
            </a:r>
            <a:r>
              <a:rPr kumimoji="0" lang="nl-BE" sz="4000" i="0" u="none" strike="noStrike" kern="0" cap="none" spc="0" normalizeH="0" baseline="0" noProof="0" dirty="0">
                <a:ln>
                  <a:noFill/>
                </a:ln>
                <a:solidFill>
                  <a:srgbClr val="44546A"/>
                </a:solidFill>
                <a:effectLst/>
                <a:uLnTx/>
                <a:uFillTx/>
                <a:latin typeface="Gill Sans"/>
                <a:ea typeface="Gill Sans"/>
                <a:cs typeface="Gill Sans"/>
                <a:sym typeface="Gill Sans"/>
              </a:rPr>
              <a:t>: een meisje of een monster?</a:t>
            </a:r>
            <a:endParaRPr kumimoji="0" sz="4000" i="0" u="none" strike="noStrike" kern="0" cap="none" spc="0" normalizeH="0" baseline="0" noProof="0" dirty="0">
              <a:ln>
                <a:noFill/>
              </a:ln>
              <a:solidFill>
                <a:srgbClr val="44546A"/>
              </a:solidFill>
              <a:effectLst/>
              <a:uLnTx/>
              <a:uFillTx/>
              <a:latin typeface="Gill Sans"/>
              <a:ea typeface="Gill Sans"/>
              <a:cs typeface="Gill Sans"/>
              <a:sym typeface="Gill Sans"/>
            </a:endParaRPr>
          </a:p>
        </p:txBody>
      </p:sp>
      <p:pic>
        <p:nvPicPr>
          <p:cNvPr id="2" name="Afbeelding 1">
            <a:extLst>
              <a:ext uri="{FF2B5EF4-FFF2-40B4-BE49-F238E27FC236}">
                <a16:creationId xmlns:a16="http://schemas.microsoft.com/office/drawing/2014/main" id="{44BBBB5E-F7AF-5A41-B15D-FBBD4D436349}"/>
              </a:ext>
            </a:extLst>
          </p:cNvPr>
          <p:cNvPicPr>
            <a:picLocks noChangeAspect="1"/>
          </p:cNvPicPr>
          <p:nvPr/>
        </p:nvPicPr>
        <p:blipFill>
          <a:blip r:embed="rId3"/>
          <a:stretch>
            <a:fillRect/>
          </a:stretch>
        </p:blipFill>
        <p:spPr>
          <a:xfrm>
            <a:off x="1071562" y="1841642"/>
            <a:ext cx="3856248" cy="4650182"/>
          </a:xfrm>
          <a:prstGeom prst="rect">
            <a:avLst/>
          </a:prstGeom>
        </p:spPr>
      </p:pic>
      <p:pic>
        <p:nvPicPr>
          <p:cNvPr id="4" name="Afbeelding 3">
            <a:extLst>
              <a:ext uri="{FF2B5EF4-FFF2-40B4-BE49-F238E27FC236}">
                <a16:creationId xmlns:a16="http://schemas.microsoft.com/office/drawing/2014/main" id="{E58CAEF2-A4D3-BE46-8680-CDA816FBA1AB}"/>
              </a:ext>
            </a:extLst>
          </p:cNvPr>
          <p:cNvPicPr>
            <a:picLocks noChangeAspect="1"/>
          </p:cNvPicPr>
          <p:nvPr/>
        </p:nvPicPr>
        <p:blipFill>
          <a:blip r:embed="rId4"/>
          <a:stretch>
            <a:fillRect/>
          </a:stretch>
        </p:blipFill>
        <p:spPr>
          <a:xfrm>
            <a:off x="6551612" y="1841642"/>
            <a:ext cx="3972031" cy="4650182"/>
          </a:xfrm>
          <a:prstGeom prst="rect">
            <a:avLst/>
          </a:prstGeom>
        </p:spPr>
      </p:pic>
    </p:spTree>
    <p:extLst>
      <p:ext uri="{BB962C8B-B14F-4D97-AF65-F5344CB8AC3E}">
        <p14:creationId xmlns:p14="http://schemas.microsoft.com/office/powerpoint/2010/main" val="188194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05"/>
        <p:cNvGrpSpPr/>
        <p:nvPr/>
      </p:nvGrpSpPr>
      <p:grpSpPr>
        <a:xfrm>
          <a:off x="0" y="0"/>
          <a:ext cx="0" cy="0"/>
          <a:chOff x="0" y="0"/>
          <a:chExt cx="0" cy="0"/>
        </a:xfrm>
      </p:grpSpPr>
      <p:pic>
        <p:nvPicPr>
          <p:cNvPr id="306" name="Google Shape;306;p17"/>
          <p:cNvPicPr preferRelativeResize="0"/>
          <p:nvPr/>
        </p:nvPicPr>
        <p:blipFill>
          <a:blip r:embed="rId3">
            <a:alphaModFix/>
          </a:blip>
          <a:stretch>
            <a:fillRect/>
          </a:stretch>
        </p:blipFill>
        <p:spPr>
          <a:xfrm>
            <a:off x="8527445" y="4350239"/>
            <a:ext cx="3664555" cy="2373290"/>
          </a:xfrm>
          <a:prstGeom prst="rect">
            <a:avLst/>
          </a:prstGeom>
          <a:noFill/>
          <a:ln>
            <a:noFill/>
          </a:ln>
        </p:spPr>
      </p:pic>
      <p:pic>
        <p:nvPicPr>
          <p:cNvPr id="307" name="Google Shape;307;p17"/>
          <p:cNvPicPr preferRelativeResize="0"/>
          <p:nvPr/>
        </p:nvPicPr>
        <p:blipFill>
          <a:blip r:embed="rId4">
            <a:alphaModFix/>
          </a:blip>
          <a:stretch>
            <a:fillRect/>
          </a:stretch>
        </p:blipFill>
        <p:spPr>
          <a:xfrm>
            <a:off x="5101735" y="4350239"/>
            <a:ext cx="3361455" cy="2373290"/>
          </a:xfrm>
          <a:prstGeom prst="rect">
            <a:avLst/>
          </a:prstGeom>
          <a:noFill/>
          <a:ln>
            <a:noFill/>
          </a:ln>
        </p:spPr>
      </p:pic>
      <p:pic>
        <p:nvPicPr>
          <p:cNvPr id="308" name="Google Shape;308;p17"/>
          <p:cNvPicPr preferRelativeResize="0"/>
          <p:nvPr/>
        </p:nvPicPr>
        <p:blipFill>
          <a:blip r:embed="rId5">
            <a:alphaModFix/>
          </a:blip>
          <a:stretch>
            <a:fillRect/>
          </a:stretch>
        </p:blipFill>
        <p:spPr>
          <a:xfrm>
            <a:off x="2540078" y="1421343"/>
            <a:ext cx="2561657" cy="4382950"/>
          </a:xfrm>
          <a:prstGeom prst="rect">
            <a:avLst/>
          </a:prstGeom>
          <a:noFill/>
          <a:ln>
            <a:noFill/>
          </a:ln>
        </p:spPr>
      </p:pic>
      <p:sp>
        <p:nvSpPr>
          <p:cNvPr id="309" name="Google Shape;309;p17"/>
          <p:cNvSpPr txBox="1"/>
          <p:nvPr/>
        </p:nvSpPr>
        <p:spPr>
          <a:xfrm>
            <a:off x="757650" y="311725"/>
            <a:ext cx="10676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BE" sz="4800" b="1" dirty="0">
                <a:solidFill>
                  <a:srgbClr val="44546A"/>
                </a:solidFill>
                <a:latin typeface="Gill Sans"/>
                <a:ea typeface="Gill Sans"/>
                <a:cs typeface="Gill Sans"/>
                <a:sym typeface="Gill Sans"/>
              </a:rPr>
              <a:t>Μεδουσα bij ons: films en games</a:t>
            </a:r>
            <a:endParaRPr sz="4800" b="1" dirty="0">
              <a:solidFill>
                <a:srgbClr val="44546A"/>
              </a:solidFill>
              <a:latin typeface="Gill Sans"/>
              <a:ea typeface="Gill Sans"/>
              <a:cs typeface="Gill Sans"/>
              <a:sym typeface="Gill Sans"/>
            </a:endParaRPr>
          </a:p>
        </p:txBody>
      </p:sp>
      <p:pic>
        <p:nvPicPr>
          <p:cNvPr id="2" name="Afbeelding 1">
            <a:extLst>
              <a:ext uri="{FF2B5EF4-FFF2-40B4-BE49-F238E27FC236}">
                <a16:creationId xmlns:a16="http://schemas.microsoft.com/office/drawing/2014/main" id="{63987555-90FB-5543-B9EF-BF63F34B1BFD}"/>
              </a:ext>
            </a:extLst>
          </p:cNvPr>
          <p:cNvPicPr>
            <a:picLocks noChangeAspect="1"/>
          </p:cNvPicPr>
          <p:nvPr/>
        </p:nvPicPr>
        <p:blipFill>
          <a:blip r:embed="rId6"/>
          <a:stretch>
            <a:fillRect/>
          </a:stretch>
        </p:blipFill>
        <p:spPr>
          <a:xfrm>
            <a:off x="152620" y="1421343"/>
            <a:ext cx="2323203" cy="4382949"/>
          </a:xfrm>
          <a:prstGeom prst="rect">
            <a:avLst/>
          </a:prstGeom>
        </p:spPr>
      </p:pic>
      <p:pic>
        <p:nvPicPr>
          <p:cNvPr id="3" name="Afbeelding 2">
            <a:extLst>
              <a:ext uri="{FF2B5EF4-FFF2-40B4-BE49-F238E27FC236}">
                <a16:creationId xmlns:a16="http://schemas.microsoft.com/office/drawing/2014/main" id="{0A0E0C85-0D60-3C4D-BF98-09BC5AB047D9}"/>
              </a:ext>
            </a:extLst>
          </p:cNvPr>
          <p:cNvPicPr>
            <a:picLocks noChangeAspect="1"/>
          </p:cNvPicPr>
          <p:nvPr/>
        </p:nvPicPr>
        <p:blipFill>
          <a:blip r:embed="rId7"/>
          <a:stretch>
            <a:fillRect/>
          </a:stretch>
        </p:blipFill>
        <p:spPr>
          <a:xfrm>
            <a:off x="6287300" y="1421343"/>
            <a:ext cx="4571200" cy="28612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C6E7"/>
        </a:solidFill>
        <a:effectLst/>
      </p:bgPr>
    </p:bg>
    <p:spTree>
      <p:nvGrpSpPr>
        <p:cNvPr id="1" name="Shape 315"/>
        <p:cNvGrpSpPr/>
        <p:nvPr/>
      </p:nvGrpSpPr>
      <p:grpSpPr>
        <a:xfrm>
          <a:off x="0" y="0"/>
          <a:ext cx="0" cy="0"/>
          <a:chOff x="0" y="0"/>
          <a:chExt cx="0" cy="0"/>
        </a:xfrm>
      </p:grpSpPr>
      <p:sp>
        <p:nvSpPr>
          <p:cNvPr id="316" name="Google Shape;316;p33"/>
          <p:cNvSpPr txBox="1">
            <a:spLocks noGrp="1"/>
          </p:cNvSpPr>
          <p:nvPr>
            <p:ph type="title"/>
          </p:nvPr>
        </p:nvSpPr>
        <p:spPr>
          <a:xfrm>
            <a:off x="873150" y="0"/>
            <a:ext cx="10445700" cy="1261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Gill Sans"/>
              <a:buNone/>
            </a:pPr>
            <a:r>
              <a:rPr lang="nl-BE" sz="4800" b="1">
                <a:solidFill>
                  <a:schemeClr val="dk2"/>
                </a:solidFill>
                <a:latin typeface="Gill Sans"/>
                <a:ea typeface="Gill Sans"/>
                <a:cs typeface="Gill Sans"/>
                <a:sym typeface="Gill Sans"/>
              </a:rPr>
              <a:t>De familie van μεδουσα</a:t>
            </a:r>
            <a:endParaRPr sz="4800" b="1">
              <a:solidFill>
                <a:schemeClr val="dk2"/>
              </a:solidFill>
              <a:latin typeface="Gill Sans"/>
              <a:ea typeface="Gill Sans"/>
              <a:cs typeface="Gill Sans"/>
              <a:sym typeface="Gill Sans"/>
            </a:endParaRPr>
          </a:p>
        </p:txBody>
      </p:sp>
      <p:sp>
        <p:nvSpPr>
          <p:cNvPr id="317" name="Google Shape;317;p33"/>
          <p:cNvSpPr txBox="1"/>
          <p:nvPr/>
        </p:nvSpPr>
        <p:spPr>
          <a:xfrm>
            <a:off x="857250" y="1285875"/>
            <a:ext cx="10858500" cy="522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8" name="Google Shape;318;p33"/>
          <p:cNvSpPr/>
          <p:nvPr/>
        </p:nvSpPr>
        <p:spPr>
          <a:xfrm>
            <a:off x="3124225" y="132570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300">
              <a:solidFill>
                <a:schemeClr val="dk2"/>
              </a:solidFill>
            </a:endParaRPr>
          </a:p>
        </p:txBody>
      </p:sp>
      <p:sp>
        <p:nvSpPr>
          <p:cNvPr id="319" name="Google Shape;319;p33"/>
          <p:cNvSpPr/>
          <p:nvPr/>
        </p:nvSpPr>
        <p:spPr>
          <a:xfrm>
            <a:off x="3124225" y="292265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0" name="Google Shape;320;p33"/>
          <p:cNvSpPr/>
          <p:nvPr/>
        </p:nvSpPr>
        <p:spPr>
          <a:xfrm>
            <a:off x="3124225" y="5835700"/>
            <a:ext cx="1986000" cy="700200"/>
          </a:xfrm>
          <a:prstGeom prst="rect">
            <a:avLst/>
          </a:prstGeom>
          <a:solidFill>
            <a:srgbClr val="B3C6E7"/>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1" name="Google Shape;321;p33"/>
          <p:cNvSpPr/>
          <p:nvPr/>
        </p:nvSpPr>
        <p:spPr>
          <a:xfrm>
            <a:off x="7081800" y="1325700"/>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γαια</a:t>
            </a:r>
            <a:endParaRPr/>
          </a:p>
        </p:txBody>
      </p:sp>
      <p:sp>
        <p:nvSpPr>
          <p:cNvPr id="322" name="Google Shape;322;p33"/>
          <p:cNvSpPr/>
          <p:nvPr/>
        </p:nvSpPr>
        <p:spPr>
          <a:xfrm>
            <a:off x="3124225" y="4519625"/>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BE" sz="2300">
                <a:solidFill>
                  <a:schemeClr val="dk2"/>
                </a:solidFill>
              </a:rPr>
              <a:t>μεδουσα</a:t>
            </a:r>
            <a:endParaRPr/>
          </a:p>
        </p:txBody>
      </p:sp>
      <p:sp>
        <p:nvSpPr>
          <p:cNvPr id="323" name="Google Shape;323;p33"/>
          <p:cNvSpPr/>
          <p:nvPr/>
        </p:nvSpPr>
        <p:spPr>
          <a:xfrm>
            <a:off x="7081800" y="4519625"/>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33"/>
          <p:cNvSpPr/>
          <p:nvPr/>
        </p:nvSpPr>
        <p:spPr>
          <a:xfrm>
            <a:off x="7081800" y="2922650"/>
            <a:ext cx="1986000" cy="700200"/>
          </a:xfrm>
          <a:prstGeom prst="rect">
            <a:avLst/>
          </a:prstGeom>
          <a:solidFill>
            <a:srgbClr val="B3C6E7"/>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325" name="Google Shape;325;p33"/>
          <p:cNvSpPr/>
          <p:nvPr/>
        </p:nvSpPr>
        <p:spPr>
          <a:xfrm>
            <a:off x="5860950" y="285845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26" name="Google Shape;326;p33"/>
          <p:cNvSpPr/>
          <p:nvPr/>
        </p:nvSpPr>
        <p:spPr>
          <a:xfrm>
            <a:off x="5387763" y="285845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27" name="Google Shape;327;p33"/>
          <p:cNvSpPr/>
          <p:nvPr/>
        </p:nvSpPr>
        <p:spPr>
          <a:xfrm>
            <a:off x="5860950" y="126150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28" name="Google Shape;328;p33"/>
          <p:cNvSpPr/>
          <p:nvPr/>
        </p:nvSpPr>
        <p:spPr>
          <a:xfrm>
            <a:off x="5387775" y="1261500"/>
            <a:ext cx="851100" cy="828600"/>
          </a:xfrm>
          <a:prstGeom prst="donut">
            <a:avLst>
              <a:gd name="adj" fmla="val 8623"/>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cxnSp>
        <p:nvCxnSpPr>
          <p:cNvPr id="329" name="Google Shape;329;p33"/>
          <p:cNvCxnSpPr>
            <a:stCxn id="328" idx="5"/>
          </p:cNvCxnSpPr>
          <p:nvPr/>
        </p:nvCxnSpPr>
        <p:spPr>
          <a:xfrm flipH="1">
            <a:off x="5110134" y="1968754"/>
            <a:ext cx="1004100" cy="996000"/>
          </a:xfrm>
          <a:prstGeom prst="straightConnector1">
            <a:avLst/>
          </a:prstGeom>
          <a:noFill/>
          <a:ln w="38100" cap="flat" cmpd="sng">
            <a:solidFill>
              <a:schemeClr val="dk2"/>
            </a:solidFill>
            <a:prstDash val="solid"/>
            <a:round/>
            <a:headEnd type="none" w="med" len="med"/>
            <a:tailEnd type="none" w="med" len="med"/>
          </a:ln>
        </p:spPr>
      </p:cxnSp>
      <p:cxnSp>
        <p:nvCxnSpPr>
          <p:cNvPr id="330" name="Google Shape;330;p33"/>
          <p:cNvCxnSpPr/>
          <p:nvPr/>
        </p:nvCxnSpPr>
        <p:spPr>
          <a:xfrm>
            <a:off x="6026859" y="1968754"/>
            <a:ext cx="1045500" cy="945900"/>
          </a:xfrm>
          <a:prstGeom prst="straightConnector1">
            <a:avLst/>
          </a:prstGeom>
          <a:noFill/>
          <a:ln w="38100" cap="flat" cmpd="sng">
            <a:solidFill>
              <a:schemeClr val="dk2"/>
            </a:solidFill>
            <a:prstDash val="solid"/>
            <a:round/>
            <a:headEnd type="none" w="med" len="med"/>
            <a:tailEnd type="none" w="med" len="med"/>
          </a:ln>
        </p:spPr>
      </p:cxnSp>
      <p:cxnSp>
        <p:nvCxnSpPr>
          <p:cNvPr id="331" name="Google Shape;331;p33"/>
          <p:cNvCxnSpPr>
            <a:stCxn id="326" idx="5"/>
          </p:cNvCxnSpPr>
          <p:nvPr/>
        </p:nvCxnSpPr>
        <p:spPr>
          <a:xfrm flipH="1">
            <a:off x="5133822" y="3565704"/>
            <a:ext cx="980400" cy="984000"/>
          </a:xfrm>
          <a:prstGeom prst="straightConnector1">
            <a:avLst/>
          </a:prstGeom>
          <a:noFill/>
          <a:ln w="38100" cap="flat" cmpd="sng">
            <a:solidFill>
              <a:schemeClr val="dk2"/>
            </a:solidFill>
            <a:prstDash val="solid"/>
            <a:round/>
            <a:headEnd type="none" w="med" len="med"/>
            <a:tailEnd type="none" w="med" len="med"/>
          </a:ln>
        </p:spPr>
      </p:cxnSp>
      <p:cxnSp>
        <p:nvCxnSpPr>
          <p:cNvPr id="332" name="Google Shape;332;p33"/>
          <p:cNvCxnSpPr/>
          <p:nvPr/>
        </p:nvCxnSpPr>
        <p:spPr>
          <a:xfrm>
            <a:off x="6098772" y="3611404"/>
            <a:ext cx="981900" cy="923400"/>
          </a:xfrm>
          <a:prstGeom prst="straightConnector1">
            <a:avLst/>
          </a:prstGeom>
          <a:noFill/>
          <a:ln w="38100" cap="flat" cmpd="sng">
            <a:solidFill>
              <a:schemeClr val="dk2"/>
            </a:solidFill>
            <a:prstDash val="solid"/>
            <a:round/>
            <a:headEnd type="none" w="med" len="med"/>
            <a:tailEnd type="none" w="med" len="med"/>
          </a:ln>
        </p:spPr>
      </p:cxnSp>
      <p:cxnSp>
        <p:nvCxnSpPr>
          <p:cNvPr id="333" name="Google Shape;333;p33"/>
          <p:cNvCxnSpPr>
            <a:stCxn id="322" idx="2"/>
            <a:endCxn id="320" idx="0"/>
          </p:cNvCxnSpPr>
          <p:nvPr/>
        </p:nvCxnSpPr>
        <p:spPr>
          <a:xfrm>
            <a:off x="4117225" y="5219825"/>
            <a:ext cx="0" cy="6159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463</Words>
  <Application>Microsoft Macintosh PowerPoint</Application>
  <PresentationFormat>Breedbeeld</PresentationFormat>
  <Paragraphs>96</Paragraphs>
  <Slides>19</Slides>
  <Notes>19</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19</vt:i4>
      </vt:variant>
    </vt:vector>
  </HeadingPairs>
  <TitlesOfParts>
    <vt:vector size="25" baseType="lpstr">
      <vt:lpstr>Calibri</vt:lpstr>
      <vt:lpstr>Arial</vt:lpstr>
      <vt:lpstr>Gill Sans</vt:lpstr>
      <vt:lpstr>Kantoorthema</vt:lpstr>
      <vt:lpstr>Kantoorthema</vt:lpstr>
      <vt:lpstr>Kantoorthema</vt:lpstr>
      <vt:lpstr>OUDE GRIEKEN – JONGE HELDEN  LES 3</vt:lpstr>
      <vt:lpstr>Griekse slangen en families...</vt:lpstr>
      <vt:lpstr> Tijd voor een spel: Griekse memory </vt:lpstr>
      <vt:lpstr> Griekse woorden in het Nederlands </vt:lpstr>
      <vt:lpstr> Griekse woorden in het Nederlands </vt:lpstr>
      <vt:lpstr>PowerPoint-presentatie</vt:lpstr>
      <vt:lpstr>PowerPoint-presentatie</vt:lpstr>
      <vt:lpstr>PowerPoint-presentatie</vt:lpstr>
      <vt:lpstr>De familie van μεδουσα</vt:lpstr>
      <vt:lpstr>De familie van μεδουσα</vt:lpstr>
      <vt:lpstr>Families in verschillende talen</vt:lpstr>
      <vt:lpstr>PowerPoint-presentatie</vt:lpstr>
      <vt:lpstr>PowerPoint-presentatie</vt:lpstr>
      <vt:lpstr>Griekse keramiek</vt:lpstr>
      <vt:lpstr>Zelf een potje maken</vt:lpstr>
      <vt:lpstr>Pennenhouder uit klei</vt:lpstr>
      <vt:lpstr>Mijn naam in het Oudgrieks</vt:lpstr>
      <vt:lpstr>Wat ga je onthouden van deze les?</vt:lpstr>
      <vt:lpstr>Wat ga je onthouden van deze 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 GRIEKEN – JONGE HELDEN  LES 4</dc:title>
  <dc:creator>jarno vercamer</dc:creator>
  <cp:lastModifiedBy>Florian Debaene</cp:lastModifiedBy>
  <cp:revision>5</cp:revision>
  <dcterms:created xsi:type="dcterms:W3CDTF">2019-03-14T20:45:47Z</dcterms:created>
  <dcterms:modified xsi:type="dcterms:W3CDTF">2021-11-12T11:32:20Z</dcterms:modified>
</cp:coreProperties>
</file>