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84" r:id="rId3"/>
  </p:sldMasterIdLst>
  <p:notesMasterIdLst>
    <p:notesMasterId r:id="rId46"/>
  </p:notesMasterIdLst>
  <p:sldIdLst>
    <p:sldId id="256" r:id="rId4"/>
    <p:sldId id="257" r:id="rId5"/>
    <p:sldId id="299" r:id="rId6"/>
    <p:sldId id="300" r:id="rId7"/>
    <p:sldId id="338" r:id="rId8"/>
    <p:sldId id="339" r:id="rId9"/>
    <p:sldId id="340" r:id="rId10"/>
    <p:sldId id="341" r:id="rId11"/>
    <p:sldId id="342" r:id="rId12"/>
    <p:sldId id="302" r:id="rId13"/>
    <p:sldId id="347" r:id="rId14"/>
    <p:sldId id="304" r:id="rId15"/>
    <p:sldId id="348" r:id="rId16"/>
    <p:sldId id="351" r:id="rId17"/>
    <p:sldId id="350" r:id="rId18"/>
    <p:sldId id="352" r:id="rId19"/>
    <p:sldId id="353" r:id="rId20"/>
    <p:sldId id="354" r:id="rId21"/>
    <p:sldId id="361" r:id="rId22"/>
    <p:sldId id="364" r:id="rId23"/>
    <p:sldId id="366" r:id="rId24"/>
    <p:sldId id="357" r:id="rId25"/>
    <p:sldId id="362" r:id="rId26"/>
    <p:sldId id="369" r:id="rId27"/>
    <p:sldId id="370" r:id="rId28"/>
    <p:sldId id="367" r:id="rId29"/>
    <p:sldId id="371" r:id="rId30"/>
    <p:sldId id="368" r:id="rId31"/>
    <p:sldId id="372" r:id="rId32"/>
    <p:sldId id="363" r:id="rId33"/>
    <p:sldId id="373" r:id="rId34"/>
    <p:sldId id="375" r:id="rId35"/>
    <p:sldId id="358" r:id="rId36"/>
    <p:sldId id="277" r:id="rId37"/>
    <p:sldId id="377" r:id="rId38"/>
    <p:sldId id="378" r:id="rId39"/>
    <p:sldId id="379" r:id="rId40"/>
    <p:sldId id="380" r:id="rId41"/>
    <p:sldId id="381" r:id="rId42"/>
    <p:sldId id="382" r:id="rId43"/>
    <p:sldId id="376" r:id="rId44"/>
    <p:sldId id="273" r:id="rId45"/>
  </p:sldIdLst>
  <p:sldSz cx="12192000" cy="6858000"/>
  <p:notesSz cx="6858000" cy="9144000"/>
  <p:embeddedFontLst>
    <p:embeddedFont>
      <p:font typeface="Gill Sans" panose="020B0604020202020204" charset="0"/>
      <p:regular r:id="rId47"/>
      <p:bold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Gill Sans MT" panose="020B0502020104020203" pitchFamily="3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2" roundtripDataSignature="AMtx7mhAlTN9SIkLHa2x2/Cyqmoyo06J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6A83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08"/>
    <p:restoredTop sz="94685"/>
  </p:normalViewPr>
  <p:slideViewPr>
    <p:cSldViewPr snapToGrid="0">
      <p:cViewPr varScale="1">
        <p:scale>
          <a:sx n="77" d="100"/>
          <a:sy n="77" d="100"/>
        </p:scale>
        <p:origin x="7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7" name="Google Shape;23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6265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2484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Keuze om aigos niet in juiste nominatief aan te leren = ok? </a:t>
            </a:r>
            <a:endParaRPr dirty="0"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2750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2566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>
                <a:sym typeface="Wingdings" pitchFamily="2" charset="2"/>
              </a:rPr>
              <a:t>Nimfen en andere mythologische waterwezens  in vraag stellen: op het spectrum van monsterlijkheid  wat is monsterlijkheid en hoe passen nimfen hierin? Door discussie van voorbeelden tonen waar grenzen van monster-zijn ligt. </a:t>
            </a:r>
            <a:endParaRPr dirty="0"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3573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8957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1727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dirty="0">
              <a:sym typeface="Wingdings" pitchFamily="2" charset="2"/>
            </a:endParaRPr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556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9970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4082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3" name="Google Shape;2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5581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2401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1383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14764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8878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62314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c8a08d869c_1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gc8a08d869c_1_2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7" name="Google Shape;417;gc8a08d869c_1_2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BE"/>
              <a:t>42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099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9364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Haai, reuzenoctopus, reuzepissebed, reuzenaal (vis) </a:t>
            </a:r>
            <a:endParaRPr dirty="0"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8576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Andere tradities: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/>
              <a:t>Jona en de walvis, Christelijke traditie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/>
              <a:t>Jormundgandr, uit Noorse traditie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BE" dirty="0"/>
              <a:t>Zaratan/apsidochelone, aangetroffen in verschillende tradities: Christendom (heiliige Brandaan), Alexanderverhalen, Sinbad (midden-oosten)</a:t>
            </a:r>
            <a:endParaRPr dirty="0"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7467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6597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8332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3439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8a08d869c_1_28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c8a08d869c_1_28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gc8a08d869c_1_2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c8a08d869c_1_2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c8a08d869c_1_2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8a08d869c_1_2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c8a08d869c_1_2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gc8a08d869c_1_2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c8a08d869c_1_2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c8a08d869c_1_2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8a08d869c_1_29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c8a08d869c_1_29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gc8a08d869c_1_2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c8a08d869c_1_2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c8a08d869c_1_2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8a08d869c_1_2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c8a08d869c_1_29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gc8a08d869c_1_29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gc8a08d869c_1_2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c8a08d869c_1_2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c8a08d869c_1_2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c8a08d869c_1_30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c8a08d869c_1_30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gc8a08d869c_1_30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gc8a08d869c_1_30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gc8a08d869c_1_30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gc8a08d869c_1_3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c8a08d869c_1_3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c8a08d869c_1_3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c8a08d869c_1_3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c8a08d869c_1_3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c8a08d869c_1_3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c8a08d869c_1_3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8a08d869c_1_3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c8a08d869c_1_3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gc8a08d869c_1_3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gc8a08d869c_1_3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c8a08d869c_1_3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c8a08d869c_1_3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c8a08d869c_1_3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c8a08d869c_1_3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gc8a08d869c_1_3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gc8a08d869c_1_3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c8a08d869c_1_3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c8a08d869c_1_3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c8a08d869c_1_3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c8a08d869c_1_338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c8a08d869c_1_3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c8a08d869c_1_3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c8a08d869c_1_3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c8a08d869c_1_344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c8a08d869c_1_344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gc8a08d869c_1_3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c8a08d869c_1_3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c8a08d869c_1_3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AF5F0B-B9D5-4DA2-BA05-9141A0562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D85CCE-F03B-4BFE-8334-AF22CA649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8A128F-86B2-4B66-A166-4CED59DEE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14/12/2021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B50C96-A2B9-4BF3-B323-3749902ED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8D9666-25BE-4156-A7BB-20F1EA9D5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3749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5C2B12-8EBA-45BA-B679-F16D8896C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D941AF-6E05-48D9-BC47-1B78A3A73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81474E-A5BB-48DA-A475-5BB077C55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14/12/2021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46C140-A521-4C6B-9061-A03346290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2356B7-5ED8-420A-AB77-45EC97BCD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8427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E7B298-23CD-492C-90E3-D998334E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CA5F03B-FEFA-4F6B-89EA-40ABB8FD5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392888-DA74-4C91-A67B-0E50FF1E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14/12/2021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77EDDE-24FF-4DBB-A220-361FDC413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279C23F-BC53-438A-9E34-7AB3188F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0191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E5E854-0A6A-42A2-9B8C-FDCB091B8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494370-5B31-458B-BCF4-5C99FD025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4A0368-F99E-4CF5-AC38-5FE3463EC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69981F7-E6B1-4FAD-8584-4B104BCC0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14/12/2021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876695D-1F76-432C-A4D2-4A348E11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DC4FA60-B780-4A5E-AF70-8FD96F85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8639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69030E-6EB1-4E61-A903-17DAE997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CB5BA6-8094-4BF8-8B1B-9E38D5F4E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C6FF397-5139-4EFF-A69A-70102B5AD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9DE93AC-18A7-4D86-ABF4-32B5D0C4F6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66358D9-FB1D-4FD4-8773-03F21BD656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A0324DF-CCA5-4B0D-A3DD-8AC031D72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14/12/2021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37B82B7-5628-4C0D-BB0F-56AA821BA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8DC89D3-1A68-45C2-A1FE-2CEF1284F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1529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B28E05-40A9-4932-802D-4F292C61D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3188AA6-2FD7-45E5-94E6-571FA0052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14/12/2021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F48A15A-41E4-4BAC-9C8F-247F50A05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2C763C0-65E0-4398-8C0C-E6B41D1D7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1510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6E7CD57-0634-4E6F-A3C7-7AF601947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14/12/2021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C563C47-DE61-4E42-A4CA-2B26C6FD0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A056DD0-2E86-4CB4-822C-FF6A714E7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5062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21C79-B216-4DCD-86BF-EF9043CBA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F437EC-8D66-41FA-BCB8-8EC75B8D1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C2584EC-4ACE-4A89-BE24-7AF3A163B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EB69EF-C70B-4C0C-A62B-3B9EEA5C0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14/12/2021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72D985-0E00-4C83-890B-2B987ECF6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1EB80AA-9AF7-495E-8A99-8CA78CC53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5479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0F33C3-1F1E-4993-B01C-A9A9D5CEF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FFD2039-EA58-462D-B83D-34D6236A92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9541654-5430-4F87-9530-BF10AFA9D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FD1F91F-73CF-457E-9601-46FCA1E2C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14/12/2021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B4B1281-4EB2-4E0F-8F8A-673DED2CA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4205447-E0AD-488E-8EF0-50A569005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2728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D61AE3-E110-45D2-91BA-4C4131B45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EDA7A5B-4D5E-42C7-B8A6-22E5B435A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56B32D-90F2-4752-B549-71D5C36A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14/12/2021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20D85D-4AD5-4BCA-99BD-08E0CE18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49963D-9A28-4A13-881A-AE0BAF0E6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8709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2FDA492-901B-4872-BF75-6B5CDF76E9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4CAAA5C-E250-48A2-B54D-34F686986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9CE6D2-45B1-4C6C-83CE-C030A702F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14/12/2021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6C6A31-14C9-4007-B794-27D15B3A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A613B4-F06E-43B5-8D52-C6E6F588F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7171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8a08d869c_1_2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gc8a08d869c_1_27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gc8a08d869c_1_2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gc8a08d869c_1_2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gc8a08d869c_1_2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176C946-0F6A-4AB1-B3CF-B2A5EA1DC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ACDF6D-8E8E-4669-8B25-5700C4D75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DE2BAA-9F05-4087-AF4E-FDCBD4CC7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084F6-8AFB-445F-B92B-07E651669214}" type="datetimeFigureOut">
              <a:rPr lang="nl-BE" smtClean="0"/>
              <a:t>14/12/2021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289C37-8C2D-48A5-A5A0-989912827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C426F8-865D-4E78-A144-8008995A1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667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2000"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"/>
          <p:cNvSpPr txBox="1">
            <a:spLocks noGrp="1"/>
          </p:cNvSpPr>
          <p:nvPr>
            <p:ph type="ctrTitle"/>
          </p:nvPr>
        </p:nvSpPr>
        <p:spPr>
          <a:xfrm>
            <a:off x="373562" y="183478"/>
            <a:ext cx="11707907" cy="2552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Gill Sans"/>
              <a:buNone/>
            </a:pPr>
            <a:r>
              <a:rPr lang="nl-BE" sz="48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OUDE GRIEKEN – JONGE HELDEN</a:t>
            </a:r>
            <a:r>
              <a:rPr lang="nl-BE" sz="66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/>
            </a:r>
            <a:br>
              <a:rPr lang="nl-BE" sz="66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66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Gill Sans"/>
              <a:buNone/>
            </a:pPr>
            <a:r>
              <a:rPr lang="nl-BE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LES 4</a:t>
            </a:r>
            <a:endParaRPr sz="6600" b="1" dirty="0">
              <a:solidFill>
                <a:schemeClr val="dk2"/>
              </a:solidFill>
              <a:highlight>
                <a:srgbClr val="FFFF00"/>
              </a:highlight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157166" y="188148"/>
            <a:ext cx="9901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4.  Wat past in het</a:t>
            </a:r>
            <a:r>
              <a:rPr kumimoji="0" lang="el-GR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nl-BE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lege kadertje?</a:t>
            </a: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C52CC593-3C92-4EDF-B9AB-BA7D437DB1D1}"/>
              </a:ext>
            </a:extLst>
          </p:cNvPr>
          <p:cNvSpPr/>
          <p:nvPr/>
        </p:nvSpPr>
        <p:spPr>
          <a:xfrm>
            <a:off x="2153751" y="541437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4F3A0BE5-3E35-4814-8EF8-6DE42F61C764}"/>
              </a:ext>
            </a:extLst>
          </p:cNvPr>
          <p:cNvSpPr/>
          <p:nvPr/>
        </p:nvSpPr>
        <p:spPr>
          <a:xfrm>
            <a:off x="9007630" y="540785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087521" y="5264895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2EF67456-B479-4134-944C-48801A85FE3D}"/>
              </a:ext>
            </a:extLst>
          </p:cNvPr>
          <p:cNvSpPr/>
          <p:nvPr/>
        </p:nvSpPr>
        <p:spPr>
          <a:xfrm>
            <a:off x="5513932" y="541437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5448053" y="5264896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41048" y="5265290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cxnSp>
        <p:nvCxnSpPr>
          <p:cNvPr id="15" name="Rechte verbindingslijn 14"/>
          <p:cNvCxnSpPr>
            <a:cxnSpLocks/>
          </p:cNvCxnSpPr>
          <p:nvPr/>
        </p:nvCxnSpPr>
        <p:spPr>
          <a:xfrm>
            <a:off x="5964071" y="2260487"/>
            <a:ext cx="11989" cy="59335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/>
          <p:cNvSpPr txBox="1"/>
          <p:nvPr/>
        </p:nvSpPr>
        <p:spPr>
          <a:xfrm>
            <a:off x="6661287" y="2971886"/>
            <a:ext cx="1697666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1397094" y="4495454"/>
            <a:ext cx="242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θυγατηρ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5112368" y="4527882"/>
            <a:ext cx="2076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παιδι</a:t>
            </a:r>
            <a:r>
              <a:rPr lang="el-GR" sz="4400" kern="1200" dirty="0">
                <a:solidFill>
                  <a:srgbClr val="44546A"/>
                </a:solidFill>
                <a:latin typeface="Calibri" panose="020F0502020204030204"/>
                <a:ea typeface="+mn-ea"/>
                <a:cs typeface="+mn-cs"/>
              </a:rPr>
              <a:t>ον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5" name="Tekstvak 3074"/>
          <p:cNvSpPr txBox="1"/>
          <p:nvPr/>
        </p:nvSpPr>
        <p:spPr>
          <a:xfrm>
            <a:off x="8808585" y="4527881"/>
            <a:ext cx="1312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υἱος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4AFF5B3-D72D-4D81-B959-9A301512EAF9}"/>
              </a:ext>
            </a:extLst>
          </p:cNvPr>
          <p:cNvSpPr txBox="1"/>
          <p:nvPr/>
        </p:nvSpPr>
        <p:spPr>
          <a:xfrm>
            <a:off x="3309825" y="1085947"/>
            <a:ext cx="1697666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μητηρ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A08FC23C-E7FA-4F7A-B30B-773564189C56}"/>
              </a:ext>
            </a:extLst>
          </p:cNvPr>
          <p:cNvSpPr txBox="1"/>
          <p:nvPr/>
        </p:nvSpPr>
        <p:spPr>
          <a:xfrm>
            <a:off x="6849544" y="1069258"/>
            <a:ext cx="1697666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πατηρ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 descr="Afbeelding met tekst, kylix, kop, zwart&#10;&#10;Automatisch gegenereerde beschrijving">
            <a:extLst>
              <a:ext uri="{FF2B5EF4-FFF2-40B4-BE49-F238E27FC236}">
                <a16:creationId xmlns:a16="http://schemas.microsoft.com/office/drawing/2014/main" id="{24C5720D-1BC7-4F07-A6AC-7404719E4C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9"/>
          <a:stretch/>
        </p:blipFill>
        <p:spPr>
          <a:xfrm>
            <a:off x="5182230" y="1001587"/>
            <a:ext cx="1563681" cy="1328531"/>
          </a:xfrm>
          <a:prstGeom prst="rect">
            <a:avLst/>
          </a:prstGeom>
        </p:spPr>
      </p:pic>
      <p:pic>
        <p:nvPicPr>
          <p:cNvPr id="9" name="Afbeelding 8" descr="Afbeelding met muur, bouwmateriaal, steen, beeld&#10;&#10;Automatisch gegenereerde beschrijving">
            <a:extLst>
              <a:ext uri="{FF2B5EF4-FFF2-40B4-BE49-F238E27FC236}">
                <a16:creationId xmlns:a16="http://schemas.microsoft.com/office/drawing/2014/main" id="{1AC957BA-A516-4E5C-9EF8-38B7BF79B8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7" t="5728" r="22507" b="5728"/>
          <a:stretch/>
        </p:blipFill>
        <p:spPr>
          <a:xfrm>
            <a:off x="5483626" y="2585498"/>
            <a:ext cx="960887" cy="19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05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157166" y="188148"/>
            <a:ext cx="9901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000" kern="1200" dirty="0">
                <a:solidFill>
                  <a:srgbClr val="44546A"/>
                </a:solidFill>
                <a:latin typeface="Gill Sans MT" panose="020B0502020104020203" pitchFamily="34" charset="0"/>
                <a:ea typeface="+mn-ea"/>
                <a:cs typeface="+mn-cs"/>
              </a:rPr>
              <a:t>4</a:t>
            </a:r>
            <a:r>
              <a:rPr kumimoji="0" lang="nl-BE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. Wat </a:t>
            </a:r>
            <a:r>
              <a:rPr lang="nl-BE" sz="4000" kern="1200" dirty="0">
                <a:solidFill>
                  <a:srgbClr val="44546A"/>
                </a:solidFill>
                <a:latin typeface="Gill Sans MT" panose="020B0502020104020203" pitchFamily="34" charset="0"/>
                <a:ea typeface="+mn-ea"/>
                <a:cs typeface="+mn-cs"/>
              </a:rPr>
              <a:t>past in </a:t>
            </a:r>
            <a:r>
              <a:rPr kumimoji="0" lang="nl-BE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het</a:t>
            </a:r>
            <a:r>
              <a:rPr kumimoji="0" lang="el-GR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lang="nl-BE" sz="4000" kern="1200" dirty="0">
                <a:solidFill>
                  <a:srgbClr val="44546A"/>
                </a:solidFill>
                <a:latin typeface="Gill Sans MT" panose="020B0502020104020203" pitchFamily="34" charset="0"/>
                <a:ea typeface="+mn-ea"/>
                <a:cs typeface="+mn-cs"/>
              </a:rPr>
              <a:t>lege</a:t>
            </a:r>
            <a:r>
              <a:rPr kumimoji="0" lang="nl-BE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kadertje?</a:t>
            </a: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C52CC593-3C92-4EDF-B9AB-BA7D437DB1D1}"/>
              </a:ext>
            </a:extLst>
          </p:cNvPr>
          <p:cNvSpPr/>
          <p:nvPr/>
        </p:nvSpPr>
        <p:spPr>
          <a:xfrm>
            <a:off x="2153751" y="541437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4F3A0BE5-3E35-4814-8EF8-6DE42F61C764}"/>
              </a:ext>
            </a:extLst>
          </p:cNvPr>
          <p:cNvSpPr/>
          <p:nvPr/>
        </p:nvSpPr>
        <p:spPr>
          <a:xfrm>
            <a:off x="9007630" y="540785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087521" y="5264895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2EF67456-B479-4134-944C-48801A85FE3D}"/>
              </a:ext>
            </a:extLst>
          </p:cNvPr>
          <p:cNvSpPr/>
          <p:nvPr/>
        </p:nvSpPr>
        <p:spPr>
          <a:xfrm>
            <a:off x="5513932" y="541437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5448053" y="5264896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41048" y="5265290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cxnSp>
        <p:nvCxnSpPr>
          <p:cNvPr id="15" name="Rechte verbindingslijn 14"/>
          <p:cNvCxnSpPr>
            <a:cxnSpLocks/>
          </p:cNvCxnSpPr>
          <p:nvPr/>
        </p:nvCxnSpPr>
        <p:spPr>
          <a:xfrm>
            <a:off x="5964071" y="2260487"/>
            <a:ext cx="11989" cy="59335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/>
          <p:cNvSpPr txBox="1"/>
          <p:nvPr/>
        </p:nvSpPr>
        <p:spPr>
          <a:xfrm>
            <a:off x="6661287" y="2971886"/>
            <a:ext cx="1697666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1397094" y="4495454"/>
            <a:ext cx="242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θυγατηρ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5007491" y="4527881"/>
            <a:ext cx="2055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παιδι</a:t>
            </a:r>
            <a:r>
              <a:rPr lang="el-GR" sz="4400" kern="1200" dirty="0">
                <a:solidFill>
                  <a:srgbClr val="44546A"/>
                </a:solidFill>
                <a:latin typeface="Calibri" panose="020F0502020204030204"/>
                <a:ea typeface="+mn-ea"/>
                <a:cs typeface="+mn-cs"/>
              </a:rPr>
              <a:t>ον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5" name="Tekstvak 3074"/>
          <p:cNvSpPr txBox="1"/>
          <p:nvPr/>
        </p:nvSpPr>
        <p:spPr>
          <a:xfrm>
            <a:off x="8808585" y="4527881"/>
            <a:ext cx="1312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υἱος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4AFF5B3-D72D-4D81-B959-9A301512EAF9}"/>
              </a:ext>
            </a:extLst>
          </p:cNvPr>
          <p:cNvSpPr txBox="1"/>
          <p:nvPr/>
        </p:nvSpPr>
        <p:spPr>
          <a:xfrm>
            <a:off x="3309825" y="1085947"/>
            <a:ext cx="1697666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μητηρ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A08FC23C-E7FA-4F7A-B30B-773564189C56}"/>
              </a:ext>
            </a:extLst>
          </p:cNvPr>
          <p:cNvSpPr txBox="1"/>
          <p:nvPr/>
        </p:nvSpPr>
        <p:spPr>
          <a:xfrm>
            <a:off x="6849544" y="1069258"/>
            <a:ext cx="1697666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πατηρ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 descr="Afbeelding met tekst, kylix, kop, zwart&#10;&#10;Automatisch gegenereerde beschrijving">
            <a:extLst>
              <a:ext uri="{FF2B5EF4-FFF2-40B4-BE49-F238E27FC236}">
                <a16:creationId xmlns:a16="http://schemas.microsoft.com/office/drawing/2014/main" id="{24C5720D-1BC7-4F07-A6AC-7404719E4C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9"/>
          <a:stretch/>
        </p:blipFill>
        <p:spPr>
          <a:xfrm>
            <a:off x="5182230" y="1001587"/>
            <a:ext cx="1563681" cy="1328531"/>
          </a:xfrm>
          <a:prstGeom prst="rect">
            <a:avLst/>
          </a:prstGeom>
        </p:spPr>
      </p:pic>
      <p:pic>
        <p:nvPicPr>
          <p:cNvPr id="9" name="Afbeelding 8" descr="Afbeelding met muur, bouwmateriaal, steen, beeld&#10;&#10;Automatisch gegenereerde beschrijving">
            <a:extLst>
              <a:ext uri="{FF2B5EF4-FFF2-40B4-BE49-F238E27FC236}">
                <a16:creationId xmlns:a16="http://schemas.microsoft.com/office/drawing/2014/main" id="{1AC957BA-A516-4E5C-9EF8-38B7BF79B8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7" t="5728" r="22507" b="5728"/>
          <a:stretch/>
        </p:blipFill>
        <p:spPr>
          <a:xfrm>
            <a:off x="5483626" y="2585498"/>
            <a:ext cx="960887" cy="1942383"/>
          </a:xfrm>
          <a:prstGeom prst="rect">
            <a:avLst/>
          </a:prstGeom>
        </p:spPr>
      </p:pic>
      <p:sp>
        <p:nvSpPr>
          <p:cNvPr id="26" name="Ovaal 25">
            <a:extLst>
              <a:ext uri="{FF2B5EF4-FFF2-40B4-BE49-F238E27FC236}">
                <a16:creationId xmlns:a16="http://schemas.microsoft.com/office/drawing/2014/main" id="{D3DB4094-C0A9-40C5-BE49-6B7F84C673B7}"/>
              </a:ext>
            </a:extLst>
          </p:cNvPr>
          <p:cNvSpPr/>
          <p:nvPr/>
        </p:nvSpPr>
        <p:spPr>
          <a:xfrm>
            <a:off x="1329808" y="4061637"/>
            <a:ext cx="2494999" cy="2651701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75BCED22-6AD1-1D4F-ABCF-87C173711E8F}"/>
              </a:ext>
            </a:extLst>
          </p:cNvPr>
          <p:cNvSpPr/>
          <p:nvPr/>
        </p:nvSpPr>
        <p:spPr>
          <a:xfrm>
            <a:off x="4716569" y="3989326"/>
            <a:ext cx="2494999" cy="2651701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0DB79C52-9CFC-1541-94B0-CA805440ECC7}"/>
              </a:ext>
            </a:extLst>
          </p:cNvPr>
          <p:cNvSpPr/>
          <p:nvPr/>
        </p:nvSpPr>
        <p:spPr>
          <a:xfrm>
            <a:off x="8217330" y="4018151"/>
            <a:ext cx="2494999" cy="2651701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18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157165" y="451240"/>
            <a:ext cx="990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5400" kern="1200" dirty="0">
                <a:solidFill>
                  <a:srgbClr val="44546A"/>
                </a:solidFill>
                <a:latin typeface="Gill Sans MT" panose="020B0502020104020203" pitchFamily="34" charset="0"/>
                <a:ea typeface="+mn-ea"/>
                <a:cs typeface="+mn-cs"/>
              </a:rPr>
              <a:t>5</a:t>
            </a:r>
            <a:r>
              <a:rPr kumimoji="0" lang="nl-BE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. Welk woord ontbreekt er?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717E0FB-3F6D-4D02-AD38-F585A622E5AB}"/>
              </a:ext>
            </a:extLst>
          </p:cNvPr>
          <p:cNvSpPr/>
          <p:nvPr/>
        </p:nvSpPr>
        <p:spPr>
          <a:xfrm>
            <a:off x="2165468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B86CDCA-0537-4A10-AB75-B98A02006133}"/>
              </a:ext>
            </a:extLst>
          </p:cNvPr>
          <p:cNvSpPr/>
          <p:nvPr/>
        </p:nvSpPr>
        <p:spPr>
          <a:xfrm>
            <a:off x="5650788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3CA19046-81C7-42E9-A52D-0E4AE919D673}"/>
              </a:ext>
            </a:extLst>
          </p:cNvPr>
          <p:cNvSpPr/>
          <p:nvPr/>
        </p:nvSpPr>
        <p:spPr>
          <a:xfrm>
            <a:off x="8686612" y="4869360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100674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572217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553447" y="4726396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1829516" y="3696399"/>
            <a:ext cx="1770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πατηρ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5293120" y="3749485"/>
            <a:ext cx="1629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ματηρ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5" name="Tekstvak 3074"/>
          <p:cNvSpPr txBox="1"/>
          <p:nvPr/>
        </p:nvSpPr>
        <p:spPr>
          <a:xfrm>
            <a:off x="7833593" y="3808731"/>
            <a:ext cx="2240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ἀδελφος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539801" y="990862"/>
            <a:ext cx="6268784" cy="110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874827" y="1988357"/>
            <a:ext cx="646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Ζευς</a:t>
            </a: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de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van Ἀ</a:t>
            </a: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θηνη</a:t>
            </a: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577AB3C-AF59-6542-9EE3-4C25B37AA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0" y="11125"/>
            <a:ext cx="1968500" cy="45466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F7CFBC51-A16A-9D40-BE5F-AE0321C78F85}"/>
              </a:ext>
            </a:extLst>
          </p:cNvPr>
          <p:cNvSpPr/>
          <p:nvPr/>
        </p:nvSpPr>
        <p:spPr>
          <a:xfrm>
            <a:off x="11404433" y="4193451"/>
            <a:ext cx="69281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dirty="0" err="1"/>
              <a:t>Ἀθηνη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51812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157165" y="451240"/>
            <a:ext cx="990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5400" kern="1200" dirty="0">
                <a:solidFill>
                  <a:srgbClr val="44546A"/>
                </a:solidFill>
                <a:latin typeface="Gill Sans MT" panose="020B0502020104020203" pitchFamily="34" charset="0"/>
                <a:ea typeface="+mn-ea"/>
                <a:cs typeface="+mn-cs"/>
              </a:rPr>
              <a:t>5</a:t>
            </a:r>
            <a:r>
              <a:rPr kumimoji="0" lang="nl-BE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. Welk woord ontbreekt er?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717E0FB-3F6D-4D02-AD38-F585A622E5AB}"/>
              </a:ext>
            </a:extLst>
          </p:cNvPr>
          <p:cNvSpPr/>
          <p:nvPr/>
        </p:nvSpPr>
        <p:spPr>
          <a:xfrm>
            <a:off x="2165468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B86CDCA-0537-4A10-AB75-B98A02006133}"/>
              </a:ext>
            </a:extLst>
          </p:cNvPr>
          <p:cNvSpPr/>
          <p:nvPr/>
        </p:nvSpPr>
        <p:spPr>
          <a:xfrm>
            <a:off x="5650788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3CA19046-81C7-42E9-A52D-0E4AE919D673}"/>
              </a:ext>
            </a:extLst>
          </p:cNvPr>
          <p:cNvSpPr/>
          <p:nvPr/>
        </p:nvSpPr>
        <p:spPr>
          <a:xfrm>
            <a:off x="8686612" y="4869360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100674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572217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553447" y="4726396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1829516" y="3696399"/>
            <a:ext cx="1770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πατηρ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5293120" y="3749485"/>
            <a:ext cx="1629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ματηρ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5" name="Tekstvak 3074"/>
          <p:cNvSpPr txBox="1"/>
          <p:nvPr/>
        </p:nvSpPr>
        <p:spPr>
          <a:xfrm>
            <a:off x="7833593" y="3808731"/>
            <a:ext cx="2240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ἀδελφος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539801" y="990862"/>
            <a:ext cx="6268784" cy="110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874827" y="1988357"/>
            <a:ext cx="646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Ζευς</a:t>
            </a: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de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van Ἀ</a:t>
            </a: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θηνη</a:t>
            </a: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577AB3C-AF59-6542-9EE3-4C25B37AA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0" y="11125"/>
            <a:ext cx="1968500" cy="4546600"/>
          </a:xfrm>
          <a:prstGeom prst="rect">
            <a:avLst/>
          </a:prstGeom>
        </p:spPr>
      </p:pic>
      <p:sp>
        <p:nvSpPr>
          <p:cNvPr id="17" name="Ovaal 16">
            <a:extLst>
              <a:ext uri="{FF2B5EF4-FFF2-40B4-BE49-F238E27FC236}">
                <a16:creationId xmlns:a16="http://schemas.microsoft.com/office/drawing/2014/main" id="{B2678914-DE72-E146-B5BF-F4400950DCBB}"/>
              </a:ext>
            </a:extLst>
          </p:cNvPr>
          <p:cNvSpPr/>
          <p:nvPr/>
        </p:nvSpPr>
        <p:spPr>
          <a:xfrm>
            <a:off x="1388919" y="3435299"/>
            <a:ext cx="2494999" cy="2651701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275D38D-2B5C-DD48-BE8D-CD08F3DC6371}"/>
              </a:ext>
            </a:extLst>
          </p:cNvPr>
          <p:cNvSpPr/>
          <p:nvPr/>
        </p:nvSpPr>
        <p:spPr>
          <a:xfrm>
            <a:off x="11405232" y="4193451"/>
            <a:ext cx="69281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dirty="0" err="1"/>
              <a:t>Ἀθηνη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04574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157165" y="451240"/>
            <a:ext cx="990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5400" kern="1200" dirty="0">
                <a:solidFill>
                  <a:srgbClr val="44546A"/>
                </a:solidFill>
                <a:latin typeface="Gill Sans MT" panose="020B0502020104020203" pitchFamily="34" charset="0"/>
                <a:ea typeface="+mn-ea"/>
              </a:rPr>
              <a:t>6</a:t>
            </a:r>
            <a:r>
              <a:rPr kumimoji="0" lang="nl-BE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. Welk woord ontbreekt er?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717E0FB-3F6D-4D02-AD38-F585A622E5AB}"/>
              </a:ext>
            </a:extLst>
          </p:cNvPr>
          <p:cNvSpPr/>
          <p:nvPr/>
        </p:nvSpPr>
        <p:spPr>
          <a:xfrm>
            <a:off x="2165468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B86CDCA-0537-4A10-AB75-B98A02006133}"/>
              </a:ext>
            </a:extLst>
          </p:cNvPr>
          <p:cNvSpPr/>
          <p:nvPr/>
        </p:nvSpPr>
        <p:spPr>
          <a:xfrm>
            <a:off x="5650788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3CA19046-81C7-42E9-A52D-0E4AE919D673}"/>
              </a:ext>
            </a:extLst>
          </p:cNvPr>
          <p:cNvSpPr/>
          <p:nvPr/>
        </p:nvSpPr>
        <p:spPr>
          <a:xfrm>
            <a:off x="8686612" y="4869360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100674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572217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553447" y="4726396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1552606" y="3696399"/>
            <a:ext cx="2199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θυγατηρ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5008208" y="3715482"/>
            <a:ext cx="2199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ἀδελφη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075" name="Tekstvak 3074"/>
          <p:cNvSpPr txBox="1"/>
          <p:nvPr/>
        </p:nvSpPr>
        <p:spPr>
          <a:xfrm>
            <a:off x="7956756" y="3743284"/>
            <a:ext cx="2240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υἱος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539801" y="990862"/>
            <a:ext cx="6268784" cy="110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874827" y="1988357"/>
            <a:ext cx="646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Ἀ</a:t>
            </a: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θηνη</a:t>
            </a: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is de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…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van Ἀ</a:t>
            </a: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ρτεμις</a:t>
            </a: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.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577AB3C-AF59-6542-9EE3-4C25B37AA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424" y="0"/>
            <a:ext cx="1968500" cy="45466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34282C7-3546-D448-8FB2-293E3FE9B3D4}"/>
              </a:ext>
            </a:extLst>
          </p:cNvPr>
          <p:cNvSpPr txBox="1"/>
          <p:nvPr/>
        </p:nvSpPr>
        <p:spPr>
          <a:xfrm>
            <a:off x="11397564" y="4128004"/>
            <a:ext cx="69785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err="1"/>
              <a:t>Ἀθηνη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83844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157165" y="451240"/>
            <a:ext cx="990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5400" kern="1200" dirty="0">
                <a:solidFill>
                  <a:srgbClr val="44546A"/>
                </a:solidFill>
                <a:latin typeface="Gill Sans MT" panose="020B0502020104020203" pitchFamily="34" charset="0"/>
                <a:ea typeface="+mn-ea"/>
                <a:cs typeface="+mn-cs"/>
              </a:rPr>
              <a:t>6</a:t>
            </a:r>
            <a:r>
              <a:rPr kumimoji="0" lang="nl-BE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. Welk woord ontbreekt er?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717E0FB-3F6D-4D02-AD38-F585A622E5AB}"/>
              </a:ext>
            </a:extLst>
          </p:cNvPr>
          <p:cNvSpPr/>
          <p:nvPr/>
        </p:nvSpPr>
        <p:spPr>
          <a:xfrm>
            <a:off x="2165468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B86CDCA-0537-4A10-AB75-B98A02006133}"/>
              </a:ext>
            </a:extLst>
          </p:cNvPr>
          <p:cNvSpPr/>
          <p:nvPr/>
        </p:nvSpPr>
        <p:spPr>
          <a:xfrm>
            <a:off x="5650788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3CA19046-81C7-42E9-A52D-0E4AE919D673}"/>
              </a:ext>
            </a:extLst>
          </p:cNvPr>
          <p:cNvSpPr/>
          <p:nvPr/>
        </p:nvSpPr>
        <p:spPr>
          <a:xfrm>
            <a:off x="8686612" y="4869360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100674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572217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553447" y="4726396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1552606" y="3696399"/>
            <a:ext cx="2199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θυγατηρ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5008208" y="3715482"/>
            <a:ext cx="2199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ἀδελφη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5" name="Tekstvak 3074"/>
          <p:cNvSpPr txBox="1"/>
          <p:nvPr/>
        </p:nvSpPr>
        <p:spPr>
          <a:xfrm>
            <a:off x="7956756" y="3743284"/>
            <a:ext cx="2240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υἱος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539801" y="990862"/>
            <a:ext cx="6268784" cy="110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874827" y="1988357"/>
            <a:ext cx="646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Ἀ</a:t>
            </a: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θηνη</a:t>
            </a: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de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van Ἀ</a:t>
            </a: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ρτεμις</a:t>
            </a: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577AB3C-AF59-6542-9EE3-4C25B37AA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0" y="11125"/>
            <a:ext cx="1968500" cy="4546600"/>
          </a:xfrm>
          <a:prstGeom prst="rect">
            <a:avLst/>
          </a:prstGeom>
        </p:spPr>
      </p:pic>
      <p:sp>
        <p:nvSpPr>
          <p:cNvPr id="17" name="Ovaal 16">
            <a:extLst>
              <a:ext uri="{FF2B5EF4-FFF2-40B4-BE49-F238E27FC236}">
                <a16:creationId xmlns:a16="http://schemas.microsoft.com/office/drawing/2014/main" id="{A9A2CAA3-BA61-3D4F-83A8-8D245852873D}"/>
              </a:ext>
            </a:extLst>
          </p:cNvPr>
          <p:cNvSpPr/>
          <p:nvPr/>
        </p:nvSpPr>
        <p:spPr>
          <a:xfrm>
            <a:off x="4848101" y="3429000"/>
            <a:ext cx="2494999" cy="2651701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7C5C3849-D21E-DF4E-9374-B243D60D47EF}"/>
              </a:ext>
            </a:extLst>
          </p:cNvPr>
          <p:cNvSpPr/>
          <p:nvPr/>
        </p:nvSpPr>
        <p:spPr>
          <a:xfrm>
            <a:off x="11404433" y="4204948"/>
            <a:ext cx="69281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dirty="0" err="1"/>
              <a:t>Ἀθηνη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57215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157165" y="451240"/>
            <a:ext cx="990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5400" kern="1200" dirty="0">
                <a:solidFill>
                  <a:srgbClr val="44546A"/>
                </a:solidFill>
                <a:latin typeface="Gill Sans MT" panose="020B0502020104020203" pitchFamily="34" charset="0"/>
                <a:ea typeface="+mn-ea"/>
              </a:rPr>
              <a:t>7</a:t>
            </a:r>
            <a:r>
              <a:rPr kumimoji="0" lang="nl-BE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. Welk woord ontbreekt er?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717E0FB-3F6D-4D02-AD38-F585A622E5AB}"/>
              </a:ext>
            </a:extLst>
          </p:cNvPr>
          <p:cNvSpPr/>
          <p:nvPr/>
        </p:nvSpPr>
        <p:spPr>
          <a:xfrm>
            <a:off x="3639052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B86CDCA-0537-4A10-AB75-B98A02006133}"/>
              </a:ext>
            </a:extLst>
          </p:cNvPr>
          <p:cNvSpPr/>
          <p:nvPr/>
        </p:nvSpPr>
        <p:spPr>
          <a:xfrm>
            <a:off x="7241177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572470" y="4701978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7207767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2907883" y="3862003"/>
            <a:ext cx="2199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</a:pPr>
            <a:r>
              <a:rPr lang="nl-BE" sz="44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Ἀ</a:t>
            </a:r>
            <a:r>
              <a:rPr lang="el-GR" sz="44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θηνη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6598597" y="3901144"/>
            <a:ext cx="2199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nl-BE" sz="44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Ἀ</a:t>
            </a:r>
            <a:r>
              <a:rPr lang="el-GR" sz="44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θηνην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539801" y="990862"/>
            <a:ext cx="6268784" cy="110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775047" y="1814685"/>
            <a:ext cx="6664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Als </a:t>
            </a:r>
            <a:r>
              <a:rPr lang="nl-BE" sz="36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... </a:t>
            </a:r>
            <a:r>
              <a:rPr lang="nl-BE" sz="3600" kern="1200" dirty="0">
                <a:solidFill>
                  <a:srgbClr val="44546A"/>
                </a:solidFill>
                <a:latin typeface="Calibri" panose="020F0502020204030204"/>
              </a:rPr>
              <a:t>niet mee wil op jacht met </a:t>
            </a:r>
            <a:r>
              <a:rPr lang="nl-BE" sz="36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Ἀ</a:t>
            </a:r>
            <a:r>
              <a:rPr lang="el-GR" sz="36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ρτεμις</a:t>
            </a:r>
            <a:r>
              <a:rPr lang="nl-BE" sz="3600" kern="1200" dirty="0">
                <a:solidFill>
                  <a:srgbClr val="44546A"/>
                </a:solidFill>
                <a:latin typeface="Calibri" panose="020F0502020204030204"/>
              </a:rPr>
              <a:t>, dan wordt </a:t>
            </a:r>
            <a:r>
              <a:rPr lang="nl-BE" sz="36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Ἀ</a:t>
            </a:r>
            <a:r>
              <a:rPr lang="el-GR" sz="36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ρτεμις</a:t>
            </a:r>
            <a:r>
              <a:rPr lang="nl-BE" sz="3600" kern="1200" dirty="0">
                <a:solidFill>
                  <a:srgbClr val="44546A"/>
                </a:solidFill>
                <a:latin typeface="Calibri" panose="020F0502020204030204"/>
              </a:rPr>
              <a:t> heel boos op haar zus.</a:t>
            </a:r>
            <a:endParaRPr kumimoji="0" lang="nl-BE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577AB3C-AF59-6542-9EE3-4C25B37AA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0" y="11125"/>
            <a:ext cx="1968500" cy="45466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971F59D2-067E-1C41-B9D4-9F0B44864784}"/>
              </a:ext>
            </a:extLst>
          </p:cNvPr>
          <p:cNvSpPr/>
          <p:nvPr/>
        </p:nvSpPr>
        <p:spPr>
          <a:xfrm>
            <a:off x="11409802" y="4246723"/>
            <a:ext cx="69281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dirty="0" err="1"/>
              <a:t>Ἀθηνη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28934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157165" y="451240"/>
            <a:ext cx="990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7. Welk woord ontbreekt er?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717E0FB-3F6D-4D02-AD38-F585A622E5AB}"/>
              </a:ext>
            </a:extLst>
          </p:cNvPr>
          <p:cNvSpPr/>
          <p:nvPr/>
        </p:nvSpPr>
        <p:spPr>
          <a:xfrm>
            <a:off x="3639052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B86CDCA-0537-4A10-AB75-B98A02006133}"/>
              </a:ext>
            </a:extLst>
          </p:cNvPr>
          <p:cNvSpPr/>
          <p:nvPr/>
        </p:nvSpPr>
        <p:spPr>
          <a:xfrm>
            <a:off x="7241177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572470" y="4701978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7207767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2907883" y="3862003"/>
            <a:ext cx="2199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Ἀ</a:t>
            </a: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θηνη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6598597" y="3901144"/>
            <a:ext cx="2199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Ἀ</a:t>
            </a: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θηνην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539801" y="990862"/>
            <a:ext cx="6268784" cy="110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775047" y="1814685"/>
            <a:ext cx="6664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Als </a:t>
            </a: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... </a:t>
            </a: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niet mee wil op jacht met </a:t>
            </a: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Ἀ</a:t>
            </a:r>
            <a:r>
              <a:rPr kumimoji="0" lang="el-G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ρτεμις</a:t>
            </a: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, dan wordt </a:t>
            </a: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Ἀ</a:t>
            </a:r>
            <a:r>
              <a:rPr kumimoji="0" lang="el-G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ρτεμις</a:t>
            </a: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heel boos op haar zus.</a:t>
            </a:r>
            <a:endParaRPr kumimoji="0" lang="nl-BE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577AB3C-AF59-6542-9EE3-4C25B37AA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0" y="11125"/>
            <a:ext cx="1968500" cy="4546600"/>
          </a:xfrm>
          <a:prstGeom prst="rect">
            <a:avLst/>
          </a:prstGeom>
        </p:spPr>
      </p:pic>
      <p:sp>
        <p:nvSpPr>
          <p:cNvPr id="13" name="Ovaal 12">
            <a:extLst>
              <a:ext uri="{FF2B5EF4-FFF2-40B4-BE49-F238E27FC236}">
                <a16:creationId xmlns:a16="http://schemas.microsoft.com/office/drawing/2014/main" id="{E78263F9-A8EA-684D-8219-7F676B7380D7}"/>
              </a:ext>
            </a:extLst>
          </p:cNvPr>
          <p:cNvSpPr/>
          <p:nvPr/>
        </p:nvSpPr>
        <p:spPr>
          <a:xfrm>
            <a:off x="2809732" y="3569011"/>
            <a:ext cx="2494999" cy="2651701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554E85D-E72D-E146-98FF-C5B143F2C5D2}"/>
              </a:ext>
            </a:extLst>
          </p:cNvPr>
          <p:cNvSpPr/>
          <p:nvPr/>
        </p:nvSpPr>
        <p:spPr>
          <a:xfrm>
            <a:off x="11409802" y="4246723"/>
            <a:ext cx="69281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dirty="0" err="1"/>
              <a:t>Ἀθηνη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87826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157165" y="451240"/>
            <a:ext cx="990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8. Welk woord ontbreekt er?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717E0FB-3F6D-4D02-AD38-F585A622E5AB}"/>
              </a:ext>
            </a:extLst>
          </p:cNvPr>
          <p:cNvSpPr/>
          <p:nvPr/>
        </p:nvSpPr>
        <p:spPr>
          <a:xfrm>
            <a:off x="3639052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B86CDCA-0537-4A10-AB75-B98A02006133}"/>
              </a:ext>
            </a:extLst>
          </p:cNvPr>
          <p:cNvSpPr/>
          <p:nvPr/>
        </p:nvSpPr>
        <p:spPr>
          <a:xfrm>
            <a:off x="7241177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572470" y="4701978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7207767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2907883" y="3862003"/>
            <a:ext cx="2199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Ἀ</a:t>
            </a: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θην</a:t>
            </a:r>
            <a:r>
              <a:rPr lang="el-GR" sz="44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η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6598597" y="3901144"/>
            <a:ext cx="2199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Ἀ</a:t>
            </a: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θηνην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539801" y="990862"/>
            <a:ext cx="6268784" cy="110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614792" y="2167385"/>
            <a:ext cx="758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Ἀ</a:t>
            </a:r>
            <a:r>
              <a:rPr kumimoji="0" lang="el-G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ρτεμις</a:t>
            </a: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kan daarom zo boos worden</a:t>
            </a: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, dat ze </a:t>
            </a:r>
            <a:r>
              <a:rPr lang="el-GR" sz="3600" kern="1200" dirty="0">
                <a:solidFill>
                  <a:srgbClr val="44546A"/>
                </a:solidFill>
                <a:latin typeface="Calibri" panose="020F0502020204030204"/>
              </a:rPr>
              <a:t>… </a:t>
            </a:r>
            <a:r>
              <a:rPr lang="nl-BE" sz="3600" kern="1200" dirty="0">
                <a:solidFill>
                  <a:srgbClr val="44546A"/>
                </a:solidFill>
                <a:latin typeface="Calibri" panose="020F0502020204030204"/>
              </a:rPr>
              <a:t>met haar boog bedreigt. </a:t>
            </a:r>
            <a:endParaRPr kumimoji="0" lang="nl-BE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577AB3C-AF59-6542-9EE3-4C25B37AA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0" y="11125"/>
            <a:ext cx="1968500" cy="45466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F4045C6A-A4D8-EB44-A389-3D12F7E5D066}"/>
              </a:ext>
            </a:extLst>
          </p:cNvPr>
          <p:cNvSpPr/>
          <p:nvPr/>
        </p:nvSpPr>
        <p:spPr>
          <a:xfrm>
            <a:off x="11409803" y="4246723"/>
            <a:ext cx="69281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dirty="0" err="1"/>
              <a:t>Ἀθηνη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22304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157165" y="451240"/>
            <a:ext cx="990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8. Welk woord ontbreekt er?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717E0FB-3F6D-4D02-AD38-F585A622E5AB}"/>
              </a:ext>
            </a:extLst>
          </p:cNvPr>
          <p:cNvSpPr/>
          <p:nvPr/>
        </p:nvSpPr>
        <p:spPr>
          <a:xfrm>
            <a:off x="3639052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B86CDCA-0537-4A10-AB75-B98A02006133}"/>
              </a:ext>
            </a:extLst>
          </p:cNvPr>
          <p:cNvSpPr/>
          <p:nvPr/>
        </p:nvSpPr>
        <p:spPr>
          <a:xfrm>
            <a:off x="7241177" y="488503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572470" y="4701978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7207767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2907883" y="3862003"/>
            <a:ext cx="2199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Ἀ</a:t>
            </a: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θηνη</a:t>
            </a:r>
            <a:endParaRPr kumimoji="0" lang="nl-BE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6598597" y="3901144"/>
            <a:ext cx="2199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Ἀ</a:t>
            </a: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θηνην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539801" y="990862"/>
            <a:ext cx="6268784" cy="110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614792" y="2167385"/>
            <a:ext cx="758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Ἀ</a:t>
            </a:r>
            <a:r>
              <a:rPr kumimoji="0" lang="el-G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ρτεμις</a:t>
            </a: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kan daarom zo boos worden</a:t>
            </a: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, dat ze </a:t>
            </a:r>
            <a:r>
              <a: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… </a:t>
            </a: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met haar boog bedreigt. </a:t>
            </a:r>
            <a:endParaRPr kumimoji="0" lang="nl-BE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577AB3C-AF59-6542-9EE3-4C25B37AA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0" y="11125"/>
            <a:ext cx="1968500" cy="4546600"/>
          </a:xfrm>
          <a:prstGeom prst="rect">
            <a:avLst/>
          </a:prstGeom>
        </p:spPr>
      </p:pic>
      <p:sp>
        <p:nvSpPr>
          <p:cNvPr id="13" name="Ovaal 12">
            <a:extLst>
              <a:ext uri="{FF2B5EF4-FFF2-40B4-BE49-F238E27FC236}">
                <a16:creationId xmlns:a16="http://schemas.microsoft.com/office/drawing/2014/main" id="{22319661-FC21-B444-940D-C176D7DB06AC}"/>
              </a:ext>
            </a:extLst>
          </p:cNvPr>
          <p:cNvSpPr/>
          <p:nvPr/>
        </p:nvSpPr>
        <p:spPr>
          <a:xfrm>
            <a:off x="6417971" y="3490287"/>
            <a:ext cx="2494999" cy="2651701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DB6C6637-969A-FD4D-9DE7-7B037EE37425}"/>
              </a:ext>
            </a:extLst>
          </p:cNvPr>
          <p:cNvSpPr/>
          <p:nvPr/>
        </p:nvSpPr>
        <p:spPr>
          <a:xfrm>
            <a:off x="11398598" y="4183743"/>
            <a:ext cx="69281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dirty="0" err="1"/>
              <a:t>Ἀθηνη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05659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"/>
          <p:cNvSpPr txBox="1">
            <a:spLocks noGrp="1"/>
          </p:cNvSpPr>
          <p:nvPr>
            <p:ph type="title"/>
          </p:nvPr>
        </p:nvSpPr>
        <p:spPr>
          <a:xfrm>
            <a:off x="983673" y="1096891"/>
            <a:ext cx="4655440" cy="267419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nl-BE" sz="5400" b="1" dirty="0">
                <a:solidFill>
                  <a:schemeClr val="bg2"/>
                </a:solidFill>
                <a:effectLst/>
                <a:latin typeface="Gill Sans"/>
                <a:ea typeface="Gill Sans"/>
                <a:cs typeface="Gill Sans"/>
                <a:sym typeface="Gill Sans"/>
              </a:rPr>
              <a:t>Zeemonsters bij de </a:t>
            </a:r>
            <a:br>
              <a:rPr lang="nl-BE" sz="5400" b="1" dirty="0">
                <a:solidFill>
                  <a:schemeClr val="bg2"/>
                </a:solidFill>
                <a:effectLst/>
                <a:latin typeface="Gill Sans"/>
                <a:ea typeface="Gill Sans"/>
                <a:cs typeface="Gill Sans"/>
                <a:sym typeface="Gill Sans"/>
              </a:rPr>
            </a:br>
            <a:r>
              <a:rPr lang="nl-BE" sz="5400" b="1" dirty="0">
                <a:solidFill>
                  <a:schemeClr val="bg2"/>
                </a:solidFill>
                <a:effectLst/>
                <a:latin typeface="Gill Sans"/>
                <a:ea typeface="Gill Sans"/>
                <a:cs typeface="Gill Sans"/>
                <a:sym typeface="Gill Sans"/>
              </a:rPr>
              <a:t>Oude Grieken</a:t>
            </a:r>
            <a:endParaRPr sz="5400" b="1" dirty="0">
              <a:solidFill>
                <a:schemeClr val="bg2"/>
              </a:solidFill>
              <a:effectLst/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46" name="Google Shape;246;p2"/>
          <p:cNvGrpSpPr/>
          <p:nvPr/>
        </p:nvGrpSpPr>
        <p:grpSpPr>
          <a:xfrm>
            <a:off x="5296667" y="379732"/>
            <a:ext cx="6052266" cy="5384027"/>
            <a:chOff x="669249" y="761"/>
            <a:chExt cx="6052266" cy="5384027"/>
          </a:xfrm>
        </p:grpSpPr>
        <p:sp>
          <p:nvSpPr>
            <p:cNvPr id="247" name="Google Shape;247;p2"/>
            <p:cNvSpPr/>
            <p:nvPr/>
          </p:nvSpPr>
          <p:spPr>
            <a:xfrm>
              <a:off x="2392421" y="761"/>
              <a:ext cx="2338369" cy="2338369"/>
            </a:xfrm>
            <a:prstGeom prst="ellipse">
              <a:avLst/>
            </a:prstGeom>
            <a:solidFill>
              <a:srgbClr val="8DA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 txBox="1"/>
            <p:nvPr/>
          </p:nvSpPr>
          <p:spPr>
            <a:xfrm>
              <a:off x="2594564" y="321452"/>
              <a:ext cx="2034346" cy="1653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Gill Sans"/>
                <a:buNone/>
              </a:pPr>
              <a:r>
                <a:rPr lang="nl-BE" sz="2400" dirty="0">
                  <a:solidFill>
                    <a:schemeClr val="bg2"/>
                  </a:solidFill>
                  <a:latin typeface="Gill Sans"/>
                  <a:ea typeface="Gill Sans"/>
                  <a:cs typeface="Gill Sans"/>
                  <a:sym typeface="Gill Sans"/>
                </a:rPr>
                <a:t>Naamwoorden in het Grieks en het Nederlands</a:t>
              </a:r>
              <a:endParaRPr sz="2400" b="0" i="0" u="none" strike="noStrike" cap="none" dirty="0">
                <a:solidFill>
                  <a:schemeClr val="bg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 rot="7175396">
              <a:off x="2403447" y="2277615"/>
              <a:ext cx="610201" cy="789199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 txBox="1"/>
            <p:nvPr/>
          </p:nvSpPr>
          <p:spPr>
            <a:xfrm rot="-3624604">
              <a:off x="2540174" y="2355862"/>
              <a:ext cx="427141" cy="47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69249" y="3035334"/>
              <a:ext cx="2338369" cy="2338369"/>
            </a:xfrm>
            <a:prstGeom prst="ellipse">
              <a:avLst/>
            </a:prstGeom>
            <a:solidFill>
              <a:srgbClr val="D8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 txBox="1"/>
            <p:nvPr/>
          </p:nvSpPr>
          <p:spPr>
            <a:xfrm>
              <a:off x="1011695" y="3377780"/>
              <a:ext cx="1653477" cy="1653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400"/>
                <a:buFont typeface="Gill Sans"/>
                <a:buNone/>
              </a:pPr>
              <a:r>
                <a:rPr lang="nl-BE" sz="2000" dirty="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Zeemonsters en watermonsters</a:t>
              </a:r>
              <a:endParaRPr sz="2000" b="0" i="0" u="none" strike="noStrike" cap="none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 rot="10369">
              <a:off x="3293104" y="3815344"/>
              <a:ext cx="687781" cy="789199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 txBox="1"/>
            <p:nvPr/>
          </p:nvSpPr>
          <p:spPr>
            <a:xfrm rot="10369">
              <a:off x="3293104" y="3972873"/>
              <a:ext cx="481447" cy="47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4305302" y="3046419"/>
              <a:ext cx="2416213" cy="2338369"/>
            </a:xfrm>
            <a:prstGeom prst="ellipse">
              <a:avLst/>
            </a:prstGeom>
            <a:solidFill>
              <a:srgbClr val="B3C6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 txBox="1"/>
            <p:nvPr/>
          </p:nvSpPr>
          <p:spPr>
            <a:xfrm>
              <a:off x="4659148" y="3388865"/>
              <a:ext cx="1708521" cy="1653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2400" b="0" i="0" u="none" strike="noStrike" cap="none" dirty="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Toneeltje!</a:t>
              </a:r>
              <a:endParaRPr sz="2400" b="0" i="0" u="none" strike="noStrike" cap="none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 rot="-7359221">
              <a:off x="4052516" y="2184551"/>
              <a:ext cx="672085" cy="789199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 txBox="1"/>
            <p:nvPr/>
          </p:nvSpPr>
          <p:spPr>
            <a:xfrm rot="3440779">
              <a:off x="4207723" y="2427270"/>
              <a:ext cx="470460" cy="47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1504754" y="561189"/>
            <a:ext cx="9182492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4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De zee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Afbeelding 2" descr="Afbeelding met buiten, water, zonsondergang, kust&#10;&#10;Automatisch gegenereerde beschrijving">
            <a:extLst>
              <a:ext uri="{FF2B5EF4-FFF2-40B4-BE49-F238E27FC236}">
                <a16:creationId xmlns:a16="http://schemas.microsoft.com/office/drawing/2014/main" id="{41801BF9-ADF1-CC42-9858-8FC51D61A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42" y="1700188"/>
            <a:ext cx="6056397" cy="3885603"/>
          </a:xfrm>
          <a:prstGeom prst="rect">
            <a:avLst/>
          </a:prstGeom>
        </p:spPr>
      </p:pic>
      <p:pic>
        <p:nvPicPr>
          <p:cNvPr id="4" name="Picture 6" descr="Scary Sea Stock Photo - Download Image Now - iStock">
            <a:extLst>
              <a:ext uri="{FF2B5EF4-FFF2-40B4-BE49-F238E27FC236}">
                <a16:creationId xmlns:a16="http://schemas.microsoft.com/office/drawing/2014/main" id="{1D2913FD-D2A4-594A-BB77-EBBA1B14A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682" y="2385391"/>
            <a:ext cx="5659232" cy="424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980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-2134879" y="867528"/>
            <a:ext cx="9182492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4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Zeedieren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l-BE" sz="4400" b="1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of zeemonsters?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4338" name="Picture 2" descr="Aahhhhh! 5 Scary Shark Myths Busted | Live Science">
            <a:extLst>
              <a:ext uri="{FF2B5EF4-FFF2-40B4-BE49-F238E27FC236}">
                <a16:creationId xmlns:a16="http://schemas.microsoft.com/office/drawing/2014/main" id="{645A151D-B928-894C-87AE-52A04A540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5" y="3458584"/>
            <a:ext cx="4536305" cy="321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F2014:Giant octopus - Dwarf Fortress Wiki | Créature de mer profonde,  Pieuvre, Animaux marins">
            <a:extLst>
              <a:ext uri="{FF2B5EF4-FFF2-40B4-BE49-F238E27FC236}">
                <a16:creationId xmlns:a16="http://schemas.microsoft.com/office/drawing/2014/main" id="{3D451E49-BA8D-C649-AD38-6BC5EE731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736" y="44379"/>
            <a:ext cx="3841334" cy="321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4F146528-F4AF-CE43-AD60-9ED7CB364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736" y="3458584"/>
            <a:ext cx="7039049" cy="321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>
            <a:extLst>
              <a:ext uri="{FF2B5EF4-FFF2-40B4-BE49-F238E27FC236}">
                <a16:creationId xmlns:a16="http://schemas.microsoft.com/office/drawing/2014/main" id="{D707DF5E-2511-F943-8308-9825842A4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664" y="29586"/>
            <a:ext cx="2906122" cy="323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839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1053428" y="615820"/>
            <a:ext cx="10085143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48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Kennen jullie </a:t>
            </a:r>
            <a:r>
              <a:rPr lang="nl-BE" sz="4800" b="1" dirty="0">
                <a:solidFill>
                  <a:schemeClr val="bg2"/>
                </a:solidFill>
                <a:effectLst/>
                <a:latin typeface="Gill Sans"/>
                <a:ea typeface="Gill Sans"/>
                <a:cs typeface="Gill Sans"/>
                <a:sym typeface="Gill Sans"/>
              </a:rPr>
              <a:t>zee</a:t>
            </a:r>
            <a:r>
              <a:rPr kumimoji="0" lang="nl-BE" sz="48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monsters?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BA74CC1-A3F0-EA40-92D1-285A29789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047" y="2031719"/>
            <a:ext cx="3543593" cy="428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B96FF00-8074-F641-AB88-DBF3C0CA8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9" y="2857430"/>
            <a:ext cx="4205968" cy="284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DD0FAB33-492A-0A4D-B211-482A741ED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470" y="1645232"/>
            <a:ext cx="3576345" cy="240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Le zaratan | Wiki Créatures fantastiques | Fandom">
            <a:extLst>
              <a:ext uri="{FF2B5EF4-FFF2-40B4-BE49-F238E27FC236}">
                <a16:creationId xmlns:a16="http://schemas.microsoft.com/office/drawing/2014/main" id="{03430F6D-5993-6D44-81B1-AF6FA9D84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472" y="4175742"/>
            <a:ext cx="3576344" cy="268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643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1615555" y="307459"/>
            <a:ext cx="896089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4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Zeemonsters bij de Grieken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57BFDD2-250B-CE46-820D-A4AB766AC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29" y="1886167"/>
            <a:ext cx="5851071" cy="421099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EC896E6-71D0-6D46-A806-868D69CCC86D}"/>
              </a:ext>
            </a:extLst>
          </p:cNvPr>
          <p:cNvSpPr txBox="1"/>
          <p:nvPr/>
        </p:nvSpPr>
        <p:spPr>
          <a:xfrm>
            <a:off x="6594216" y="2684585"/>
            <a:ext cx="4669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nl-BE" sz="3600" u="sng" kern="1200" dirty="0">
                <a:solidFill>
                  <a:srgbClr val="44546A"/>
                </a:solidFill>
                <a:latin typeface="+mj-lt"/>
              </a:rPr>
              <a:t>ἱ</a:t>
            </a:r>
            <a:r>
              <a:rPr lang="el-GR" sz="3600" u="sng" kern="1200" dirty="0" err="1">
                <a:solidFill>
                  <a:srgbClr val="44546A"/>
                </a:solidFill>
                <a:latin typeface="+mj-lt"/>
              </a:rPr>
              <a:t>ππο</a:t>
            </a:r>
            <a:r>
              <a:rPr lang="el-GR" sz="3600" kern="1200" dirty="0" err="1">
                <a:solidFill>
                  <a:srgbClr val="44546A"/>
                </a:solidFill>
                <a:latin typeface="+mj-lt"/>
              </a:rPr>
              <a:t>καμπος</a:t>
            </a:r>
            <a:endParaRPr lang="nl-BE" sz="3600" kern="1200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D653FBF-B263-7845-9B85-7572AA061DFB}"/>
              </a:ext>
            </a:extLst>
          </p:cNvPr>
          <p:cNvSpPr txBox="1"/>
          <p:nvPr/>
        </p:nvSpPr>
        <p:spPr>
          <a:xfrm>
            <a:off x="6286501" y="3984524"/>
            <a:ext cx="27268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u="sng" kern="1200" dirty="0">
                <a:solidFill>
                  <a:srgbClr val="44546A"/>
                </a:solidFill>
              </a:rPr>
              <a:t>ἱ</a:t>
            </a:r>
            <a:r>
              <a:rPr lang="el-GR" sz="2800" u="sng" kern="1200" dirty="0" err="1">
                <a:solidFill>
                  <a:srgbClr val="44546A"/>
                </a:solidFill>
              </a:rPr>
              <a:t>ππος</a:t>
            </a:r>
            <a:r>
              <a:rPr lang="el-GR" sz="2800" kern="1200" dirty="0">
                <a:solidFill>
                  <a:srgbClr val="44546A"/>
                </a:solidFill>
              </a:rPr>
              <a:t> =</a:t>
            </a:r>
            <a:r>
              <a:rPr lang="nl-BE" sz="2800" kern="1200" dirty="0">
                <a:solidFill>
                  <a:srgbClr val="44546A"/>
                </a:solidFill>
              </a:rPr>
              <a:t> paard</a:t>
            </a:r>
          </a:p>
          <a:p>
            <a:r>
              <a:rPr lang="nl-BE" sz="2800" kern="1200" dirty="0">
                <a:solidFill>
                  <a:srgbClr val="44546A"/>
                </a:solidFill>
              </a:rPr>
              <a:t>+</a:t>
            </a:r>
          </a:p>
          <a:p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10283C9-75FF-2A4F-A7DB-8041DDF354CD}"/>
              </a:ext>
            </a:extLst>
          </p:cNvPr>
          <p:cNvSpPr txBox="1"/>
          <p:nvPr/>
        </p:nvSpPr>
        <p:spPr>
          <a:xfrm>
            <a:off x="6286501" y="4784743"/>
            <a:ext cx="4441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kern="1200" dirty="0" err="1">
                <a:solidFill>
                  <a:srgbClr val="44546A"/>
                </a:solidFill>
              </a:rPr>
              <a:t>καμπος</a:t>
            </a:r>
            <a:r>
              <a:rPr lang="nl-BE" sz="2800" kern="1200" dirty="0">
                <a:solidFill>
                  <a:srgbClr val="44546A"/>
                </a:solidFill>
              </a:rPr>
              <a:t> = water(monster)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29495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1615555" y="307459"/>
            <a:ext cx="8960890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buClrTx/>
              <a:defRPr/>
            </a:pPr>
            <a:r>
              <a:rPr lang="nl-BE" sz="4000" kern="1200" dirty="0">
                <a:solidFill>
                  <a:srgbClr val="44546A"/>
                </a:solidFill>
              </a:rPr>
              <a:t>Wat vinden jullie van de ἱ</a:t>
            </a:r>
            <a:r>
              <a:rPr lang="el-GR" sz="4000" kern="1200" dirty="0" err="1">
                <a:solidFill>
                  <a:srgbClr val="44546A"/>
                </a:solidFill>
              </a:rPr>
              <a:t>πποκαμπος</a:t>
            </a:r>
            <a:r>
              <a:rPr lang="nl-BE" sz="4000" kern="1200" dirty="0">
                <a:solidFill>
                  <a:srgbClr val="44546A"/>
                </a:solidFill>
              </a:rPr>
              <a:t>?</a:t>
            </a:r>
          </a:p>
          <a:p>
            <a:pPr algn="ctr">
              <a:defRPr/>
            </a:pP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57BFDD2-250B-CE46-820D-A4AB766AC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29" y="1886167"/>
            <a:ext cx="5851071" cy="421099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38EF44E-7211-1247-BD18-25F8951C1159}"/>
              </a:ext>
            </a:extLst>
          </p:cNvPr>
          <p:cNvSpPr txBox="1"/>
          <p:nvPr/>
        </p:nvSpPr>
        <p:spPr>
          <a:xfrm>
            <a:off x="6678387" y="1810782"/>
            <a:ext cx="191044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Grappig?</a:t>
            </a:r>
          </a:p>
          <a:p>
            <a:endParaRPr lang="nl-BE" sz="32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Leuk?</a:t>
            </a:r>
          </a:p>
          <a:p>
            <a:endParaRPr lang="nl-BE" sz="32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Gek?</a:t>
            </a:r>
          </a:p>
          <a:p>
            <a:endParaRPr lang="nl-BE" sz="32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Mooi?</a:t>
            </a:r>
          </a:p>
          <a:p>
            <a:endParaRPr lang="nl-BE" sz="32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endParaRPr lang="nl-BE" sz="32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endParaRPr lang="nl-BE" sz="32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endParaRPr lang="nl-BE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BA76874-0743-9A43-B1D9-CF0AEB6B2A13}"/>
              </a:ext>
            </a:extLst>
          </p:cNvPr>
          <p:cNvSpPr txBox="1"/>
          <p:nvPr/>
        </p:nvSpPr>
        <p:spPr>
          <a:xfrm>
            <a:off x="9341892" y="2342291"/>
            <a:ext cx="191044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Lelijk?</a:t>
            </a:r>
          </a:p>
          <a:p>
            <a:endParaRPr lang="nl-BE" sz="32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Speciaal?</a:t>
            </a:r>
          </a:p>
          <a:p>
            <a:endParaRPr lang="nl-BE" sz="32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Stom?</a:t>
            </a:r>
          </a:p>
          <a:p>
            <a:endParaRPr lang="nl-BE" sz="32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Eng?</a:t>
            </a:r>
            <a:endParaRPr lang="nl-BE" sz="3200" kern="1200" dirty="0">
              <a:solidFill>
                <a:srgbClr val="44546A"/>
              </a:solidFill>
              <a:latin typeface="Calibri" panose="020F0502020204030204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35484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020C4A3-986C-1241-9913-5A3ADD5175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032613" y="1601866"/>
            <a:ext cx="6126771" cy="4409418"/>
          </a:xfrm>
          <a:prstGeom prst="rect">
            <a:avLst/>
          </a:prstGeom>
        </p:spPr>
      </p:pic>
      <p:sp>
        <p:nvSpPr>
          <p:cNvPr id="300" name="Google Shape;300;p15"/>
          <p:cNvSpPr txBox="1"/>
          <p:nvPr/>
        </p:nvSpPr>
        <p:spPr>
          <a:xfrm>
            <a:off x="1615555" y="307459"/>
            <a:ext cx="8960890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Wat vinden jullie van de ἱ</a:t>
            </a:r>
            <a:r>
              <a:rPr kumimoji="0" lang="el-GR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πποκαμπος</a:t>
            </a:r>
            <a:r>
              <a:rPr kumimoji="0" lang="nl-BE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38EF44E-7211-1247-BD18-25F8951C1159}"/>
              </a:ext>
            </a:extLst>
          </p:cNvPr>
          <p:cNvSpPr txBox="1"/>
          <p:nvPr/>
        </p:nvSpPr>
        <p:spPr>
          <a:xfrm>
            <a:off x="1615554" y="1929138"/>
            <a:ext cx="448044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g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rappig 	= γ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ελοιος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l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euk 		=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τερπνος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raar 		=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θαυμ</a:t>
            </a:r>
            <a:r>
              <a:rPr lang="el-GR" sz="32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αστος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mooi</a:t>
            </a:r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		= </a:t>
            </a:r>
            <a:r>
              <a:rPr lang="el-GR" sz="32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καλος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BA76874-0743-9A43-B1D9-CF0AEB6B2A13}"/>
              </a:ext>
            </a:extLst>
          </p:cNvPr>
          <p:cNvSpPr txBox="1"/>
          <p:nvPr/>
        </p:nvSpPr>
        <p:spPr>
          <a:xfrm>
            <a:off x="7186521" y="1929138"/>
            <a:ext cx="478232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lelijk</a:t>
            </a:r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		= </a:t>
            </a:r>
            <a:r>
              <a:rPr lang="el-GR" sz="32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κακος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lvl="0"/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speciaal</a:t>
            </a:r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	=</a:t>
            </a:r>
            <a:r>
              <a:rPr lang="el-GR" sz="3200" kern="1200" dirty="0">
                <a:solidFill>
                  <a:srgbClr val="44546A"/>
                </a:solidFill>
              </a:rPr>
              <a:t> </a:t>
            </a:r>
            <a:r>
              <a:rPr lang="el-GR" sz="2800" kern="1200" dirty="0" err="1">
                <a:solidFill>
                  <a:srgbClr val="44546A"/>
                </a:solidFill>
              </a:rPr>
              <a:t>ὑπ</a:t>
            </a:r>
            <a:r>
              <a:rPr lang="el-GR" sz="32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εροχος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stom		=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μωρος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eng</a:t>
            </a:r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		=</a:t>
            </a:r>
            <a:r>
              <a:rPr lang="el-GR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lang="el-GR" sz="32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δεινος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303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1615555" y="307459"/>
            <a:ext cx="896089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4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Zeemonsters bij de Grieken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EC896E6-71D0-6D46-A806-868D69CCC86D}"/>
              </a:ext>
            </a:extLst>
          </p:cNvPr>
          <p:cNvSpPr txBox="1"/>
          <p:nvPr/>
        </p:nvSpPr>
        <p:spPr>
          <a:xfrm>
            <a:off x="6594216" y="2684585"/>
            <a:ext cx="4669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l-GR" sz="3600" u="sng" kern="1200" dirty="0" err="1">
                <a:solidFill>
                  <a:srgbClr val="44546A"/>
                </a:solidFill>
              </a:rPr>
              <a:t>ταυρο</a:t>
            </a:r>
            <a:r>
              <a:rPr kumimoji="0" lang="el-G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καμπος</a:t>
            </a:r>
            <a:endParaRPr kumimoji="0" lang="nl-BE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D653FBF-B263-7845-9B85-7572AA061DFB}"/>
              </a:ext>
            </a:extLst>
          </p:cNvPr>
          <p:cNvSpPr txBox="1"/>
          <p:nvPr/>
        </p:nvSpPr>
        <p:spPr>
          <a:xfrm>
            <a:off x="6286501" y="3984524"/>
            <a:ext cx="27268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ταυρος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=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…?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10283C9-75FF-2A4F-A7DB-8041DDF354CD}"/>
              </a:ext>
            </a:extLst>
          </p:cNvPr>
          <p:cNvSpPr txBox="1"/>
          <p:nvPr/>
        </p:nvSpPr>
        <p:spPr>
          <a:xfrm>
            <a:off x="6286501" y="4784743"/>
            <a:ext cx="4441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καμπος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= water(monster)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7C0E270-86B1-2743-9D51-E40F880DF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24" y="1703925"/>
            <a:ext cx="6044589" cy="4533442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6C5F1690-8DD5-9F4C-8E49-8695C68A57D8}"/>
              </a:ext>
            </a:extLst>
          </p:cNvPr>
          <p:cNvSpPr/>
          <p:nvPr/>
        </p:nvSpPr>
        <p:spPr>
          <a:xfrm>
            <a:off x="2715985" y="1802368"/>
            <a:ext cx="3380015" cy="3351707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3286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807775" y="390285"/>
            <a:ext cx="10576446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Tx/>
              <a:defRPr/>
            </a:pPr>
            <a:r>
              <a:rPr kumimoji="0" lang="nl-BE" sz="4000" b="0" i="0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Wat vinden jullie van de </a:t>
            </a:r>
            <a:r>
              <a:rPr lang="el-GR" sz="4000" kern="1200" dirty="0" err="1">
                <a:solidFill>
                  <a:srgbClr val="44546A"/>
                </a:solidFill>
              </a:rPr>
              <a:t>ταυροκαμπος</a:t>
            </a:r>
            <a:r>
              <a:rPr kumimoji="0" lang="nl-BE" sz="4000" b="0" i="0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38EF44E-7211-1247-BD18-25F8951C1159}"/>
              </a:ext>
            </a:extLst>
          </p:cNvPr>
          <p:cNvSpPr txBox="1"/>
          <p:nvPr/>
        </p:nvSpPr>
        <p:spPr>
          <a:xfrm>
            <a:off x="1615554" y="1929138"/>
            <a:ext cx="448044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grappig 	= γ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ελοιος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leuk 		=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τερπνος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raar 		=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θαυμαστος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mooi		=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καλος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BA76874-0743-9A43-B1D9-CF0AEB6B2A13}"/>
              </a:ext>
            </a:extLst>
          </p:cNvPr>
          <p:cNvSpPr txBox="1"/>
          <p:nvPr/>
        </p:nvSpPr>
        <p:spPr>
          <a:xfrm>
            <a:off x="7186521" y="1929138"/>
            <a:ext cx="478232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lelijk		=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κακος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speciaal	=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ὑπ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εροχος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stom		=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μωρος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eng		=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δεινος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CAB148B-CD38-2144-9BE7-05CE38B68B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073704" y="1539854"/>
            <a:ext cx="6044589" cy="453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73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1615555" y="307459"/>
            <a:ext cx="896089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4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Zeemonsters bij de Grieken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EC896E6-71D0-6D46-A806-868D69CCC86D}"/>
              </a:ext>
            </a:extLst>
          </p:cNvPr>
          <p:cNvSpPr txBox="1"/>
          <p:nvPr/>
        </p:nvSpPr>
        <p:spPr>
          <a:xfrm>
            <a:off x="6594216" y="2684585"/>
            <a:ext cx="4669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l-GR" sz="3600" u="sng" kern="1200" dirty="0">
                <a:solidFill>
                  <a:srgbClr val="44546A"/>
                </a:solidFill>
              </a:rPr>
              <a:t>α</a:t>
            </a:r>
            <a:r>
              <a:rPr lang="nl-BE" sz="3600" u="sng" kern="1200" dirty="0">
                <a:solidFill>
                  <a:srgbClr val="44546A"/>
                </a:solidFill>
              </a:rPr>
              <a:t>ἰ</a:t>
            </a:r>
            <a:r>
              <a:rPr lang="el-GR" sz="3600" u="sng" kern="1200" dirty="0" err="1">
                <a:solidFill>
                  <a:srgbClr val="44546A"/>
                </a:solidFill>
              </a:rPr>
              <a:t>γι</a:t>
            </a:r>
            <a:r>
              <a:rPr kumimoji="0" lang="el-G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καμπος</a:t>
            </a:r>
            <a:endParaRPr kumimoji="0" lang="nl-BE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D653FBF-B263-7845-9B85-7572AA061DFB}"/>
              </a:ext>
            </a:extLst>
          </p:cNvPr>
          <p:cNvSpPr txBox="1"/>
          <p:nvPr/>
        </p:nvSpPr>
        <p:spPr>
          <a:xfrm>
            <a:off x="6286501" y="3984524"/>
            <a:ext cx="27268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l-GR" sz="2800" u="sng" kern="1200" dirty="0">
                <a:solidFill>
                  <a:srgbClr val="44546A"/>
                </a:solidFill>
              </a:rPr>
              <a:t>α</a:t>
            </a:r>
            <a:r>
              <a:rPr lang="nl-BE" sz="2800" u="sng" kern="1200" dirty="0">
                <a:solidFill>
                  <a:srgbClr val="44546A"/>
                </a:solidFill>
              </a:rPr>
              <a:t>ἰ</a:t>
            </a:r>
            <a:r>
              <a:rPr lang="el-GR" sz="2800" u="sng" kern="1200" dirty="0">
                <a:solidFill>
                  <a:srgbClr val="44546A"/>
                </a:solidFill>
              </a:rPr>
              <a:t>ξ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=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10283C9-75FF-2A4F-A7DB-8041DDF354CD}"/>
              </a:ext>
            </a:extLst>
          </p:cNvPr>
          <p:cNvSpPr txBox="1"/>
          <p:nvPr/>
        </p:nvSpPr>
        <p:spPr>
          <a:xfrm>
            <a:off x="6286501" y="4784743"/>
            <a:ext cx="4441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καμπος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= water(monster)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BCCA4D7-2CD9-1740-B1B2-5B3253E5B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31" y="1866824"/>
            <a:ext cx="5647198" cy="423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55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807775" y="390285"/>
            <a:ext cx="10576446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Tx/>
              <a:defRPr/>
            </a:pPr>
            <a:r>
              <a:rPr kumimoji="0" lang="nl-BE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Wat vinden jullie van de </a:t>
            </a:r>
            <a:r>
              <a:rPr lang="el-GR" sz="4000" kern="1200" dirty="0">
                <a:solidFill>
                  <a:srgbClr val="44546A"/>
                </a:solidFill>
              </a:rPr>
              <a:t>α</a:t>
            </a:r>
            <a:r>
              <a:rPr lang="nl-BE" sz="4000" kern="1200" dirty="0">
                <a:solidFill>
                  <a:srgbClr val="44546A"/>
                </a:solidFill>
              </a:rPr>
              <a:t>ἰ</a:t>
            </a:r>
            <a:r>
              <a:rPr lang="el-GR" sz="4000" kern="1200" dirty="0" err="1">
                <a:solidFill>
                  <a:srgbClr val="44546A"/>
                </a:solidFill>
              </a:rPr>
              <a:t>γικαμπος</a:t>
            </a:r>
            <a:r>
              <a:rPr kumimoji="0" lang="nl-BE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38EF44E-7211-1247-BD18-25F8951C1159}"/>
              </a:ext>
            </a:extLst>
          </p:cNvPr>
          <p:cNvSpPr txBox="1"/>
          <p:nvPr/>
        </p:nvSpPr>
        <p:spPr>
          <a:xfrm>
            <a:off x="1615554" y="1929138"/>
            <a:ext cx="448044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grappig 	= γ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ελοιος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leuk 		=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τερπνος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raar 		=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θαυμαστος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mooi		=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καλος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BA76874-0743-9A43-B1D9-CF0AEB6B2A13}"/>
              </a:ext>
            </a:extLst>
          </p:cNvPr>
          <p:cNvSpPr txBox="1"/>
          <p:nvPr/>
        </p:nvSpPr>
        <p:spPr>
          <a:xfrm>
            <a:off x="7186521" y="1929138"/>
            <a:ext cx="478232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lelijk		=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κακος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speciaal	=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ὑπ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εροχος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stom		=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μωρος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eng		=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δεινος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1C6423-199D-604D-90E1-D80DA7C187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272399" y="1688875"/>
            <a:ext cx="5647198" cy="423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8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53775" y="698245"/>
            <a:ext cx="10515600" cy="2852737"/>
          </a:xfrm>
        </p:spPr>
        <p:txBody>
          <a:bodyPr>
            <a:normAutofit/>
          </a:bodyPr>
          <a:lstStyle/>
          <a:p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HERHALING: </a:t>
            </a:r>
            <a:b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EEN KLEINE</a:t>
            </a:r>
            <a:b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TAALQUIZ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2D1A0C9-36F7-438B-9396-F9417163C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408613" y="959502"/>
            <a:ext cx="4660762" cy="4660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842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1734324" y="323787"/>
            <a:ext cx="9182492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4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Nog Griekse waterwezens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9458" name="Picture 2" descr="Nereid riding dolphin | Apulian red-figure plate C4th B.C. | State Hermitage Museum, Saint Petersburg">
            <a:extLst>
              <a:ext uri="{FF2B5EF4-FFF2-40B4-BE49-F238E27FC236}">
                <a16:creationId xmlns:a16="http://schemas.microsoft.com/office/drawing/2014/main" id="{6D598DF7-50A3-8D44-AB27-07A81E9D2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5" y="2237014"/>
            <a:ext cx="4297199" cy="429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Nereid Riding Hippocamp | Greco-Roman mosaic">
            <a:extLst>
              <a:ext uri="{FF2B5EF4-FFF2-40B4-BE49-F238E27FC236}">
                <a16:creationId xmlns:a16="http://schemas.microsoft.com/office/drawing/2014/main" id="{EE203497-6D15-334A-A8B8-1E5780005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841" y="2237013"/>
            <a:ext cx="6716534" cy="429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108D241-9B02-5B4D-9EF4-399607D19328}"/>
              </a:ext>
            </a:extLst>
          </p:cNvPr>
          <p:cNvSpPr txBox="1"/>
          <p:nvPr/>
        </p:nvSpPr>
        <p:spPr>
          <a:xfrm>
            <a:off x="2400300" y="1511217"/>
            <a:ext cx="979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kern="1200" dirty="0" err="1">
                <a:solidFill>
                  <a:srgbClr val="44546A"/>
                </a:solidFill>
              </a:rPr>
              <a:t>νυμφη</a:t>
            </a:r>
            <a:r>
              <a:rPr lang="el-GR" sz="2400" kern="1200" dirty="0">
                <a:solidFill>
                  <a:srgbClr val="44546A"/>
                </a:solidFill>
              </a:rPr>
              <a:t> </a:t>
            </a:r>
            <a:r>
              <a:rPr lang="nl-BE" sz="2400" kern="1200" dirty="0">
                <a:solidFill>
                  <a:srgbClr val="44546A"/>
                </a:solidFill>
              </a:rPr>
              <a:t>= …		zee-</a:t>
            </a:r>
            <a:r>
              <a:rPr lang="el-GR" sz="2400" kern="1200" dirty="0" err="1">
                <a:solidFill>
                  <a:srgbClr val="44546A"/>
                </a:solidFill>
              </a:rPr>
              <a:t>νυμφη</a:t>
            </a:r>
            <a:r>
              <a:rPr lang="el-GR" sz="2400" kern="1200" dirty="0">
                <a:solidFill>
                  <a:srgbClr val="44546A"/>
                </a:solidFill>
              </a:rPr>
              <a:t> </a:t>
            </a:r>
            <a:r>
              <a:rPr lang="nl-BE" sz="2400" kern="1200" dirty="0">
                <a:solidFill>
                  <a:srgbClr val="44546A"/>
                </a:solidFill>
              </a:rPr>
              <a:t>= </a:t>
            </a:r>
            <a:r>
              <a:rPr lang="el-GR" sz="2400" kern="1200" dirty="0" err="1">
                <a:solidFill>
                  <a:srgbClr val="44546A"/>
                </a:solidFill>
              </a:rPr>
              <a:t>νηρηις</a:t>
            </a:r>
            <a:r>
              <a:rPr lang="nl-BE" sz="2400" kern="1200" dirty="0">
                <a:solidFill>
                  <a:srgbClr val="44546A"/>
                </a:solidFill>
              </a:rPr>
              <a:t> (nereïde) op een ἱ</a:t>
            </a:r>
            <a:r>
              <a:rPr lang="el-GR" sz="2400" kern="1200" dirty="0" err="1">
                <a:solidFill>
                  <a:srgbClr val="44546A"/>
                </a:solidFill>
              </a:rPr>
              <a:t>πποκαμπος</a:t>
            </a:r>
            <a:endParaRPr lang="nl-BE" sz="2400" kern="1200" dirty="0">
              <a:solidFill>
                <a:srgbClr val="44546A"/>
              </a:solidFill>
            </a:endParaRPr>
          </a:p>
          <a:p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2171074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807775" y="390285"/>
            <a:ext cx="10576446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Wat vinden jullie van een zee-</a:t>
            </a:r>
            <a:r>
              <a:rPr kumimoji="0" lang="el-GR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νυμφη</a:t>
            </a:r>
            <a:r>
              <a:rPr kumimoji="0" lang="nl-BE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38EF44E-7211-1247-BD18-25F8951C1159}"/>
              </a:ext>
            </a:extLst>
          </p:cNvPr>
          <p:cNvSpPr txBox="1"/>
          <p:nvPr/>
        </p:nvSpPr>
        <p:spPr>
          <a:xfrm>
            <a:off x="1615554" y="1929138"/>
            <a:ext cx="448044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grappig 	= γ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ελοιη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leuk 		=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τερπνη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raar 		=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θαυμαστη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mooi		=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καλη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BA76874-0743-9A43-B1D9-CF0AEB6B2A13}"/>
              </a:ext>
            </a:extLst>
          </p:cNvPr>
          <p:cNvSpPr txBox="1"/>
          <p:nvPr/>
        </p:nvSpPr>
        <p:spPr>
          <a:xfrm>
            <a:off x="7186521" y="1929138"/>
            <a:ext cx="478232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lelijk		=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κακη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speciaal	=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ὑπ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εροχη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stom		=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μωρη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eng		=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δεινη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?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2" descr="Nereid riding dolphin | Apulian red-figure plate C4th B.C. | State Hermitage Museum, Saint Petersburg">
            <a:extLst>
              <a:ext uri="{FF2B5EF4-FFF2-40B4-BE49-F238E27FC236}">
                <a16:creationId xmlns:a16="http://schemas.microsoft.com/office/drawing/2014/main" id="{2603CE45-D2A6-7A4E-B6D4-972469C3A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1" y="1657975"/>
            <a:ext cx="4297199" cy="429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ereid Riding Hippocamp | Greco-Roman mosaic">
            <a:extLst>
              <a:ext uri="{FF2B5EF4-FFF2-40B4-BE49-F238E27FC236}">
                <a16:creationId xmlns:a16="http://schemas.microsoft.com/office/drawing/2014/main" id="{61DA1D42-78C3-654D-9A23-B7275B14D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230" y="1657974"/>
            <a:ext cx="6716534" cy="429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169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352424" y="323787"/>
            <a:ext cx="1148715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BE" sz="4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Kennen jullie </a:t>
            </a:r>
            <a:r>
              <a:rPr kumimoji="0" lang="el-GR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Σκυλλα</a:t>
            </a:r>
            <a:r>
              <a:rPr kumimoji="0" lang="nl-BE" sz="4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 en haar </a:t>
            </a:r>
            <a:r>
              <a:rPr kumimoji="0" lang="el-GR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λογος</a:t>
            </a:r>
            <a:r>
              <a:rPr kumimoji="0" lang="nl-BE" sz="4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4818" name="Picture 2" descr="Scylla and Charybdis | Turtledove | Fandom">
            <a:extLst>
              <a:ext uri="{FF2B5EF4-FFF2-40B4-BE49-F238E27FC236}">
                <a16:creationId xmlns:a16="http://schemas.microsoft.com/office/drawing/2014/main" id="{23A6E991-E7E3-2449-B299-58045D356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842" y="1346160"/>
            <a:ext cx="6896315" cy="518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247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556977" y="409966"/>
            <a:ext cx="11078045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defRPr/>
            </a:pPr>
            <a:r>
              <a:rPr kumimoji="0" lang="nl-BE" sz="480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Kennen jullie </a:t>
            </a:r>
            <a:r>
              <a:rPr kumimoji="0" lang="el-GR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Σκυλλ</a:t>
            </a:r>
            <a:r>
              <a:rPr lang="el-GR" sz="4800" b="1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α</a:t>
            </a:r>
            <a:r>
              <a:rPr kumimoji="0" lang="nl-BE" sz="480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 kumimoji="0" sz="480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22C82C9-75A4-3C45-A48C-094533F61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676" y="1801501"/>
            <a:ext cx="4667275" cy="464653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D7887BA-B56A-0144-AF5D-4C95F6B19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91" y="1801501"/>
            <a:ext cx="6531698" cy="464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66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1728788" y="649425"/>
            <a:ext cx="8261964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defRPr/>
            </a:pPr>
            <a:r>
              <a:rPr lang="el-GR" sz="4000" b="1" dirty="0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Σκυλλα</a:t>
            </a:r>
            <a:r>
              <a:rPr lang="nl-BE" sz="4000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’</a:t>
            </a:r>
            <a:r>
              <a:rPr lang="nl-BE" sz="4000" b="1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s </a:t>
            </a:r>
            <a:r>
              <a:rPr lang="el-GR" sz="4000" b="1" dirty="0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λογος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F5F2E01-AC81-004E-A01B-56AFAE8F250D}"/>
              </a:ext>
            </a:extLst>
          </p:cNvPr>
          <p:cNvSpPr txBox="1"/>
          <p:nvPr/>
        </p:nvSpPr>
        <p:spPr>
          <a:xfrm>
            <a:off x="1228726" y="1449614"/>
            <a:ext cx="78234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2800" dirty="0">
              <a:sym typeface="Wingdings" pitchFamily="2" charset="2"/>
            </a:endParaRPr>
          </a:p>
          <a:p>
            <a:pPr>
              <a:defRPr/>
            </a:pP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καλ</a:t>
            </a:r>
            <a:r>
              <a:rPr lang="el-GR" sz="2800" b="1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η</a:t>
            </a:r>
            <a:r>
              <a:rPr lang="el-GR" sz="28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γυν</a:t>
            </a:r>
            <a:r>
              <a:rPr lang="el-GR" sz="2800" b="1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η</a:t>
            </a:r>
            <a:r>
              <a:rPr lang="nl-BE" sz="2800" b="1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			</a:t>
            </a:r>
            <a:r>
              <a:rPr lang="nl-BE" sz="2800" b="1" kern="1200" dirty="0">
                <a:solidFill>
                  <a:srgbClr val="44546A"/>
                </a:solidFill>
                <a:latin typeface="Gill Sans MT" panose="020B0502020104020203" pitchFamily="34" charset="0"/>
                <a:sym typeface="Wingdings" pitchFamily="2" charset="2"/>
              </a:rPr>
              <a:t> …</a:t>
            </a:r>
            <a:r>
              <a:rPr lang="el-GR" sz="2800" kern="1200" dirty="0">
                <a:solidFill>
                  <a:srgbClr val="44546A"/>
                </a:solidFill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lang="nl-BE" sz="2800" b="1" kern="1200" dirty="0">
                <a:solidFill>
                  <a:srgbClr val="44546A"/>
                </a:solidFill>
                <a:latin typeface="Gill Sans MT" panose="020B0502020104020203" pitchFamily="34" charset="0"/>
                <a:sym typeface="Wingdings" pitchFamily="2" charset="2"/>
              </a:rPr>
              <a:t> </a:t>
            </a:r>
            <a:endParaRPr lang="el-GR" sz="2800" b="1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pPr>
              <a:defRPr/>
            </a:pPr>
            <a:endParaRPr lang="el-GR" sz="28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pPr>
              <a:defRPr/>
            </a:pP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μακρ</a:t>
            </a:r>
            <a:r>
              <a:rPr lang="el-GR" sz="2800" b="1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ην</a:t>
            </a:r>
            <a:r>
              <a:rPr lang="el-GR" sz="28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οὐρ</a:t>
            </a:r>
            <a:r>
              <a:rPr lang="el-GR" sz="2800" b="1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ην</a:t>
            </a:r>
            <a:r>
              <a:rPr lang="nl-BE" sz="2800" b="1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		</a:t>
            </a:r>
            <a:r>
              <a:rPr lang="nl-BE" sz="2800" b="1" kern="1200" dirty="0">
                <a:solidFill>
                  <a:srgbClr val="44546A"/>
                </a:solidFill>
                <a:latin typeface="Gill Sans MT" panose="020B0502020104020203" pitchFamily="34" charset="0"/>
                <a:sym typeface="Wingdings" pitchFamily="2" charset="2"/>
              </a:rPr>
              <a:t> </a:t>
            </a:r>
            <a:r>
              <a:rPr lang="el-GR" sz="2800" b="1" kern="1200" dirty="0">
                <a:solidFill>
                  <a:srgbClr val="44546A"/>
                </a:solidFill>
                <a:latin typeface="Gill Sans MT" panose="020B0502020104020203" pitchFamily="34" charset="0"/>
                <a:sym typeface="Wingdings" pitchFamily="2" charset="2"/>
              </a:rPr>
              <a:t>…</a:t>
            </a:r>
            <a:endParaRPr lang="el-GR" sz="2800" b="1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pPr>
              <a:defRPr/>
            </a:pPr>
            <a:endParaRPr lang="el-GR" sz="28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pPr>
              <a:defRPr/>
            </a:pP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ἑλληνικ</a:t>
            </a:r>
            <a:r>
              <a:rPr lang="el-GR" sz="2800" b="1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ος</a:t>
            </a:r>
            <a:r>
              <a:rPr lang="el-GR" sz="28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καμπ</a:t>
            </a:r>
            <a:r>
              <a:rPr lang="el-GR" sz="2800" b="1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ος</a:t>
            </a:r>
            <a:r>
              <a:rPr lang="nl-BE" sz="2800" b="1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		</a:t>
            </a:r>
            <a:r>
              <a:rPr lang="nl-BE" sz="2800" b="1" kern="1200" dirty="0">
                <a:solidFill>
                  <a:srgbClr val="44546A"/>
                </a:solidFill>
                <a:latin typeface="Gill Sans MT" panose="020B0502020104020203" pitchFamily="34" charset="0"/>
                <a:sym typeface="Wingdings" pitchFamily="2" charset="2"/>
              </a:rPr>
              <a:t> </a:t>
            </a:r>
            <a:r>
              <a:rPr lang="el-GR" sz="2800" b="1" kern="1200" dirty="0">
                <a:solidFill>
                  <a:srgbClr val="44546A"/>
                </a:solidFill>
                <a:latin typeface="Gill Sans MT" panose="020B0502020104020203" pitchFamily="34" charset="0"/>
                <a:sym typeface="Wingdings" pitchFamily="2" charset="2"/>
              </a:rPr>
              <a:t>…</a:t>
            </a:r>
            <a:endParaRPr lang="el-GR" sz="28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pPr>
              <a:defRPr/>
            </a:pPr>
            <a:endParaRPr lang="el-GR" sz="28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pPr>
              <a:defRPr/>
            </a:pP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δεινον</a:t>
            </a:r>
            <a:r>
              <a:rPr lang="el-GR" sz="28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ἀντρ</a:t>
            </a:r>
            <a:r>
              <a:rPr lang="el-GR" sz="2800" b="1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ον</a:t>
            </a:r>
            <a:r>
              <a:rPr lang="nl-BE" sz="2800" b="1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		</a:t>
            </a:r>
            <a:r>
              <a:rPr lang="nl-BE" sz="2800" b="1" kern="1200" dirty="0">
                <a:solidFill>
                  <a:srgbClr val="44546A"/>
                </a:solidFill>
                <a:latin typeface="Gill Sans MT" panose="020B0502020104020203" pitchFamily="34" charset="0"/>
                <a:sym typeface="Wingdings" pitchFamily="2" charset="2"/>
              </a:rPr>
              <a:t></a:t>
            </a:r>
            <a:r>
              <a:rPr lang="el-GR" sz="2800" b="1" kern="1200" dirty="0">
                <a:solidFill>
                  <a:srgbClr val="44546A"/>
                </a:solidFill>
                <a:latin typeface="Gill Sans MT" panose="020B0502020104020203" pitchFamily="34" charset="0"/>
                <a:sym typeface="Wingdings" pitchFamily="2" charset="2"/>
              </a:rPr>
              <a:t> …</a:t>
            </a:r>
            <a:endParaRPr lang="el-GR" sz="28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pPr>
              <a:defRPr/>
            </a:pPr>
            <a:endParaRPr lang="el-GR" sz="28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pPr>
              <a:defRPr/>
            </a:pP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δεινον</a:t>
            </a:r>
            <a:r>
              <a:rPr lang="el-GR" sz="28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φοβ</a:t>
            </a:r>
            <a:r>
              <a:rPr lang="el-GR" sz="2800" b="1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ον</a:t>
            </a:r>
            <a:r>
              <a:rPr lang="nl-BE" sz="2800" b="1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		</a:t>
            </a:r>
            <a:r>
              <a:rPr lang="nl-BE" sz="2800" b="1" kern="1200" dirty="0">
                <a:solidFill>
                  <a:srgbClr val="44546A"/>
                </a:solidFill>
                <a:latin typeface="Gill Sans MT" panose="020B0502020104020203" pitchFamily="34" charset="0"/>
                <a:sym typeface="Wingdings" pitchFamily="2" charset="2"/>
              </a:rPr>
              <a:t> </a:t>
            </a:r>
            <a:r>
              <a:rPr lang="el-GR" sz="2800" b="1" kern="1200" dirty="0">
                <a:solidFill>
                  <a:srgbClr val="44546A"/>
                </a:solidFill>
                <a:latin typeface="Gill Sans MT" panose="020B0502020104020203" pitchFamily="34" charset="0"/>
                <a:sym typeface="Wingdings" pitchFamily="2" charset="2"/>
              </a:rPr>
              <a:t>…</a:t>
            </a:r>
            <a:endParaRPr lang="el-GR" sz="28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3A82A8-E3FF-3342-8CC3-F7A25654F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676" y="1801501"/>
            <a:ext cx="4667275" cy="464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4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1728788" y="649425"/>
            <a:ext cx="8261964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Σκυλλα</a:t>
            </a:r>
            <a:r>
              <a:rPr kumimoji="0" lang="nl-BE" sz="400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’</a:t>
            </a:r>
            <a:r>
              <a:rPr kumimoji="0" lang="nl-BE" sz="40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s </a:t>
            </a:r>
            <a:r>
              <a:rPr kumimoji="0" lang="el-G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λογος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F5F2E01-AC81-004E-A01B-56AFAE8F250D}"/>
              </a:ext>
            </a:extLst>
          </p:cNvPr>
          <p:cNvSpPr txBox="1"/>
          <p:nvPr/>
        </p:nvSpPr>
        <p:spPr>
          <a:xfrm>
            <a:off x="1228726" y="1449614"/>
            <a:ext cx="78234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καλ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η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γυν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η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η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 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 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lvl="0">
              <a:defRPr/>
            </a:pP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μακρ</a:t>
            </a:r>
            <a:r>
              <a:rPr lang="el-GR" sz="2800" b="1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ην</a:t>
            </a:r>
            <a:r>
              <a:rPr lang="el-GR" sz="28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οὐρ</a:t>
            </a:r>
            <a:r>
              <a:rPr lang="el-GR" sz="2800" b="1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ην</a:t>
            </a:r>
            <a:r>
              <a:rPr lang="el-GR" sz="2800" b="1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…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ἑ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λληνικ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ος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καμπ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ος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…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δεινον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ἀ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ντρ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ον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 …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δεινον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φοβ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ον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…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DED22B8-0E1B-7947-A80B-644D00E41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676" y="1801501"/>
            <a:ext cx="4667275" cy="464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99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1728788" y="649425"/>
            <a:ext cx="8261964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Σκυλλα</a:t>
            </a:r>
            <a:r>
              <a:rPr lang="nl-BE" sz="4000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’</a:t>
            </a:r>
            <a:r>
              <a:rPr kumimoji="0" lang="nl-BE" sz="40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s </a:t>
            </a:r>
            <a:r>
              <a:rPr kumimoji="0" lang="el-G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λογος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F5F2E01-AC81-004E-A01B-56AFAE8F250D}"/>
              </a:ext>
            </a:extLst>
          </p:cNvPr>
          <p:cNvSpPr txBox="1"/>
          <p:nvPr/>
        </p:nvSpPr>
        <p:spPr>
          <a:xfrm>
            <a:off x="1228726" y="1449614"/>
            <a:ext cx="78234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καλ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η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γυν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η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η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 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 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lvl="0">
              <a:defRPr/>
            </a:pP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μακρ</a:t>
            </a:r>
            <a:r>
              <a:rPr lang="el-GR" sz="2800" b="1" kern="1200" dirty="0" err="1">
                <a:solidFill>
                  <a:srgbClr val="44546A"/>
                </a:solidFill>
                <a:highlight>
                  <a:srgbClr val="FFFF00"/>
                </a:highlight>
                <a:latin typeface="Gill Sans MT" panose="020B0502020104020203" pitchFamily="34" charset="0"/>
              </a:rPr>
              <a:t>ην</a:t>
            </a:r>
            <a:r>
              <a:rPr lang="el-GR" sz="28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οὐρ</a:t>
            </a:r>
            <a:r>
              <a:rPr lang="el-GR" sz="2800" b="1" kern="1200" dirty="0" err="1">
                <a:solidFill>
                  <a:srgbClr val="44546A"/>
                </a:solidFill>
                <a:highlight>
                  <a:srgbClr val="FFFF00"/>
                </a:highlight>
                <a:latin typeface="Gill Sans MT" panose="020B0502020104020203" pitchFamily="34" charset="0"/>
              </a:rPr>
              <a:t>ην</a:t>
            </a:r>
            <a:r>
              <a:rPr lang="el-GR" sz="2800" b="1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lang="el-GR" sz="2800" b="1" kern="1200" dirty="0">
                <a:solidFill>
                  <a:srgbClr val="44546A"/>
                </a:solidFill>
                <a:highlight>
                  <a:srgbClr val="FFFF00"/>
                </a:highlight>
                <a:latin typeface="Gill Sans MT" panose="020B0502020104020203" pitchFamily="34" charset="0"/>
                <a:sym typeface="Wingdings" pitchFamily="2" charset="2"/>
              </a:rPr>
              <a:t>ην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lvl="0">
              <a:defRPr/>
            </a:pP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ἑλληνικ</a:t>
            </a:r>
            <a:r>
              <a:rPr lang="el-GR" sz="2800" b="1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ος</a:t>
            </a:r>
            <a:r>
              <a:rPr lang="el-GR" sz="28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καμπ</a:t>
            </a:r>
            <a:r>
              <a:rPr lang="el-GR" sz="2800" b="1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ος</a:t>
            </a:r>
            <a:r>
              <a:rPr lang="el-GR" sz="2800" b="1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…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δεινον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ἀ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ντρ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ον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 …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δεινον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φοβ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ον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…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1F87351-A203-284E-A1C9-E824CB4AE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676" y="1801501"/>
            <a:ext cx="4667275" cy="464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75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1728788" y="649425"/>
            <a:ext cx="8261964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defRPr/>
            </a:pPr>
            <a:r>
              <a:rPr lang="el-GR" sz="4000" b="1" dirty="0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Σκυλλα</a:t>
            </a:r>
            <a:r>
              <a:rPr lang="el-GR" sz="4000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’</a:t>
            </a:r>
            <a:r>
              <a:rPr lang="nl-BE" sz="4000" b="1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s </a:t>
            </a:r>
            <a:r>
              <a:rPr lang="el-GR" sz="4000" b="1" dirty="0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λογος</a:t>
            </a:r>
            <a:endParaRPr lang="el-GR" sz="4000" b="1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F5F2E01-AC81-004E-A01B-56AFAE8F250D}"/>
              </a:ext>
            </a:extLst>
          </p:cNvPr>
          <p:cNvSpPr txBox="1"/>
          <p:nvPr/>
        </p:nvSpPr>
        <p:spPr>
          <a:xfrm>
            <a:off x="1228726" y="1449614"/>
            <a:ext cx="78234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καλ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η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γυν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η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η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 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 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lvl="0">
              <a:defRPr/>
            </a:pP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μακρ</a:t>
            </a:r>
            <a:r>
              <a:rPr lang="el-GR" sz="2800" b="1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ην</a:t>
            </a:r>
            <a:r>
              <a:rPr lang="el-GR" sz="28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οὐρ</a:t>
            </a:r>
            <a:r>
              <a:rPr lang="el-GR" sz="2800" b="1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ην</a:t>
            </a:r>
            <a:r>
              <a:rPr lang="el-GR" sz="2800" b="1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ην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lvl="0">
              <a:defRPr/>
            </a:pP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ἑλληνικ</a:t>
            </a:r>
            <a:r>
              <a:rPr lang="el-GR" sz="2800" b="1" kern="1200" dirty="0" err="1">
                <a:solidFill>
                  <a:srgbClr val="44546A"/>
                </a:solidFill>
                <a:highlight>
                  <a:srgbClr val="FFFF00"/>
                </a:highlight>
                <a:latin typeface="Gill Sans MT" panose="020B0502020104020203" pitchFamily="34" charset="0"/>
              </a:rPr>
              <a:t>ος</a:t>
            </a:r>
            <a:r>
              <a:rPr lang="el-GR" sz="28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καμπ</a:t>
            </a:r>
            <a:r>
              <a:rPr lang="el-GR" sz="2800" b="1" kern="1200" dirty="0" err="1">
                <a:solidFill>
                  <a:srgbClr val="44546A"/>
                </a:solidFill>
                <a:highlight>
                  <a:srgbClr val="FFFF00"/>
                </a:highlight>
                <a:latin typeface="Gill Sans MT" panose="020B0502020104020203" pitchFamily="34" charset="0"/>
              </a:rPr>
              <a:t>ος</a:t>
            </a:r>
            <a:r>
              <a:rPr lang="el-GR" sz="2800" b="1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lang="el-GR" sz="2800" b="1" kern="1200" dirty="0" err="1">
                <a:solidFill>
                  <a:srgbClr val="44546A"/>
                </a:solidFill>
                <a:highlight>
                  <a:srgbClr val="FFFF00"/>
                </a:highlight>
                <a:latin typeface="Gill Sans MT" panose="020B0502020104020203" pitchFamily="34" charset="0"/>
                <a:sym typeface="Wingdings" pitchFamily="2" charset="2"/>
              </a:rPr>
              <a:t>ος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δεινον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ἀ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ντρ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ον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 …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δεινον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φοβ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ον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…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3A7B642-C594-9E48-B1A8-317EB7FD6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676" y="1801501"/>
            <a:ext cx="4667275" cy="464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29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1728788" y="649425"/>
            <a:ext cx="8261964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defRPr/>
            </a:pPr>
            <a:r>
              <a:rPr lang="el-GR" sz="4000" b="1" dirty="0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Σκυλλα</a:t>
            </a:r>
            <a:r>
              <a:rPr lang="el-GR" sz="4000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’</a:t>
            </a:r>
            <a:r>
              <a:rPr lang="nl-BE" sz="4000" b="1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s </a:t>
            </a:r>
            <a:r>
              <a:rPr lang="el-GR" sz="4000" b="1" dirty="0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λογος</a:t>
            </a:r>
            <a:endParaRPr lang="el-GR" sz="4000" b="1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F5F2E01-AC81-004E-A01B-56AFAE8F250D}"/>
              </a:ext>
            </a:extLst>
          </p:cNvPr>
          <p:cNvSpPr txBox="1"/>
          <p:nvPr/>
        </p:nvSpPr>
        <p:spPr>
          <a:xfrm>
            <a:off x="1228726" y="1449614"/>
            <a:ext cx="78234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καλ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η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γυν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η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η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 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 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lvl="0">
              <a:defRPr/>
            </a:pP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μακρ</a:t>
            </a:r>
            <a:r>
              <a:rPr lang="el-GR" sz="2800" b="1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ην</a:t>
            </a:r>
            <a:r>
              <a:rPr lang="el-GR" sz="28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οὐρ</a:t>
            </a:r>
            <a:r>
              <a:rPr lang="el-GR" sz="2800" b="1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ην</a:t>
            </a:r>
            <a:r>
              <a:rPr lang="el-GR" sz="2800" b="1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ην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ἑ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λληνικ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ος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καμπ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ος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ος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δειν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ον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ἀ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ντρ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ον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</a:t>
            </a:r>
            <a:r>
              <a:rPr lang="el-GR" sz="2800" b="1" kern="1200" dirty="0">
                <a:solidFill>
                  <a:srgbClr val="44546A"/>
                </a:solidFill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lang="el-GR" sz="2800" b="1" kern="1200" dirty="0">
                <a:solidFill>
                  <a:srgbClr val="44546A"/>
                </a:solidFill>
                <a:highlight>
                  <a:srgbClr val="FFFF00"/>
                </a:highlight>
                <a:latin typeface="Gill Sans MT" panose="020B0502020104020203" pitchFamily="34" charset="0"/>
                <a:sym typeface="Wingdings" pitchFamily="2" charset="2"/>
              </a:rPr>
              <a:t>ον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δεινον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φοβ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ον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…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DDE49D1-3453-2E4E-98F9-B4236F054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676" y="1801501"/>
            <a:ext cx="4667275" cy="464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92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1728788" y="649425"/>
            <a:ext cx="8261964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defRPr/>
            </a:pPr>
            <a:r>
              <a:rPr lang="el-GR" sz="4000" b="1" dirty="0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Σκυλλα</a:t>
            </a:r>
            <a:r>
              <a:rPr lang="el-GR" sz="4000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’</a:t>
            </a:r>
            <a:r>
              <a:rPr lang="nl-BE" sz="4000" b="1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s </a:t>
            </a:r>
            <a:r>
              <a:rPr lang="el-GR" sz="4000" b="1" dirty="0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λογος</a:t>
            </a:r>
            <a:endParaRPr lang="el-GR" sz="4000" b="1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F5F2E01-AC81-004E-A01B-56AFAE8F250D}"/>
              </a:ext>
            </a:extLst>
          </p:cNvPr>
          <p:cNvSpPr txBox="1"/>
          <p:nvPr/>
        </p:nvSpPr>
        <p:spPr>
          <a:xfrm>
            <a:off x="1228726" y="1449614"/>
            <a:ext cx="78234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καλ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η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γυν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η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η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 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 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lvl="0">
              <a:defRPr/>
            </a:pP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μακρ</a:t>
            </a:r>
            <a:r>
              <a:rPr lang="el-GR" sz="2800" b="1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ην</a:t>
            </a:r>
            <a:r>
              <a:rPr lang="el-GR" sz="28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lang="el-GR" sz="28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οὐρ</a:t>
            </a:r>
            <a:r>
              <a:rPr lang="el-GR" sz="2800" b="1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ην</a:t>
            </a:r>
            <a:r>
              <a:rPr lang="el-GR" sz="2800" b="1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ην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ἑλληνικ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ος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καμπ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ος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ος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δεινον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ἀντρ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ον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 ον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δεινον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el-G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φοβ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ον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		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Wingdings" pitchFamily="2" charset="2"/>
              </a:rPr>
              <a:t> </a:t>
            </a:r>
            <a:r>
              <a:rPr lang="el-GR" sz="2800" b="1" kern="1200" dirty="0">
                <a:solidFill>
                  <a:srgbClr val="44546A"/>
                </a:solidFill>
                <a:highlight>
                  <a:srgbClr val="FFFF00"/>
                </a:highlight>
                <a:latin typeface="Gill Sans MT" panose="020B0502020104020203" pitchFamily="34" charset="0"/>
                <a:sym typeface="Wingdings" pitchFamily="2" charset="2"/>
              </a:rPr>
              <a:t>ον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E350A83-0B06-7D47-AC9D-8ADB23D13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676" y="1801501"/>
            <a:ext cx="4667275" cy="464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52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643095" y="808948"/>
            <a:ext cx="10544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6000" kern="1200" dirty="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rPr>
              <a:t>1</a:t>
            </a:r>
            <a:r>
              <a:rPr kumimoji="0" lang="nl-BE" sz="6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. Welke Griekse letter is de </a:t>
            </a:r>
            <a:r>
              <a:rPr kumimoji="0" lang="nl-BE" sz="60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pfi</a:t>
            </a:r>
            <a:r>
              <a:rPr kumimoji="0" lang="nl-BE" sz="6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AE83D24D-9F5C-495C-8051-522E39E0009A}"/>
              </a:ext>
            </a:extLst>
          </p:cNvPr>
          <p:cNvSpPr/>
          <p:nvPr/>
        </p:nvSpPr>
        <p:spPr>
          <a:xfrm>
            <a:off x="2154102" y="509221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087520" y="4949253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F584B790-C12F-4A36-92EA-80F346F3F4C4}"/>
              </a:ext>
            </a:extLst>
          </p:cNvPr>
          <p:cNvSpPr/>
          <p:nvPr/>
        </p:nvSpPr>
        <p:spPr>
          <a:xfrm>
            <a:off x="5638799" y="509778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6787D760-9EF9-407B-8499-DF9DDFCFC674}"/>
              </a:ext>
            </a:extLst>
          </p:cNvPr>
          <p:cNvSpPr/>
          <p:nvPr/>
        </p:nvSpPr>
        <p:spPr>
          <a:xfrm>
            <a:off x="9022500" y="513397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5590575" y="4949253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55917" y="4991006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78A37CF-9D17-4EBB-8DB0-2DAE9350A996}"/>
              </a:ext>
            </a:extLst>
          </p:cNvPr>
          <p:cNvSpPr txBox="1"/>
          <p:nvPr/>
        </p:nvSpPr>
        <p:spPr>
          <a:xfrm>
            <a:off x="2237896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1500" kern="1200" dirty="0">
                <a:solidFill>
                  <a:srgbClr val="44546A"/>
                </a:solidFill>
                <a:latin typeface="Calibri" panose="020F0502020204030204"/>
                <a:ea typeface="+mn-ea"/>
                <a:cs typeface="+mn-cs"/>
              </a:rPr>
              <a:t>ξ</a:t>
            </a:r>
            <a:endParaRPr kumimoji="0" lang="nl-BE" sz="11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DA9762B-9C14-4635-A688-C1048F57C3EE}"/>
              </a:ext>
            </a:extLst>
          </p:cNvPr>
          <p:cNvSpPr txBox="1"/>
          <p:nvPr/>
        </p:nvSpPr>
        <p:spPr>
          <a:xfrm>
            <a:off x="5665762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1500" kern="1200" dirty="0">
                <a:solidFill>
                  <a:srgbClr val="44546A"/>
                </a:solidFill>
                <a:latin typeface="Calibri" panose="020F0502020204030204"/>
                <a:ea typeface="+mn-ea"/>
                <a:cs typeface="+mn-cs"/>
              </a:rPr>
              <a:t>β</a:t>
            </a:r>
            <a:endParaRPr kumimoji="0" lang="nl-BE" sz="11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C2929AF-80E0-4C7E-A17B-0F1BC4F3F5DA}"/>
              </a:ext>
            </a:extLst>
          </p:cNvPr>
          <p:cNvSpPr txBox="1"/>
          <p:nvPr/>
        </p:nvSpPr>
        <p:spPr>
          <a:xfrm>
            <a:off x="9039710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1500" kern="1200" dirty="0">
                <a:solidFill>
                  <a:srgbClr val="44546A"/>
                </a:solidFill>
                <a:latin typeface="Calibri" panose="020F0502020204030204"/>
                <a:ea typeface="+mn-ea"/>
                <a:cs typeface="+mn-cs"/>
              </a:rPr>
              <a:t>φ</a:t>
            </a:r>
            <a:endParaRPr kumimoji="0" lang="nl-BE" sz="11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3531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1071563" y="649425"/>
            <a:ext cx="10372725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Σκυλλα</a:t>
            </a:r>
            <a:r>
              <a:rPr kumimoji="0" lang="el-GR" sz="40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’</a:t>
            </a:r>
            <a:r>
              <a:rPr kumimoji="0" lang="nl-BE" sz="40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s</a:t>
            </a:r>
            <a:r>
              <a:rPr kumimoji="0" lang="nl-BE" sz="40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kumimoji="0" lang="nl-BE" sz="40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volledige</a:t>
            </a:r>
            <a:r>
              <a:rPr kumimoji="0" lang="nl-BE" sz="40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kumimoji="0" lang="el-GR" sz="4000" b="0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λογος</a:t>
            </a:r>
            <a:r>
              <a:rPr kumimoji="0" lang="nl-BE" sz="40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:</a:t>
            </a:r>
            <a:r>
              <a:rPr kumimoji="0" lang="nl-BE" sz="40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kumimoji="0" lang="nl-BE" sz="40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een </a:t>
            </a:r>
            <a:r>
              <a:rPr kumimoji="0" lang="el-G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δραμα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F5F2E01-AC81-004E-A01B-56AFAE8F250D}"/>
              </a:ext>
            </a:extLst>
          </p:cNvPr>
          <p:cNvSpPr txBox="1"/>
          <p:nvPr/>
        </p:nvSpPr>
        <p:spPr>
          <a:xfrm>
            <a:off x="615142" y="1875232"/>
            <a:ext cx="1082914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In vijf groepjes beelden jullie nu het volledige verhaal van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Σκυλλα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 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uit, </a:t>
            </a:r>
            <a:r>
              <a:rPr lang="el-GR" sz="32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Σκυλλα</a:t>
            </a:r>
            <a:r>
              <a:rPr lang="el-GR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’</a:t>
            </a:r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s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δραμα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nl-BE" sz="32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pPr lvl="0">
              <a:defRPr/>
            </a:pPr>
            <a:r>
              <a:rPr kumimoji="0" lang="nl-BE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1) </a:t>
            </a:r>
            <a:r>
              <a:rPr lang="el-GR" sz="27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Σκυλλα</a:t>
            </a:r>
            <a:r>
              <a:rPr lang="nl-BE" sz="27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als </a:t>
            </a:r>
            <a:r>
              <a:rPr lang="el-GR" sz="27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νυμφη</a:t>
            </a:r>
            <a:endParaRPr kumimoji="0" lang="nl-BE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nl-BE" sz="27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pPr>
              <a:defRPr/>
            </a:pPr>
            <a:r>
              <a:rPr kumimoji="0" lang="nl-BE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II) </a:t>
            </a:r>
            <a:r>
              <a:rPr lang="el-GR" sz="27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Γλαυκος</a:t>
            </a:r>
            <a:r>
              <a:rPr lang="el-GR" sz="27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lang="nl-BE" sz="27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wordt verliefd op </a:t>
            </a:r>
            <a:r>
              <a:rPr lang="el-GR" sz="27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Σκυλλα</a:t>
            </a:r>
            <a:r>
              <a:rPr lang="el-GR" sz="27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endParaRPr kumimoji="0" lang="nl-BE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lvl="0">
              <a:defRPr/>
            </a:pPr>
            <a:endParaRPr lang="nl-BE" sz="27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pPr>
              <a:defRPr/>
            </a:pPr>
            <a:r>
              <a:rPr lang="el-GR" sz="27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ΙΙΙ</a:t>
            </a:r>
            <a:r>
              <a:rPr lang="nl-BE" sz="27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) </a:t>
            </a:r>
            <a:r>
              <a:rPr lang="el-GR" sz="27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Σκυλλα</a:t>
            </a:r>
            <a:r>
              <a:rPr lang="el-GR" sz="27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’</a:t>
            </a:r>
            <a:r>
              <a:rPr lang="nl-BE" sz="27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s gedaanteverwisseling door </a:t>
            </a:r>
            <a:r>
              <a:rPr lang="el-GR" sz="27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Κιρκη</a:t>
            </a:r>
            <a:r>
              <a:rPr lang="el-GR" sz="27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endParaRPr kumimoji="0" lang="nl-BE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nl-BE" sz="28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1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C553995-0076-C741-A565-518FE6FF2EA4}"/>
              </a:ext>
            </a:extLst>
          </p:cNvPr>
          <p:cNvSpPr txBox="1"/>
          <p:nvPr/>
        </p:nvSpPr>
        <p:spPr>
          <a:xfrm>
            <a:off x="6946560" y="3333998"/>
            <a:ext cx="58365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BE" sz="27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IV) </a:t>
            </a:r>
            <a:r>
              <a:rPr lang="el-GR" sz="27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Σκυλλα</a:t>
            </a:r>
            <a:r>
              <a:rPr lang="nl-BE" sz="27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voelt zich een </a:t>
            </a:r>
            <a:r>
              <a:rPr lang="el-GR" sz="27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καμ</a:t>
            </a:r>
            <a:r>
              <a:rPr lang="el-GR" sz="24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π</a:t>
            </a:r>
            <a:r>
              <a:rPr lang="el-GR" sz="27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ος</a:t>
            </a:r>
            <a:r>
              <a:rPr lang="el-GR" sz="27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endParaRPr lang="nl-BE" sz="27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pPr>
              <a:defRPr/>
            </a:pPr>
            <a:endParaRPr lang="nl-BE" sz="27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pPr>
              <a:defRPr/>
            </a:pPr>
            <a:r>
              <a:rPr lang="nl-BE" sz="27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V) </a:t>
            </a:r>
            <a:r>
              <a:rPr lang="el-GR" sz="27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Σκυλλα</a:t>
            </a:r>
            <a:r>
              <a:rPr lang="nl-BE" sz="27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als </a:t>
            </a:r>
            <a:r>
              <a:rPr lang="el-GR" sz="27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καμ</a:t>
            </a:r>
            <a:r>
              <a:rPr lang="el-GR" sz="24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π</a:t>
            </a:r>
            <a:r>
              <a:rPr lang="el-GR" sz="27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ος</a:t>
            </a:r>
            <a:r>
              <a:rPr lang="nl-BE" sz="27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bij </a:t>
            </a:r>
            <a:r>
              <a:rPr lang="el-GR" sz="27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Χαρυβδις</a:t>
            </a:r>
            <a:r>
              <a:rPr lang="el-GR" sz="27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endParaRPr lang="nl-BE" sz="27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endParaRPr lang="nl-BE" sz="2700" dirty="0"/>
          </a:p>
        </p:txBody>
      </p:sp>
    </p:spTree>
    <p:extLst>
      <p:ext uri="{BB962C8B-B14F-4D97-AF65-F5344CB8AC3E}">
        <p14:creationId xmlns:p14="http://schemas.microsoft.com/office/powerpoint/2010/main" val="8341911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/>
        </p:nvSpPr>
        <p:spPr>
          <a:xfrm>
            <a:off x="1071563" y="649425"/>
            <a:ext cx="10372725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defRPr/>
            </a:pPr>
            <a:r>
              <a:rPr lang="el-GR" sz="4000" b="1" dirty="0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Σκυλλα</a:t>
            </a:r>
            <a:r>
              <a:rPr lang="el-GR" sz="4000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’</a:t>
            </a:r>
            <a:r>
              <a:rPr lang="nl-BE" sz="4000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s</a:t>
            </a:r>
            <a:r>
              <a:rPr lang="nl-BE" sz="4000" b="1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BE" sz="4000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volledige</a:t>
            </a:r>
            <a:r>
              <a:rPr lang="nl-BE" sz="4000" b="1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l-GR" sz="4000" dirty="0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λογος</a:t>
            </a:r>
            <a:r>
              <a:rPr lang="nl-BE" sz="4000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:</a:t>
            </a:r>
            <a:r>
              <a:rPr lang="nl-BE" sz="4000" b="1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-BE" sz="4000" dirty="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een </a:t>
            </a:r>
            <a:r>
              <a:rPr lang="el-GR" sz="4000" b="1" dirty="0" err="1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δραμα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F5F2E01-AC81-004E-A01B-56AFAE8F250D}"/>
              </a:ext>
            </a:extLst>
          </p:cNvPr>
          <p:cNvSpPr txBox="1"/>
          <p:nvPr/>
        </p:nvSpPr>
        <p:spPr>
          <a:xfrm>
            <a:off x="615142" y="1875232"/>
            <a:ext cx="1082914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In vijf groepjes beelden jullie nu het volledige verhaal van </a:t>
            </a:r>
            <a:r>
              <a:rPr lang="el-GR" sz="32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Σκυλλα</a:t>
            </a:r>
            <a:r>
              <a:rPr lang="el-GR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 </a:t>
            </a:r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uit, </a:t>
            </a:r>
            <a:r>
              <a:rPr lang="el-GR" sz="32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Σκυλλα</a:t>
            </a:r>
            <a:r>
              <a:rPr lang="el-GR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’</a:t>
            </a:r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s </a:t>
            </a:r>
            <a:r>
              <a:rPr lang="el-GR" sz="3200" kern="1200" dirty="0" err="1">
                <a:solidFill>
                  <a:srgbClr val="44546A"/>
                </a:solidFill>
                <a:latin typeface="Gill Sans MT" panose="020B0502020104020203" pitchFamily="34" charset="0"/>
              </a:rPr>
              <a:t>δραμα</a:t>
            </a:r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.</a:t>
            </a:r>
          </a:p>
          <a:p>
            <a:pPr lvl="0">
              <a:defRPr/>
            </a:pPr>
            <a:endParaRPr lang="nl-BE" sz="3200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Lees eerst de tekst op jullie blad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Verdeel de rollen onder jullie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Spreek een plan af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BE" sz="3200" kern="1200" dirty="0">
                <a:solidFill>
                  <a:srgbClr val="44546A"/>
                </a:solidFill>
                <a:latin typeface="Gill Sans MT" panose="020B0502020104020203" pitchFamily="34" charset="0"/>
              </a:rPr>
              <a:t>Oefen in!</a:t>
            </a:r>
          </a:p>
          <a:p>
            <a:pPr lvl="0">
              <a:defRPr/>
            </a:pPr>
            <a:endParaRPr lang="nl-BE" b="1" kern="1200" dirty="0">
              <a:solidFill>
                <a:srgbClr val="44546A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763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c8a08d869c_1_270"/>
          <p:cNvSpPr txBox="1">
            <a:spLocks noGrp="1"/>
          </p:cNvSpPr>
          <p:nvPr>
            <p:ph type="title"/>
          </p:nvPr>
        </p:nvSpPr>
        <p:spPr>
          <a:xfrm>
            <a:off x="701040" y="1422528"/>
            <a:ext cx="65532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lang="nl-BE" sz="54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Wat ga je onthouden van deze les?</a:t>
            </a:r>
            <a:endParaRPr sz="5400" b="1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0" name="Google Shape;420;gc8a08d869c_1_270"/>
          <p:cNvSpPr txBox="1"/>
          <p:nvPr/>
        </p:nvSpPr>
        <p:spPr>
          <a:xfrm>
            <a:off x="701049" y="3429000"/>
            <a:ext cx="8243445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rgbClr val="44546A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AE83D24D-9F5C-495C-8051-522E39E0009A}"/>
              </a:ext>
            </a:extLst>
          </p:cNvPr>
          <p:cNvSpPr/>
          <p:nvPr/>
        </p:nvSpPr>
        <p:spPr>
          <a:xfrm>
            <a:off x="2154102" y="509221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087520" y="4949253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F584B790-C12F-4A36-92EA-80F346F3F4C4}"/>
              </a:ext>
            </a:extLst>
          </p:cNvPr>
          <p:cNvSpPr/>
          <p:nvPr/>
        </p:nvSpPr>
        <p:spPr>
          <a:xfrm>
            <a:off x="5638799" y="509778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6787D760-9EF9-407B-8499-DF9DDFCFC674}"/>
              </a:ext>
            </a:extLst>
          </p:cNvPr>
          <p:cNvSpPr/>
          <p:nvPr/>
        </p:nvSpPr>
        <p:spPr>
          <a:xfrm>
            <a:off x="9022500" y="513397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5590575" y="4949253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55917" y="4991006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78A37CF-9D17-4EBB-8DB0-2DAE9350A996}"/>
              </a:ext>
            </a:extLst>
          </p:cNvPr>
          <p:cNvSpPr txBox="1"/>
          <p:nvPr/>
        </p:nvSpPr>
        <p:spPr>
          <a:xfrm>
            <a:off x="2237896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1500" kern="1200" dirty="0">
                <a:solidFill>
                  <a:srgbClr val="44546A"/>
                </a:solidFill>
                <a:latin typeface="Calibri" panose="020F0502020204030204"/>
                <a:ea typeface="+mn-ea"/>
                <a:cs typeface="+mn-cs"/>
              </a:rPr>
              <a:t>ξ</a:t>
            </a:r>
            <a:endParaRPr kumimoji="0" lang="nl-BE" sz="11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DA9762B-9C14-4635-A688-C1048F57C3EE}"/>
              </a:ext>
            </a:extLst>
          </p:cNvPr>
          <p:cNvSpPr txBox="1"/>
          <p:nvPr/>
        </p:nvSpPr>
        <p:spPr>
          <a:xfrm>
            <a:off x="5665762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1500" kern="1200" dirty="0">
                <a:solidFill>
                  <a:srgbClr val="44546A"/>
                </a:solidFill>
                <a:latin typeface="Calibri" panose="020F0502020204030204"/>
                <a:ea typeface="+mn-ea"/>
                <a:cs typeface="+mn-cs"/>
              </a:rPr>
              <a:t>β</a:t>
            </a:r>
            <a:endParaRPr kumimoji="0" lang="nl-BE" sz="11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C2929AF-80E0-4C7E-A17B-0F1BC4F3F5DA}"/>
              </a:ext>
            </a:extLst>
          </p:cNvPr>
          <p:cNvSpPr txBox="1"/>
          <p:nvPr/>
        </p:nvSpPr>
        <p:spPr>
          <a:xfrm>
            <a:off x="9039710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1500" kern="1200" dirty="0">
                <a:solidFill>
                  <a:srgbClr val="44546A"/>
                </a:solidFill>
                <a:latin typeface="Calibri" panose="020F0502020204030204"/>
                <a:ea typeface="+mn-ea"/>
                <a:cs typeface="+mn-cs"/>
              </a:rPr>
              <a:t>φ</a:t>
            </a:r>
            <a:endParaRPr kumimoji="0" lang="nl-BE" sz="11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4B49A4B2-C87D-4229-93BC-958503FA2DC1}"/>
              </a:ext>
            </a:extLst>
          </p:cNvPr>
          <p:cNvSpPr/>
          <p:nvPr/>
        </p:nvSpPr>
        <p:spPr>
          <a:xfrm>
            <a:off x="8523786" y="2236120"/>
            <a:ext cx="1911825" cy="42478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643095" y="808948"/>
            <a:ext cx="10544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6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1. Welke Griekse letter is de </a:t>
            </a:r>
            <a:r>
              <a:rPr kumimoji="0" lang="nl-BE" sz="6000" b="1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pfi</a:t>
            </a:r>
            <a:r>
              <a:rPr kumimoji="0" lang="nl-BE" sz="6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7531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643095" y="808948"/>
            <a:ext cx="10544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2. Welke Griekse letter is de </a:t>
            </a:r>
            <a:r>
              <a:rPr lang="nl-BE" sz="5400" b="1" i="1" kern="1200" dirty="0">
                <a:solidFill>
                  <a:srgbClr val="44546A"/>
                </a:solidFill>
                <a:latin typeface="Gill Sans MT" panose="020B0502020104020203" pitchFamily="34" charset="0"/>
                <a:ea typeface="+mn-ea"/>
              </a:rPr>
              <a:t>delta</a:t>
            </a:r>
            <a:r>
              <a:rPr kumimoji="0" lang="nl-BE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AE83D24D-9F5C-495C-8051-522E39E0009A}"/>
              </a:ext>
            </a:extLst>
          </p:cNvPr>
          <p:cNvSpPr/>
          <p:nvPr/>
        </p:nvSpPr>
        <p:spPr>
          <a:xfrm>
            <a:off x="2154102" y="509221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087520" y="4949253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F584B790-C12F-4A36-92EA-80F346F3F4C4}"/>
              </a:ext>
            </a:extLst>
          </p:cNvPr>
          <p:cNvSpPr/>
          <p:nvPr/>
        </p:nvSpPr>
        <p:spPr>
          <a:xfrm>
            <a:off x="5638799" y="509778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6787D760-9EF9-407B-8499-DF9DDFCFC674}"/>
              </a:ext>
            </a:extLst>
          </p:cNvPr>
          <p:cNvSpPr/>
          <p:nvPr/>
        </p:nvSpPr>
        <p:spPr>
          <a:xfrm>
            <a:off x="9022500" y="513397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5590575" y="4949253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55917" y="4991006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78A37CF-9D17-4EBB-8DB0-2DAE9350A996}"/>
              </a:ext>
            </a:extLst>
          </p:cNvPr>
          <p:cNvSpPr txBox="1"/>
          <p:nvPr/>
        </p:nvSpPr>
        <p:spPr>
          <a:xfrm>
            <a:off x="2237896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γ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DA9762B-9C14-4635-A688-C1048F57C3EE}"/>
              </a:ext>
            </a:extLst>
          </p:cNvPr>
          <p:cNvSpPr txBox="1"/>
          <p:nvPr/>
        </p:nvSpPr>
        <p:spPr>
          <a:xfrm>
            <a:off x="5665762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δ</a:t>
            </a:r>
            <a:endParaRPr kumimoji="0" lang="nl-BE" sz="11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C2929AF-80E0-4C7E-A17B-0F1BC4F3F5DA}"/>
              </a:ext>
            </a:extLst>
          </p:cNvPr>
          <p:cNvSpPr txBox="1"/>
          <p:nvPr/>
        </p:nvSpPr>
        <p:spPr>
          <a:xfrm>
            <a:off x="9039710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1500" kern="1200" dirty="0">
                <a:solidFill>
                  <a:srgbClr val="44546A"/>
                </a:solidFill>
                <a:latin typeface="Calibri" panose="020F0502020204030204"/>
                <a:ea typeface="+mn-ea"/>
              </a:rPr>
              <a:t>υ</a:t>
            </a:r>
            <a:endParaRPr kumimoji="0" lang="nl-BE" sz="11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85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643095" y="808948"/>
            <a:ext cx="10544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5400" kern="1200" dirty="0">
                <a:solidFill>
                  <a:srgbClr val="44546A"/>
                </a:solidFill>
                <a:latin typeface="Gill Sans MT" panose="020B0502020104020203" pitchFamily="34" charset="0"/>
                <a:ea typeface="+mn-ea"/>
              </a:rPr>
              <a:t>2</a:t>
            </a:r>
            <a:r>
              <a:rPr kumimoji="0" lang="nl-BE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. Welke Griekse letter is de </a:t>
            </a:r>
            <a:r>
              <a:rPr kumimoji="0" lang="nl-BE" sz="5400" b="1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delta</a:t>
            </a:r>
            <a:r>
              <a:rPr kumimoji="0" lang="nl-BE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AE83D24D-9F5C-495C-8051-522E39E0009A}"/>
              </a:ext>
            </a:extLst>
          </p:cNvPr>
          <p:cNvSpPr/>
          <p:nvPr/>
        </p:nvSpPr>
        <p:spPr>
          <a:xfrm>
            <a:off x="2154102" y="509221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087520" y="4949253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F584B790-C12F-4A36-92EA-80F346F3F4C4}"/>
              </a:ext>
            </a:extLst>
          </p:cNvPr>
          <p:cNvSpPr/>
          <p:nvPr/>
        </p:nvSpPr>
        <p:spPr>
          <a:xfrm>
            <a:off x="5638799" y="509778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6787D760-9EF9-407B-8499-DF9DDFCFC674}"/>
              </a:ext>
            </a:extLst>
          </p:cNvPr>
          <p:cNvSpPr/>
          <p:nvPr/>
        </p:nvSpPr>
        <p:spPr>
          <a:xfrm>
            <a:off x="9022500" y="513397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5590575" y="4949253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55917" y="4991006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78A37CF-9D17-4EBB-8DB0-2DAE9350A996}"/>
              </a:ext>
            </a:extLst>
          </p:cNvPr>
          <p:cNvSpPr txBox="1"/>
          <p:nvPr/>
        </p:nvSpPr>
        <p:spPr>
          <a:xfrm>
            <a:off x="2237896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γ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DA9762B-9C14-4635-A688-C1048F57C3EE}"/>
              </a:ext>
            </a:extLst>
          </p:cNvPr>
          <p:cNvSpPr txBox="1"/>
          <p:nvPr/>
        </p:nvSpPr>
        <p:spPr>
          <a:xfrm>
            <a:off x="5665762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δ</a:t>
            </a:r>
            <a:endParaRPr kumimoji="0" lang="nl-BE" sz="11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C2929AF-80E0-4C7E-A17B-0F1BC4F3F5DA}"/>
              </a:ext>
            </a:extLst>
          </p:cNvPr>
          <p:cNvSpPr txBox="1"/>
          <p:nvPr/>
        </p:nvSpPr>
        <p:spPr>
          <a:xfrm>
            <a:off x="9039710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υ</a:t>
            </a:r>
            <a:endParaRPr kumimoji="0" lang="nl-BE" sz="11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B27151B9-B94E-E743-A477-7D9112AA3E56}"/>
              </a:ext>
            </a:extLst>
          </p:cNvPr>
          <p:cNvSpPr/>
          <p:nvPr/>
        </p:nvSpPr>
        <p:spPr>
          <a:xfrm>
            <a:off x="5158444" y="2236120"/>
            <a:ext cx="1911825" cy="42478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04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643095" y="808948"/>
            <a:ext cx="10544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5400" kern="1200" dirty="0">
                <a:solidFill>
                  <a:srgbClr val="44546A"/>
                </a:solidFill>
                <a:latin typeface="Gill Sans MT" panose="020B0502020104020203" pitchFamily="34" charset="0"/>
                <a:ea typeface="+mn-ea"/>
              </a:rPr>
              <a:t>3</a:t>
            </a:r>
            <a:r>
              <a:rPr kumimoji="0" lang="nl-BE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. Welke Griekse letter is de </a:t>
            </a:r>
            <a:r>
              <a:rPr kumimoji="0" lang="nl-BE" sz="5400" b="1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thèta</a:t>
            </a:r>
            <a:r>
              <a:rPr kumimoji="0" lang="nl-BE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AE83D24D-9F5C-495C-8051-522E39E0009A}"/>
              </a:ext>
            </a:extLst>
          </p:cNvPr>
          <p:cNvSpPr/>
          <p:nvPr/>
        </p:nvSpPr>
        <p:spPr>
          <a:xfrm>
            <a:off x="2154102" y="509221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087520" y="4949253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F584B790-C12F-4A36-92EA-80F346F3F4C4}"/>
              </a:ext>
            </a:extLst>
          </p:cNvPr>
          <p:cNvSpPr/>
          <p:nvPr/>
        </p:nvSpPr>
        <p:spPr>
          <a:xfrm>
            <a:off x="5638799" y="509778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6787D760-9EF9-407B-8499-DF9DDFCFC674}"/>
              </a:ext>
            </a:extLst>
          </p:cNvPr>
          <p:cNvSpPr/>
          <p:nvPr/>
        </p:nvSpPr>
        <p:spPr>
          <a:xfrm>
            <a:off x="9022500" y="513397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5590575" y="4949253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55917" y="4991006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78A37CF-9D17-4EBB-8DB0-2DAE9350A996}"/>
              </a:ext>
            </a:extLst>
          </p:cNvPr>
          <p:cNvSpPr txBox="1"/>
          <p:nvPr/>
        </p:nvSpPr>
        <p:spPr>
          <a:xfrm>
            <a:off x="2237896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1500" kern="1200" dirty="0">
                <a:solidFill>
                  <a:srgbClr val="44546A"/>
                </a:solidFill>
                <a:latin typeface="Calibri" panose="020F0502020204030204"/>
                <a:ea typeface="+mn-ea"/>
              </a:rPr>
              <a:t>θ</a:t>
            </a:r>
            <a:endParaRPr kumimoji="0" lang="nl-BE" sz="11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DA9762B-9C14-4635-A688-C1048F57C3EE}"/>
              </a:ext>
            </a:extLst>
          </p:cNvPr>
          <p:cNvSpPr txBox="1"/>
          <p:nvPr/>
        </p:nvSpPr>
        <p:spPr>
          <a:xfrm>
            <a:off x="5665762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1500" kern="1200" dirty="0">
                <a:solidFill>
                  <a:srgbClr val="44546A"/>
                </a:solidFill>
                <a:latin typeface="Calibri" panose="020F0502020204030204"/>
                <a:ea typeface="+mn-ea"/>
              </a:rPr>
              <a:t>ι</a:t>
            </a:r>
            <a:endParaRPr kumimoji="0" lang="nl-BE" sz="11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C2929AF-80E0-4C7E-A17B-0F1BC4F3F5DA}"/>
              </a:ext>
            </a:extLst>
          </p:cNvPr>
          <p:cNvSpPr txBox="1"/>
          <p:nvPr/>
        </p:nvSpPr>
        <p:spPr>
          <a:xfrm>
            <a:off x="9039710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1500" kern="1200" dirty="0">
                <a:solidFill>
                  <a:srgbClr val="44546A"/>
                </a:solidFill>
                <a:latin typeface="Calibri" panose="020F0502020204030204"/>
                <a:ea typeface="+mn-ea"/>
              </a:rPr>
              <a:t>α</a:t>
            </a:r>
            <a:endParaRPr kumimoji="0" lang="nl-BE" sz="11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294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643095" y="808948"/>
            <a:ext cx="10544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5400" kern="1200" dirty="0">
                <a:solidFill>
                  <a:srgbClr val="44546A"/>
                </a:solidFill>
                <a:latin typeface="Gill Sans MT" panose="020B0502020104020203" pitchFamily="34" charset="0"/>
                <a:ea typeface="+mn-ea"/>
              </a:rPr>
              <a:t>3</a:t>
            </a:r>
            <a:r>
              <a:rPr kumimoji="0" lang="nl-BE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. Welke Griekse letter is de </a:t>
            </a:r>
            <a:r>
              <a:rPr kumimoji="0" lang="nl-BE" sz="5400" b="1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thèta</a:t>
            </a:r>
            <a:r>
              <a:rPr kumimoji="0" lang="nl-BE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AE83D24D-9F5C-495C-8051-522E39E0009A}"/>
              </a:ext>
            </a:extLst>
          </p:cNvPr>
          <p:cNvSpPr/>
          <p:nvPr/>
        </p:nvSpPr>
        <p:spPr>
          <a:xfrm>
            <a:off x="2154102" y="509221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087520" y="4949253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F584B790-C12F-4A36-92EA-80F346F3F4C4}"/>
              </a:ext>
            </a:extLst>
          </p:cNvPr>
          <p:cNvSpPr/>
          <p:nvPr/>
        </p:nvSpPr>
        <p:spPr>
          <a:xfrm>
            <a:off x="5638799" y="509778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6787D760-9EF9-407B-8499-DF9DDFCFC674}"/>
              </a:ext>
            </a:extLst>
          </p:cNvPr>
          <p:cNvSpPr/>
          <p:nvPr/>
        </p:nvSpPr>
        <p:spPr>
          <a:xfrm>
            <a:off x="9022500" y="5133971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5590575" y="4949253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55917" y="4991006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78A37CF-9D17-4EBB-8DB0-2DAE9350A996}"/>
              </a:ext>
            </a:extLst>
          </p:cNvPr>
          <p:cNvSpPr txBox="1"/>
          <p:nvPr/>
        </p:nvSpPr>
        <p:spPr>
          <a:xfrm>
            <a:off x="2237896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θ</a:t>
            </a:r>
            <a:endParaRPr kumimoji="0" lang="nl-BE" sz="11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DA9762B-9C14-4635-A688-C1048F57C3EE}"/>
              </a:ext>
            </a:extLst>
          </p:cNvPr>
          <p:cNvSpPr txBox="1"/>
          <p:nvPr/>
        </p:nvSpPr>
        <p:spPr>
          <a:xfrm>
            <a:off x="5665762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ι</a:t>
            </a:r>
            <a:endParaRPr kumimoji="0" lang="nl-BE" sz="11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C2929AF-80E0-4C7E-A17B-0F1BC4F3F5DA}"/>
              </a:ext>
            </a:extLst>
          </p:cNvPr>
          <p:cNvSpPr txBox="1"/>
          <p:nvPr/>
        </p:nvSpPr>
        <p:spPr>
          <a:xfrm>
            <a:off x="9039710" y="2497976"/>
            <a:ext cx="897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α</a:t>
            </a:r>
            <a:endParaRPr kumimoji="0" lang="nl-BE" sz="11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1AFDB1DD-BDDF-F244-9DD2-54B3839823C5}"/>
              </a:ext>
            </a:extLst>
          </p:cNvPr>
          <p:cNvSpPr/>
          <p:nvPr/>
        </p:nvSpPr>
        <p:spPr>
          <a:xfrm>
            <a:off x="1722096" y="2236120"/>
            <a:ext cx="1911825" cy="42478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48295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4824</TotalTime>
  <Words>1092</Words>
  <Application>Microsoft Office PowerPoint</Application>
  <PresentationFormat>Breedbeeld</PresentationFormat>
  <Paragraphs>339</Paragraphs>
  <Slides>42</Slides>
  <Notes>26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Diatitels</vt:lpstr>
      </vt:variant>
      <vt:variant>
        <vt:i4>42</vt:i4>
      </vt:variant>
    </vt:vector>
  </HeadingPairs>
  <TitlesOfParts>
    <vt:vector size="51" baseType="lpstr">
      <vt:lpstr>Wingdings</vt:lpstr>
      <vt:lpstr>Gill Sans</vt:lpstr>
      <vt:lpstr>Arial</vt:lpstr>
      <vt:lpstr>Calibri Light</vt:lpstr>
      <vt:lpstr>Gill Sans MT</vt:lpstr>
      <vt:lpstr>Calibri</vt:lpstr>
      <vt:lpstr>Kantoorthema</vt:lpstr>
      <vt:lpstr>Kantoorthema</vt:lpstr>
      <vt:lpstr>1_Kantoorthema</vt:lpstr>
      <vt:lpstr>OUDE GRIEKEN – JONGE HELDEN  LES 4</vt:lpstr>
      <vt:lpstr>Zeemonsters bij de  Oude Grieken</vt:lpstr>
      <vt:lpstr>HERHALING:  EEN KLEINE TAALQUIZ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ga je onthouden van deze les?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 GRIEKEN – JONGE HELDEN  LES 4</dc:title>
  <dc:creator>jarno vercamer</dc:creator>
  <cp:lastModifiedBy>Evelien Bracke</cp:lastModifiedBy>
  <cp:revision>166</cp:revision>
  <dcterms:created xsi:type="dcterms:W3CDTF">2019-03-14T20:45:47Z</dcterms:created>
  <dcterms:modified xsi:type="dcterms:W3CDTF">2021-12-14T19:10:09Z</dcterms:modified>
</cp:coreProperties>
</file>