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5"/>
  </p:notesMasterIdLst>
  <p:sldIdLst>
    <p:sldId id="256" r:id="rId2"/>
    <p:sldId id="259" r:id="rId3"/>
    <p:sldId id="260" r:id="rId4"/>
    <p:sldId id="285" r:id="rId5"/>
    <p:sldId id="286" r:id="rId6"/>
    <p:sldId id="287" r:id="rId7"/>
    <p:sldId id="263" r:id="rId8"/>
    <p:sldId id="298" r:id="rId9"/>
    <p:sldId id="264" r:id="rId10"/>
    <p:sldId id="262" r:id="rId11"/>
    <p:sldId id="289" r:id="rId12"/>
    <p:sldId id="293" r:id="rId13"/>
    <p:sldId id="267" r:id="rId14"/>
    <p:sldId id="279" r:id="rId15"/>
    <p:sldId id="268" r:id="rId16"/>
    <p:sldId id="269" r:id="rId17"/>
    <p:sldId id="295" r:id="rId18"/>
    <p:sldId id="294" r:id="rId19"/>
    <p:sldId id="296" r:id="rId20"/>
    <p:sldId id="271" r:id="rId21"/>
    <p:sldId id="290" r:id="rId22"/>
    <p:sldId id="297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522"/>
    <a:srgbClr val="D4DCE7"/>
    <a:srgbClr val="82818A"/>
    <a:srgbClr val="CC1E2F"/>
    <a:srgbClr val="B7B8BD"/>
    <a:srgbClr val="EF4B4B"/>
    <a:srgbClr val="AE78D6"/>
    <a:srgbClr val="478FD1"/>
    <a:srgbClr val="1AE68A"/>
    <a:srgbClr val="9B9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D3970-5126-4E6E-BFFA-67F46F05159A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51C45C-1993-454A-B06D-99D6DBA6B33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Wie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waren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de Oude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Grieken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? </a:t>
          </a:r>
          <a:endParaRPr lang="en-US" sz="24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6CE5FF0E-9256-4CDC-867E-696B289C502D}" type="parTrans" cxnId="{613D2976-211D-4921-B8D4-D949EDB1C3AA}">
      <dgm:prSet/>
      <dgm:spPr/>
      <dgm:t>
        <a:bodyPr/>
        <a:lstStyle/>
        <a:p>
          <a:endParaRPr lang="en-US"/>
        </a:p>
      </dgm:t>
    </dgm:pt>
    <dgm:pt modelId="{412757CD-B86F-452E-8AB6-D2DD2C489890}" type="sibTrans" cxnId="{613D2976-211D-4921-B8D4-D949EDB1C3AA}">
      <dgm:prSet/>
      <dgm:spPr>
        <a:noFill/>
      </dgm:spPr>
      <dgm:t>
        <a:bodyPr/>
        <a:lstStyle/>
        <a:p>
          <a:endParaRPr lang="en-US"/>
        </a:p>
      </dgm:t>
    </dgm:pt>
    <dgm:pt modelId="{95D25872-7B04-4C1A-872F-AF262D50A09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Waar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wanneer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leefden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de Oude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Grieken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?</a:t>
          </a:r>
          <a:endParaRPr lang="en-US" sz="24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88B31EEE-6FB3-42C1-89F0-9FD7E83FB50C}" type="parTrans" cxnId="{046C19A4-0408-4A30-BB6B-8E49ACD8D1B5}">
      <dgm:prSet/>
      <dgm:spPr/>
      <dgm:t>
        <a:bodyPr/>
        <a:lstStyle/>
        <a:p>
          <a:endParaRPr lang="en-US"/>
        </a:p>
      </dgm:t>
    </dgm:pt>
    <dgm:pt modelId="{D6909E37-1086-47F4-A594-69A50A1CC524}" type="sibTrans" cxnId="{046C19A4-0408-4A30-BB6B-8E49ACD8D1B5}">
      <dgm:prSet/>
      <dgm:spPr>
        <a:noFill/>
      </dgm:spPr>
      <dgm:t>
        <a:bodyPr/>
        <a:lstStyle/>
        <a:p>
          <a:endParaRPr lang="en-US"/>
        </a:p>
      </dgm:t>
    </dgm:pt>
    <dgm:pt modelId="{CF43C3EB-4066-41AE-8306-4D563977CB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Het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Oudgriekse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alfabet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en</a:t>
          </a:r>
          <a:r>
            <a:rPr lang="en-GB" sz="2400" dirty="0">
              <a:solidFill>
                <a:schemeClr val="tx2"/>
              </a:solidFill>
              <a:latin typeface="Gill Sans MT" panose="020B0502020104020203" pitchFamily="34" charset="0"/>
            </a:rPr>
            <a:t> de </a:t>
          </a:r>
          <a:r>
            <a:rPr lang="en-GB" sz="2400" dirty="0" err="1">
              <a:solidFill>
                <a:schemeClr val="tx2"/>
              </a:solidFill>
              <a:latin typeface="Gill Sans MT" panose="020B0502020104020203" pitchFamily="34" charset="0"/>
            </a:rPr>
            <a:t>taal</a:t>
          </a:r>
          <a:endParaRPr lang="en-US" sz="2400" dirty="0">
            <a:solidFill>
              <a:schemeClr val="tx2"/>
            </a:solidFill>
            <a:latin typeface="Gill Sans MT" panose="020B0502020104020203" pitchFamily="34" charset="0"/>
          </a:endParaRPr>
        </a:p>
      </dgm:t>
    </dgm:pt>
    <dgm:pt modelId="{994AA501-CC0D-4ABC-9AAC-6AD454CB0F63}" type="parTrans" cxnId="{B69B3B3C-583E-44C0-901F-29393F42FC4C}">
      <dgm:prSet/>
      <dgm:spPr/>
      <dgm:t>
        <a:bodyPr/>
        <a:lstStyle/>
        <a:p>
          <a:endParaRPr lang="en-US"/>
        </a:p>
      </dgm:t>
    </dgm:pt>
    <dgm:pt modelId="{CB1985AF-358F-4BB1-B4A0-EDF43376A6E5}" type="sibTrans" cxnId="{B69B3B3C-583E-44C0-901F-29393F42FC4C}">
      <dgm:prSet/>
      <dgm:spPr>
        <a:noFill/>
      </dgm:spPr>
      <dgm:t>
        <a:bodyPr/>
        <a:lstStyle/>
        <a:p>
          <a:endParaRPr lang="en-US"/>
        </a:p>
      </dgm:t>
    </dgm:pt>
    <dgm:pt modelId="{E5A7545E-61C5-45A0-89D3-24DA077640D0}" type="pres">
      <dgm:prSet presAssocID="{FBDD3970-5126-4E6E-BFFA-67F46F05159A}" presName="cycle" presStyleCnt="0">
        <dgm:presLayoutVars>
          <dgm:dir/>
          <dgm:resizeHandles val="exact"/>
        </dgm:presLayoutVars>
      </dgm:prSet>
      <dgm:spPr/>
    </dgm:pt>
    <dgm:pt modelId="{CFE3BA28-FE91-41F5-9055-D9058CE6A795}" type="pres">
      <dgm:prSet presAssocID="{1A51C45C-1993-454A-B06D-99D6DBA6B335}" presName="node" presStyleLbl="node1" presStyleIdx="0" presStyleCnt="3">
        <dgm:presLayoutVars>
          <dgm:bulletEnabled val="1"/>
        </dgm:presLayoutVars>
      </dgm:prSet>
      <dgm:spPr/>
    </dgm:pt>
    <dgm:pt modelId="{652A90C2-20A3-4738-8219-E3C000A0B323}" type="pres">
      <dgm:prSet presAssocID="{412757CD-B86F-452E-8AB6-D2DD2C489890}" presName="sibTrans" presStyleLbl="sibTrans2D1" presStyleIdx="0" presStyleCnt="3"/>
      <dgm:spPr/>
    </dgm:pt>
    <dgm:pt modelId="{49E8BF90-C257-49D0-AD4A-964E864BD6DE}" type="pres">
      <dgm:prSet presAssocID="{412757CD-B86F-452E-8AB6-D2DD2C489890}" presName="connectorText" presStyleLbl="sibTrans2D1" presStyleIdx="0" presStyleCnt="3"/>
      <dgm:spPr/>
    </dgm:pt>
    <dgm:pt modelId="{A615BD57-FB06-4171-8FCD-44CEDAC886FA}" type="pres">
      <dgm:prSet presAssocID="{95D25872-7B04-4C1A-872F-AF262D50A09F}" presName="node" presStyleLbl="node1" presStyleIdx="1" presStyleCnt="3" custRadScaleRad="104598" custRadScaleInc="234304">
        <dgm:presLayoutVars>
          <dgm:bulletEnabled val="1"/>
        </dgm:presLayoutVars>
      </dgm:prSet>
      <dgm:spPr/>
    </dgm:pt>
    <dgm:pt modelId="{4F4ADEF2-4B0D-4705-9F77-6340D69F81DE}" type="pres">
      <dgm:prSet presAssocID="{D6909E37-1086-47F4-A594-69A50A1CC524}" presName="sibTrans" presStyleLbl="sibTrans2D1" presStyleIdx="1" presStyleCnt="3"/>
      <dgm:spPr/>
    </dgm:pt>
    <dgm:pt modelId="{94D15954-4CA3-4D8F-B434-BF6097E48911}" type="pres">
      <dgm:prSet presAssocID="{D6909E37-1086-47F4-A594-69A50A1CC524}" presName="connectorText" presStyleLbl="sibTrans2D1" presStyleIdx="1" presStyleCnt="3"/>
      <dgm:spPr/>
    </dgm:pt>
    <dgm:pt modelId="{5E906D52-4E54-4F6A-96BE-07FA6D03FC05}" type="pres">
      <dgm:prSet presAssocID="{CF43C3EB-4066-41AE-8306-4D563977CB25}" presName="node" presStyleLbl="node1" presStyleIdx="2" presStyleCnt="3" custRadScaleRad="107598" custRadScaleInc="-203633">
        <dgm:presLayoutVars>
          <dgm:bulletEnabled val="1"/>
        </dgm:presLayoutVars>
      </dgm:prSet>
      <dgm:spPr/>
    </dgm:pt>
    <dgm:pt modelId="{85322C4A-A6E5-40C5-9675-1F0CAE363D3C}" type="pres">
      <dgm:prSet presAssocID="{CB1985AF-358F-4BB1-B4A0-EDF43376A6E5}" presName="sibTrans" presStyleLbl="sibTrans2D1" presStyleIdx="2" presStyleCnt="3" custLinFactNeighborX="-23250" custLinFactNeighborY="-15843"/>
      <dgm:spPr/>
    </dgm:pt>
    <dgm:pt modelId="{844C107D-1E15-4712-A1DE-176E9B62E9FF}" type="pres">
      <dgm:prSet presAssocID="{CB1985AF-358F-4BB1-B4A0-EDF43376A6E5}" presName="connectorText" presStyleLbl="sibTrans2D1" presStyleIdx="2" presStyleCnt="3"/>
      <dgm:spPr/>
    </dgm:pt>
  </dgm:ptLst>
  <dgm:cxnLst>
    <dgm:cxn modelId="{C518590F-07E6-4021-BCC1-07C8F81B485F}" type="presOf" srcId="{CB1985AF-358F-4BB1-B4A0-EDF43376A6E5}" destId="{844C107D-1E15-4712-A1DE-176E9B62E9FF}" srcOrd="1" destOrd="0" presId="urn:microsoft.com/office/officeart/2005/8/layout/cycle2"/>
    <dgm:cxn modelId="{445EA91D-DA94-4D84-9C32-FDEED47477B8}" type="presOf" srcId="{CB1985AF-358F-4BB1-B4A0-EDF43376A6E5}" destId="{85322C4A-A6E5-40C5-9675-1F0CAE363D3C}" srcOrd="0" destOrd="0" presId="urn:microsoft.com/office/officeart/2005/8/layout/cycle2"/>
    <dgm:cxn modelId="{F3C51A33-A317-4881-9549-F5181BF110CA}" type="presOf" srcId="{1A51C45C-1993-454A-B06D-99D6DBA6B335}" destId="{CFE3BA28-FE91-41F5-9055-D9058CE6A795}" srcOrd="0" destOrd="0" presId="urn:microsoft.com/office/officeart/2005/8/layout/cycle2"/>
    <dgm:cxn modelId="{C90B3734-8CEC-4492-8B1F-39B823675DC2}" type="presOf" srcId="{CF43C3EB-4066-41AE-8306-4D563977CB25}" destId="{5E906D52-4E54-4F6A-96BE-07FA6D03FC05}" srcOrd="0" destOrd="0" presId="urn:microsoft.com/office/officeart/2005/8/layout/cycle2"/>
    <dgm:cxn modelId="{3249AB37-E9DD-4F85-85BC-D20EA20EBD26}" type="presOf" srcId="{95D25872-7B04-4C1A-872F-AF262D50A09F}" destId="{A615BD57-FB06-4171-8FCD-44CEDAC886FA}" srcOrd="0" destOrd="0" presId="urn:microsoft.com/office/officeart/2005/8/layout/cycle2"/>
    <dgm:cxn modelId="{B69B3B3C-583E-44C0-901F-29393F42FC4C}" srcId="{FBDD3970-5126-4E6E-BFFA-67F46F05159A}" destId="{CF43C3EB-4066-41AE-8306-4D563977CB25}" srcOrd="2" destOrd="0" parTransId="{994AA501-CC0D-4ABC-9AAC-6AD454CB0F63}" sibTransId="{CB1985AF-358F-4BB1-B4A0-EDF43376A6E5}"/>
    <dgm:cxn modelId="{44EF5F72-D3C4-44A6-A5B4-C0E2A9528ED1}" type="presOf" srcId="{412757CD-B86F-452E-8AB6-D2DD2C489890}" destId="{652A90C2-20A3-4738-8219-E3C000A0B323}" srcOrd="0" destOrd="0" presId="urn:microsoft.com/office/officeart/2005/8/layout/cycle2"/>
    <dgm:cxn modelId="{613D2976-211D-4921-B8D4-D949EDB1C3AA}" srcId="{FBDD3970-5126-4E6E-BFFA-67F46F05159A}" destId="{1A51C45C-1993-454A-B06D-99D6DBA6B335}" srcOrd="0" destOrd="0" parTransId="{6CE5FF0E-9256-4CDC-867E-696B289C502D}" sibTransId="{412757CD-B86F-452E-8AB6-D2DD2C489890}"/>
    <dgm:cxn modelId="{FBF1EE93-BE4F-417C-B635-9DE5971D1258}" type="presOf" srcId="{D6909E37-1086-47F4-A594-69A50A1CC524}" destId="{94D15954-4CA3-4D8F-B434-BF6097E48911}" srcOrd="1" destOrd="0" presId="urn:microsoft.com/office/officeart/2005/8/layout/cycle2"/>
    <dgm:cxn modelId="{046C19A4-0408-4A30-BB6B-8E49ACD8D1B5}" srcId="{FBDD3970-5126-4E6E-BFFA-67F46F05159A}" destId="{95D25872-7B04-4C1A-872F-AF262D50A09F}" srcOrd="1" destOrd="0" parTransId="{88B31EEE-6FB3-42C1-89F0-9FD7E83FB50C}" sibTransId="{D6909E37-1086-47F4-A594-69A50A1CC524}"/>
    <dgm:cxn modelId="{1E9C89D6-6FE7-4A14-A73D-83F8B28043F2}" type="presOf" srcId="{D6909E37-1086-47F4-A594-69A50A1CC524}" destId="{4F4ADEF2-4B0D-4705-9F77-6340D69F81DE}" srcOrd="0" destOrd="0" presId="urn:microsoft.com/office/officeart/2005/8/layout/cycle2"/>
    <dgm:cxn modelId="{00B1C3E2-34C0-4D15-AED9-5ADDEFAB35C1}" type="presOf" srcId="{412757CD-B86F-452E-8AB6-D2DD2C489890}" destId="{49E8BF90-C257-49D0-AD4A-964E864BD6DE}" srcOrd="1" destOrd="0" presId="urn:microsoft.com/office/officeart/2005/8/layout/cycle2"/>
    <dgm:cxn modelId="{A51704E9-0667-4E2F-90AF-769F7B755A2E}" type="presOf" srcId="{FBDD3970-5126-4E6E-BFFA-67F46F05159A}" destId="{E5A7545E-61C5-45A0-89D3-24DA077640D0}" srcOrd="0" destOrd="0" presId="urn:microsoft.com/office/officeart/2005/8/layout/cycle2"/>
    <dgm:cxn modelId="{DB2D8F37-C7D8-4EBC-8BE2-80D251408C5A}" type="presParOf" srcId="{E5A7545E-61C5-45A0-89D3-24DA077640D0}" destId="{CFE3BA28-FE91-41F5-9055-D9058CE6A795}" srcOrd="0" destOrd="0" presId="urn:microsoft.com/office/officeart/2005/8/layout/cycle2"/>
    <dgm:cxn modelId="{FCFF3AD1-3E2A-4FCA-BEF7-730272EFFAF2}" type="presParOf" srcId="{E5A7545E-61C5-45A0-89D3-24DA077640D0}" destId="{652A90C2-20A3-4738-8219-E3C000A0B323}" srcOrd="1" destOrd="0" presId="urn:microsoft.com/office/officeart/2005/8/layout/cycle2"/>
    <dgm:cxn modelId="{E03C2020-397D-4EAB-B482-F88192F35419}" type="presParOf" srcId="{652A90C2-20A3-4738-8219-E3C000A0B323}" destId="{49E8BF90-C257-49D0-AD4A-964E864BD6DE}" srcOrd="0" destOrd="0" presId="urn:microsoft.com/office/officeart/2005/8/layout/cycle2"/>
    <dgm:cxn modelId="{EC5B1264-9D56-449F-9166-D0358F6DB9EF}" type="presParOf" srcId="{E5A7545E-61C5-45A0-89D3-24DA077640D0}" destId="{A615BD57-FB06-4171-8FCD-44CEDAC886FA}" srcOrd="2" destOrd="0" presId="urn:microsoft.com/office/officeart/2005/8/layout/cycle2"/>
    <dgm:cxn modelId="{9D37C561-B24E-4110-AC4F-9A782367BABB}" type="presParOf" srcId="{E5A7545E-61C5-45A0-89D3-24DA077640D0}" destId="{4F4ADEF2-4B0D-4705-9F77-6340D69F81DE}" srcOrd="3" destOrd="0" presId="urn:microsoft.com/office/officeart/2005/8/layout/cycle2"/>
    <dgm:cxn modelId="{7FBCBA6D-A27C-4B4F-AF15-B17CB2882E66}" type="presParOf" srcId="{4F4ADEF2-4B0D-4705-9F77-6340D69F81DE}" destId="{94D15954-4CA3-4D8F-B434-BF6097E48911}" srcOrd="0" destOrd="0" presId="urn:microsoft.com/office/officeart/2005/8/layout/cycle2"/>
    <dgm:cxn modelId="{4E7321E0-1CF4-4CF2-A436-5612918160D6}" type="presParOf" srcId="{E5A7545E-61C5-45A0-89D3-24DA077640D0}" destId="{5E906D52-4E54-4F6A-96BE-07FA6D03FC05}" srcOrd="4" destOrd="0" presId="urn:microsoft.com/office/officeart/2005/8/layout/cycle2"/>
    <dgm:cxn modelId="{605C98AA-7F9D-4535-8328-2BCAF79FD9A1}" type="presParOf" srcId="{E5A7545E-61C5-45A0-89D3-24DA077640D0}" destId="{85322C4A-A6E5-40C5-9675-1F0CAE363D3C}" srcOrd="5" destOrd="0" presId="urn:microsoft.com/office/officeart/2005/8/layout/cycle2"/>
    <dgm:cxn modelId="{E98A3021-5ACE-456E-8D87-546076BC228B}" type="presParOf" srcId="{85322C4A-A6E5-40C5-9675-1F0CAE363D3C}" destId="{844C107D-1E15-4712-A1DE-176E9B62E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BA28-FE91-41F5-9055-D9058CE6A795}">
      <dsp:nvSpPr>
        <dsp:cNvPr id="0" name=""/>
        <dsp:cNvSpPr/>
      </dsp:nvSpPr>
      <dsp:spPr>
        <a:xfrm>
          <a:off x="2372960" y="761"/>
          <a:ext cx="2338369" cy="23383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Wie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waren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de Oude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Grieken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? </a:t>
          </a:r>
          <a:endParaRPr lang="en-US" sz="24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2715406" y="343207"/>
        <a:ext cx="1653477" cy="1653477"/>
      </dsp:txXfrm>
    </dsp:sp>
    <dsp:sp modelId="{652A90C2-20A3-4738-8219-E3C000A0B323}">
      <dsp:nvSpPr>
        <dsp:cNvPr id="0" name=""/>
        <dsp:cNvSpPr/>
      </dsp:nvSpPr>
      <dsp:spPr>
        <a:xfrm rot="7882963">
          <a:off x="2283068" y="1954683"/>
          <a:ext cx="439968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2392691" y="2063006"/>
        <a:ext cx="307978" cy="473519"/>
      </dsp:txXfrm>
    </dsp:sp>
    <dsp:sp modelId="{A615BD57-FB06-4171-8FCD-44CEDAC886FA}">
      <dsp:nvSpPr>
        <dsp:cNvPr id="0" name=""/>
        <dsp:cNvSpPr/>
      </dsp:nvSpPr>
      <dsp:spPr>
        <a:xfrm>
          <a:off x="278311" y="2378120"/>
          <a:ext cx="2338369" cy="23383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Waar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wanneer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leefden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de Oude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Grieken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?</a:t>
          </a:r>
          <a:endParaRPr lang="en-US" sz="24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620757" y="2720566"/>
        <a:ext cx="1653477" cy="1653477"/>
      </dsp:txXfrm>
    </dsp:sp>
    <dsp:sp modelId="{4F4ADEF2-4B0D-4705-9F77-6340D69F81DE}">
      <dsp:nvSpPr>
        <dsp:cNvPr id="0" name=""/>
        <dsp:cNvSpPr/>
      </dsp:nvSpPr>
      <dsp:spPr>
        <a:xfrm rot="565445">
          <a:off x="2972967" y="3482573"/>
          <a:ext cx="923830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2974565" y="3621029"/>
        <a:ext cx="687070" cy="473519"/>
      </dsp:txXfrm>
    </dsp:sp>
    <dsp:sp modelId="{5E906D52-4E54-4F6A-96BE-07FA6D03FC05}">
      <dsp:nvSpPr>
        <dsp:cNvPr id="0" name=""/>
        <dsp:cNvSpPr/>
      </dsp:nvSpPr>
      <dsp:spPr>
        <a:xfrm>
          <a:off x="4304671" y="3046419"/>
          <a:ext cx="2338369" cy="233836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Het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Oudgriekse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alfabet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en</a:t>
          </a:r>
          <a:r>
            <a:rPr lang="en-GB" sz="2400" kern="1200" dirty="0">
              <a:solidFill>
                <a:schemeClr val="tx2"/>
              </a:solidFill>
              <a:latin typeface="Gill Sans MT" panose="020B0502020104020203" pitchFamily="34" charset="0"/>
            </a:rPr>
            <a:t> de </a:t>
          </a:r>
          <a:r>
            <a:rPr lang="en-GB" sz="2400" kern="1200" dirty="0" err="1">
              <a:solidFill>
                <a:schemeClr val="tx2"/>
              </a:solidFill>
              <a:latin typeface="Gill Sans MT" panose="020B0502020104020203" pitchFamily="34" charset="0"/>
            </a:rPr>
            <a:t>taal</a:t>
          </a:r>
          <a:endParaRPr lang="en-US" sz="2400" kern="1200" dirty="0">
            <a:solidFill>
              <a:schemeClr val="tx2"/>
            </a:solidFill>
            <a:latin typeface="Gill Sans MT" panose="020B0502020104020203" pitchFamily="34" charset="0"/>
          </a:endParaRPr>
        </a:p>
      </dsp:txBody>
      <dsp:txXfrm>
        <a:off x="4647117" y="3388865"/>
        <a:ext cx="1653477" cy="1653477"/>
      </dsp:txXfrm>
    </dsp:sp>
    <dsp:sp modelId="{85322C4A-A6E5-40C5-9675-1F0CAE363D3C}">
      <dsp:nvSpPr>
        <dsp:cNvPr id="0" name=""/>
        <dsp:cNvSpPr/>
      </dsp:nvSpPr>
      <dsp:spPr>
        <a:xfrm rot="14256903">
          <a:off x="4025832" y="2189207"/>
          <a:ext cx="672160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180658" y="2432190"/>
        <a:ext cx="470512" cy="47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FCEA-6846-466B-97C7-7B5AA45CDCC5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633A-0C5A-43B7-88FF-EC94172BC0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7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Stel</a:t>
            </a:r>
            <a:r>
              <a:rPr lang="en-GB" dirty="0"/>
              <a:t> </a:t>
            </a:r>
            <a:r>
              <a:rPr lang="en-GB" dirty="0" err="1"/>
              <a:t>mezelf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: </a:t>
            </a:r>
            <a:r>
              <a:rPr lang="en-GB" baseline="0" dirty="0" err="1"/>
              <a:t>ik</a:t>
            </a:r>
            <a:r>
              <a:rPr lang="en-GB" baseline="0" dirty="0"/>
              <a:t> ben Morgan’s mama, </a:t>
            </a:r>
            <a:r>
              <a:rPr lang="en-GB" baseline="0" dirty="0" err="1"/>
              <a:t>geef</a:t>
            </a:r>
            <a:r>
              <a:rPr lang="en-GB" baseline="0" dirty="0"/>
              <a:t> Oudgriekse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Latijnse</a:t>
            </a:r>
            <a:r>
              <a:rPr lang="en-GB" baseline="0" dirty="0"/>
              <a:t>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cultuur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universiteit</a:t>
            </a:r>
            <a:r>
              <a:rPr lang="en-GB" baseline="0" dirty="0"/>
              <a:t> in Groot-</a:t>
            </a:r>
            <a:r>
              <a:rPr lang="en-GB" baseline="0" dirty="0" err="1"/>
              <a:t>Brittannie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onderzoek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doctoraat</a:t>
            </a:r>
            <a:r>
              <a:rPr lang="en-GB" baseline="0" dirty="0"/>
              <a:t> </a:t>
            </a:r>
            <a:r>
              <a:rPr lang="en-GB" baseline="0" dirty="0" err="1"/>
              <a:t>ging</a:t>
            </a:r>
            <a:r>
              <a:rPr lang="en-GB" baseline="0" dirty="0"/>
              <a:t> over Oudgriekse </a:t>
            </a:r>
            <a:r>
              <a:rPr lang="en-GB" baseline="0" dirty="0" err="1"/>
              <a:t>magie</a:t>
            </a:r>
            <a:r>
              <a:rPr lang="en-GB" baseline="0" dirty="0"/>
              <a:t>, </a:t>
            </a:r>
            <a:r>
              <a:rPr lang="en-GB" baseline="0" dirty="0" err="1"/>
              <a:t>dus</a:t>
            </a:r>
            <a:r>
              <a:rPr lang="en-GB" baseline="0" dirty="0"/>
              <a:t> </a:t>
            </a:r>
            <a:r>
              <a:rPr lang="en-GB" baseline="0" dirty="0" err="1"/>
              <a:t>ik</a:t>
            </a:r>
            <a:r>
              <a:rPr lang="en-GB" baseline="0" dirty="0"/>
              <a:t> </a:t>
            </a:r>
            <a:r>
              <a:rPr lang="en-GB" baseline="0" dirty="0" err="1"/>
              <a:t>wil</a:t>
            </a:r>
            <a:r>
              <a:rPr lang="en-GB" baseline="0" dirty="0"/>
              <a:t> hen </a:t>
            </a:r>
            <a:r>
              <a:rPr lang="en-GB" baseline="0" dirty="0" err="1"/>
              <a:t>daaraan</a:t>
            </a:r>
            <a:r>
              <a:rPr lang="en-GB" baseline="0" dirty="0"/>
              <a:t> </a:t>
            </a:r>
            <a:r>
              <a:rPr lang="en-GB" baseline="0" dirty="0" err="1"/>
              <a:t>voorstellen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4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5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9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7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4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27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Naam</a:t>
            </a:r>
            <a:r>
              <a:rPr lang="en-GB" baseline="0" dirty="0"/>
              <a:t> op </a:t>
            </a:r>
            <a:r>
              <a:rPr lang="en-GB" baseline="0" dirty="0" err="1"/>
              <a:t>kroontje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77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workshop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bestaan</a:t>
            </a:r>
            <a:r>
              <a:rPr lang="en-GB" baseline="0" dirty="0"/>
              <a:t> </a:t>
            </a:r>
            <a:r>
              <a:rPr lang="en-GB" baseline="0" dirty="0" err="1"/>
              <a:t>uit</a:t>
            </a:r>
            <a:r>
              <a:rPr lang="en-GB" baseline="0" dirty="0"/>
              <a:t> 3 </a:t>
            </a:r>
            <a:r>
              <a:rPr lang="en-GB" baseline="0" dirty="0" err="1"/>
              <a:t>delen</a:t>
            </a:r>
            <a:r>
              <a:rPr lang="en-GB" baseline="0" dirty="0"/>
              <a:t>: </a:t>
            </a:r>
            <a:r>
              <a:rPr lang="en-GB" baseline="0" dirty="0" err="1"/>
              <a:t>eerst</a:t>
            </a:r>
            <a:r>
              <a:rPr lang="en-GB" baseline="0" dirty="0"/>
              <a:t> context, dan de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leren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dan </a:t>
            </a:r>
            <a:r>
              <a:rPr lang="en-GB" baseline="0" dirty="0" err="1"/>
              <a:t>leren</a:t>
            </a:r>
            <a:r>
              <a:rPr lang="en-GB" baseline="0" dirty="0"/>
              <a:t> hoe we </a:t>
            </a:r>
            <a:r>
              <a:rPr lang="en-GB" baseline="0" dirty="0" err="1"/>
              <a:t>magie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doen</a:t>
            </a:r>
            <a:r>
              <a:rPr lang="en-GB" baseline="0" dirty="0"/>
              <a:t> op Oudgriekse </a:t>
            </a:r>
            <a:r>
              <a:rPr lang="en-GB" baseline="0" dirty="0" err="1"/>
              <a:t>wijze</a:t>
            </a:r>
            <a:r>
              <a:rPr lang="en-GB" baseline="0" dirty="0"/>
              <a:t>. We </a:t>
            </a:r>
            <a:r>
              <a:rPr lang="en-GB" baseline="0" dirty="0" err="1"/>
              <a:t>gaan</a:t>
            </a:r>
            <a:r>
              <a:rPr lang="en-GB" baseline="0" dirty="0"/>
              <a:t> </a:t>
            </a:r>
            <a:r>
              <a:rPr lang="en-GB" baseline="0" dirty="0" err="1"/>
              <a:t>zelf</a:t>
            </a:r>
            <a:r>
              <a:rPr lang="en-GB" baseline="0" dirty="0"/>
              <a:t> Oudgriekse </a:t>
            </a:r>
            <a:r>
              <a:rPr lang="en-GB" baseline="0" dirty="0" err="1"/>
              <a:t>spreuken</a:t>
            </a:r>
            <a:r>
              <a:rPr lang="en-GB" baseline="0" dirty="0"/>
              <a:t> </a:t>
            </a:r>
            <a:r>
              <a:rPr lang="en-GB" baseline="0" dirty="0" err="1"/>
              <a:t>maken</a:t>
            </a:r>
            <a:r>
              <a:rPr lang="en-GB" baseline="0" dirty="0"/>
              <a:t>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0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Bespreek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paar</a:t>
            </a:r>
            <a:r>
              <a:rPr lang="en-GB" baseline="0" dirty="0"/>
              <a:t> </a:t>
            </a:r>
            <a:r>
              <a:rPr lang="en-GB" baseline="0" dirty="0" err="1"/>
              <a:t>minuten</a:t>
            </a:r>
            <a:r>
              <a:rPr lang="en-GB" baseline="0" dirty="0"/>
              <a:t> in </a:t>
            </a:r>
            <a:r>
              <a:rPr lang="en-GB" baseline="0" dirty="0" err="1"/>
              <a:t>groepjes</a:t>
            </a:r>
            <a:r>
              <a:rPr lang="en-GB" baseline="0" dirty="0"/>
              <a:t> van 2-3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schrijf</a:t>
            </a:r>
            <a:r>
              <a:rPr lang="en-GB" baseline="0" dirty="0"/>
              <a:t> </a:t>
            </a:r>
            <a:r>
              <a:rPr lang="en-GB" baseline="0" dirty="0" err="1"/>
              <a:t>belangrijkste</a:t>
            </a:r>
            <a:r>
              <a:rPr lang="en-GB" baseline="0" dirty="0"/>
              <a:t> </a:t>
            </a:r>
            <a:r>
              <a:rPr lang="en-GB" baseline="0" dirty="0" err="1"/>
              <a:t>woorden</a:t>
            </a:r>
            <a:r>
              <a:rPr lang="en-GB" baseline="0" dirty="0"/>
              <a:t> op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Timeline in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groepjes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Op </a:t>
            </a:r>
            <a:r>
              <a:rPr lang="en-GB" dirty="0" err="1"/>
              <a:t>bord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5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Iemand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bord</a:t>
            </a:r>
            <a:r>
              <a:rPr lang="en-GB" dirty="0"/>
              <a:t> </a:t>
            </a:r>
            <a:r>
              <a:rPr lang="en-GB" dirty="0" err="1"/>
              <a:t>komen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0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Timeline in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groepjes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Op </a:t>
            </a:r>
            <a:r>
              <a:rPr lang="en-GB" dirty="0" err="1"/>
              <a:t>bord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6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6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7714F-B97D-4A3F-9F4F-584FC13EF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144CD3-9A13-40D4-B5C8-9BCB9718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CBC782-84B9-4640-A966-7ACEA6E4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E0101-7AFC-491E-88E7-4EE583F8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B7701B-E971-481C-9236-85114D32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71A39-79C5-4634-918F-E5BB8BF5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668C43-7403-4792-B467-62544661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A05296-363E-4C9D-BAB5-E3F2BB0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FCEBE8-B1A5-4B73-B0FF-2F009F22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AB582D-FDF9-4CA6-8694-E315068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B9988B-B4D6-4715-B7FA-A00186A0A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81FBAE-7228-4F6E-84B4-43CEAC43F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1DF789-6C10-49FD-B992-FF5D1ABD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2051BA-FD86-44F5-A32C-A632AF4F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0B026D-BE90-4787-BD9A-D146C2BA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4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72409-5CC5-4467-94EE-C311FFA5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CDE887-2190-43C0-BAA5-232C530E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D4ED80-9890-4329-86A9-D42FE0E7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4F66C1-46DF-413D-972D-C2A4AF42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E3A17-0158-456F-B110-961C61AB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7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C50CE-0A94-4997-BDBE-1A09703A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41B10-E84F-482B-9083-F2D4C040E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F303B-EF85-4BC8-A596-7E8C5F87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4F859E-7819-4EF1-8357-60A561B1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5A59D3-821E-47C5-B8C1-12E1E78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8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254AB-AF10-4375-BE66-907ED8F6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3FFBA7-0D63-4ACB-8E93-53F8AD81B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22FB81-8357-4369-958D-FFAB70996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0E5E79-E59E-4B03-BD3A-8CFECE0B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035262-0213-421F-B09A-413BFB5B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8427AC-966B-4904-A239-DECF167E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9F71F-E95F-452A-BA45-D24E35B1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731C11-E5D4-4898-983A-07C73B92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099015-3636-42D3-962A-804E4E0A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87AEE0-27D5-4D5A-B19E-8AB973F25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5E0540-6B66-4464-B20A-A9A50F139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3357E1-8D97-4638-8D20-724974E2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FED2BE-795F-4F84-9E69-4322C23B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80EF6A6-4CA4-4CFA-9407-B2132D00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DD8AB-857A-46C4-B748-6592A6B1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3E6F36-97CB-47E5-A586-598AFE34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F54423-DFFF-4522-A09C-D2EE8094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923F1C-3319-44FD-B154-4B86AA47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3262B8-D7E7-4DFC-ABF5-0B22E324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A92F23-28BE-4738-940F-200AE7B2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96BBC3-95EA-40A0-9479-96300A3F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2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6D49D-7834-4424-85A5-38B942F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0246D-9A23-4D02-AC4C-28FA5526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D37806-8548-46B7-83A8-9C6932739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8CB883-FBD4-48A6-9F14-2F22B6DF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77E789-5C9C-40B7-BA95-A880CD98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3C6FD8-94E0-42FB-8941-C1CFAE8D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7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0D08E-835A-49AE-8BAC-47718B3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FCD4AD-9E9E-49F3-89A3-0973F1DFA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8C402E-F73E-416B-B3FA-7D6672F1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900A30-8338-48B0-A173-907298F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3CD09F-7B84-4875-AE37-E3B7171D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D17455-C50E-40CB-AB1F-B6B22574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7F9336-AE71-414A-B70D-CE2A0E63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4FC9F-AFE3-4367-8AE6-2D535649D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A4F552-5289-4EA1-8591-1996A6EAC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D05D-73E2-4CF5-91F3-5364F7FE3D8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BF326F-2FA2-4B5E-A793-69454D0D8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35462-B16D-4DFA-8248-4B26AE09D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8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fif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4.jfif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18" y="228905"/>
            <a:ext cx="11707907" cy="25520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1" dirty="0">
                <a:solidFill>
                  <a:schemeClr val="bg2"/>
                </a:solidFill>
                <a:latin typeface="Gill Sans MT" panose="020B0502020104020203" pitchFamily="34" charset="0"/>
              </a:rPr>
              <a:t>OUDE GRIEKEN – JONGE HELDEN</a:t>
            </a:r>
            <a:br>
              <a:rPr lang="en-US" sz="6600" b="1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br>
              <a:rPr lang="en-US" sz="6600" b="1" dirty="0">
                <a:solidFill>
                  <a:schemeClr val="bg2"/>
                </a:solidFill>
                <a:latin typeface="Gill Sans MT" panose="020B0502020104020203" pitchFamily="34" charset="0"/>
              </a:rPr>
            </a:br>
            <a:r>
              <a:rPr lang="en-US" sz="5400" b="1" dirty="0">
                <a:solidFill>
                  <a:schemeClr val="bg2"/>
                </a:solidFill>
                <a:latin typeface="Gill Sans MT" panose="020B0502020104020203" pitchFamily="34" charset="0"/>
              </a:rPr>
              <a:t>LES 1</a:t>
            </a:r>
            <a:endParaRPr lang="en-US" sz="6600" b="1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7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628543"/>
            <a:ext cx="6553200" cy="155448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Wanneer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5193A3-559C-4523-9BED-65F1742F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1958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05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3FC907-3E1A-41A3-B6E7-444C571DB046}"/>
              </a:ext>
            </a:extLst>
          </p:cNvPr>
          <p:cNvSpPr txBox="1"/>
          <p:nvPr/>
        </p:nvSpPr>
        <p:spPr>
          <a:xfrm>
            <a:off x="417494" y="315354"/>
            <a:ext cx="451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Groepswerk</a:t>
            </a:r>
            <a:endParaRPr lang="en-GB" sz="54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FDABC37-71AD-41A4-A31F-52266DD6B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" y="1842418"/>
            <a:ext cx="3065492" cy="2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Afbeelding 24" descr="Afbeelding met gebouw, buiten, ruïne, oud&#10;&#10;Automatisch gegenereerde beschrijving">
            <a:extLst>
              <a:ext uri="{FF2B5EF4-FFF2-40B4-BE49-F238E27FC236}">
                <a16:creationId xmlns:a16="http://schemas.microsoft.com/office/drawing/2014/main" id="{AD9DFCCF-6E5E-4AF2-8550-D1321ECC2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1" y="4147995"/>
            <a:ext cx="4104702" cy="240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E39191C-ADF0-456A-A31C-18563E7B4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/>
          <a:stretch/>
        </p:blipFill>
        <p:spPr>
          <a:xfrm>
            <a:off x="320113" y="4148738"/>
            <a:ext cx="3352225" cy="240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Afbeelding 22" descr="Afbeelding met gebouw, buiten, staand, kijken&#10;&#10;Automatisch gegenereerde beschrijving">
            <a:extLst>
              <a:ext uri="{FF2B5EF4-FFF2-40B4-BE49-F238E27FC236}">
                <a16:creationId xmlns:a16="http://schemas.microsoft.com/office/drawing/2014/main" id="{FF5EFCA4-48BD-499D-BE98-6B95F52D6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29" y="2860277"/>
            <a:ext cx="1496158" cy="371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Afbeelding 26" descr="Afbeelding met persoon, dragen, donker, staand&#10;&#10;Automatisch gegenereerde beschrijving">
            <a:extLst>
              <a:ext uri="{FF2B5EF4-FFF2-40B4-BE49-F238E27FC236}">
                <a16:creationId xmlns:a16="http://schemas.microsoft.com/office/drawing/2014/main" id="{A6C0A555-E8E3-4A23-9205-0E943A617E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r="19230"/>
          <a:stretch/>
        </p:blipFill>
        <p:spPr>
          <a:xfrm>
            <a:off x="7221630" y="2879565"/>
            <a:ext cx="3140730" cy="36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Afbeelding 18" descr="Afbeelding met buiten, zitten, person, kat&#10;&#10;Automatisch gegenereerde beschrijving">
            <a:extLst>
              <a:ext uri="{FF2B5EF4-FFF2-40B4-BE49-F238E27FC236}">
                <a16:creationId xmlns:a16="http://schemas.microsoft.com/office/drawing/2014/main" id="{1F9EA222-E126-4BB7-B2F5-9915111C4A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249099"/>
            <a:ext cx="2285746" cy="1795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Afbeelding 28" descr="Afbeelding met gebouw, buiten, kasteel, water&#10;&#10;Automatisch gegenereerde beschrijving">
            <a:extLst>
              <a:ext uri="{FF2B5EF4-FFF2-40B4-BE49-F238E27FC236}">
                <a16:creationId xmlns:a16="http://schemas.microsoft.com/office/drawing/2014/main" id="{720A8F31-940D-493C-95DE-8EA0F8122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62" y="280282"/>
            <a:ext cx="4663626" cy="261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Afbeelding 16" descr="Afbeelding met buiten, gebouw, berg, woestijn&#10;&#10;Automatisch gegenereerde beschrijving">
            <a:extLst>
              <a:ext uri="{FF2B5EF4-FFF2-40B4-BE49-F238E27FC236}">
                <a16:creationId xmlns:a16="http://schemas.microsoft.com/office/drawing/2014/main" id="{A4559518-F9AD-4F65-BBFC-B9C281309F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/>
          <a:stretch/>
        </p:blipFill>
        <p:spPr>
          <a:xfrm>
            <a:off x="3385605" y="1862738"/>
            <a:ext cx="3822656" cy="227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47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1F7B1B6-1919-4597-A4DE-0A712287114E}"/>
              </a:ext>
            </a:extLst>
          </p:cNvPr>
          <p:cNvCxnSpPr>
            <a:cxnSpLocks/>
          </p:cNvCxnSpPr>
          <p:nvPr/>
        </p:nvCxnSpPr>
        <p:spPr>
          <a:xfrm>
            <a:off x="9251476" y="3319066"/>
            <a:ext cx="508475" cy="141549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3A4CCDD-8205-4682-ADBC-2F60CF31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Wanneer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  <a:endParaRPr lang="en-GB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4EB4F9E1-508E-45D7-948B-AE43052B3915}"/>
              </a:ext>
            </a:extLst>
          </p:cNvPr>
          <p:cNvSpPr/>
          <p:nvPr/>
        </p:nvSpPr>
        <p:spPr>
          <a:xfrm>
            <a:off x="10609579" y="1690688"/>
            <a:ext cx="1132837" cy="217932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latin typeface="Ink Free" panose="03080402000500000000" pitchFamily="66" charset="0"/>
              </a:rPr>
              <a:t>Eigen tijd</a:t>
            </a:r>
            <a:endParaRPr lang="en-GB" sz="2000" b="1" dirty="0">
              <a:latin typeface="Ink Free" panose="03080402000500000000" pitchFamily="66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462626B-473A-407F-A0AB-4AC532BB647E}"/>
              </a:ext>
            </a:extLst>
          </p:cNvPr>
          <p:cNvSpPr/>
          <p:nvPr/>
        </p:nvSpPr>
        <p:spPr>
          <a:xfrm>
            <a:off x="8569960" y="2241154"/>
            <a:ext cx="1285240" cy="1077912"/>
          </a:xfrm>
          <a:prstGeom prst="rect">
            <a:avLst/>
          </a:prstGeom>
          <a:solidFill>
            <a:srgbClr val="1AE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>
                <a:latin typeface="Ink Free" panose="03080402000500000000" pitchFamily="66" charset="0"/>
              </a:rPr>
              <a:t>middel-eeuwen</a:t>
            </a:r>
            <a:endParaRPr lang="en-GB" sz="2000" b="1" dirty="0">
              <a:latin typeface="Ink Free" panose="03080402000500000000" pitchFamily="66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7D2F61-9F40-4018-A7CA-F8BC286C8E77}"/>
              </a:ext>
            </a:extLst>
          </p:cNvPr>
          <p:cNvSpPr/>
          <p:nvPr/>
        </p:nvSpPr>
        <p:spPr>
          <a:xfrm>
            <a:off x="10326370" y="2241154"/>
            <a:ext cx="294640" cy="1077912"/>
          </a:xfrm>
          <a:prstGeom prst="rect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3FC8AD-4519-4CE4-B8FF-96B40F516AFA}"/>
              </a:ext>
            </a:extLst>
          </p:cNvPr>
          <p:cNvSpPr/>
          <p:nvPr/>
        </p:nvSpPr>
        <p:spPr>
          <a:xfrm>
            <a:off x="9855200" y="2241154"/>
            <a:ext cx="467360" cy="10779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E7F0D6A-CCA5-47A8-B1B1-96EEA2EDD316}"/>
              </a:ext>
            </a:extLst>
          </p:cNvPr>
          <p:cNvSpPr/>
          <p:nvPr/>
        </p:nvSpPr>
        <p:spPr>
          <a:xfrm>
            <a:off x="6609080" y="2241154"/>
            <a:ext cx="1960880" cy="1077912"/>
          </a:xfrm>
          <a:prstGeom prst="rect">
            <a:avLst/>
          </a:prstGeom>
          <a:solidFill>
            <a:srgbClr val="EF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Ink Free" panose="03080402000500000000" pitchFamily="66" charset="0"/>
              </a:rPr>
              <a:t>klassieke oudheid</a:t>
            </a:r>
            <a:endParaRPr lang="en-GB" sz="2400" b="1" dirty="0">
              <a:latin typeface="Ink Free" panose="03080402000500000000" pitchFamily="66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C337057-F77C-48D8-8E30-5C376B20A715}"/>
              </a:ext>
            </a:extLst>
          </p:cNvPr>
          <p:cNvSpPr/>
          <p:nvPr/>
        </p:nvSpPr>
        <p:spPr>
          <a:xfrm>
            <a:off x="2608580" y="2241154"/>
            <a:ext cx="4008120" cy="10779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latin typeface="Ink Free" panose="03080402000500000000" pitchFamily="66" charset="0"/>
              </a:rPr>
              <a:t>oude nabije oosten</a:t>
            </a:r>
            <a:endParaRPr lang="en-GB" sz="2800" b="1" dirty="0">
              <a:latin typeface="Ink Free" panose="03080402000500000000" pitchFamily="66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B72BB3F-64D1-4213-8117-EC6FC598D439}"/>
              </a:ext>
            </a:extLst>
          </p:cNvPr>
          <p:cNvSpPr/>
          <p:nvPr/>
        </p:nvSpPr>
        <p:spPr>
          <a:xfrm>
            <a:off x="655320" y="2241154"/>
            <a:ext cx="1960880" cy="10779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Ink Free" panose="03080402000500000000" pitchFamily="66" charset="0"/>
              </a:rPr>
              <a:t>prehistorie</a:t>
            </a:r>
            <a:endParaRPr lang="en-GB" b="1" dirty="0">
              <a:latin typeface="Ink Free" panose="03080402000500000000" pitchFamily="66" charset="0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EB1D667-53B2-4662-859E-67E2E07E2ABB}"/>
              </a:ext>
            </a:extLst>
          </p:cNvPr>
          <p:cNvCxnSpPr>
            <a:cxnSpLocks/>
          </p:cNvCxnSpPr>
          <p:nvPr/>
        </p:nvCxnSpPr>
        <p:spPr>
          <a:xfrm flipV="1">
            <a:off x="10088880" y="3319066"/>
            <a:ext cx="0" cy="4326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49F8FDC-AE48-48E1-A5F5-7344FACFC717}"/>
              </a:ext>
            </a:extLst>
          </p:cNvPr>
          <p:cNvCxnSpPr/>
          <p:nvPr/>
        </p:nvCxnSpPr>
        <p:spPr>
          <a:xfrm flipV="1">
            <a:off x="10463530" y="3319066"/>
            <a:ext cx="0" cy="68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7833D005-FC2F-45E6-B25F-F6D3CC211ABC}"/>
              </a:ext>
            </a:extLst>
          </p:cNvPr>
          <p:cNvSpPr txBox="1"/>
          <p:nvPr/>
        </p:nvSpPr>
        <p:spPr>
          <a:xfrm>
            <a:off x="9118791" y="3705503"/>
            <a:ext cx="205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  <a:latin typeface="Ink Free" panose="03080402000500000000" pitchFamily="66" charset="0"/>
              </a:rPr>
              <a:t>nieuwe tijd</a:t>
            </a:r>
            <a:endParaRPr lang="en-GB" sz="20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8EB9494-2873-46F1-92F9-150236014284}"/>
              </a:ext>
            </a:extLst>
          </p:cNvPr>
          <p:cNvSpPr txBox="1"/>
          <p:nvPr/>
        </p:nvSpPr>
        <p:spPr>
          <a:xfrm>
            <a:off x="9596757" y="3985446"/>
            <a:ext cx="185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nieuwste tijd</a:t>
            </a:r>
            <a:endParaRPr lang="en-GB" sz="2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124C1AA-ED6C-4F7A-97CF-DD0349D42B7E}"/>
              </a:ext>
            </a:extLst>
          </p:cNvPr>
          <p:cNvCxnSpPr>
            <a:cxnSpLocks/>
          </p:cNvCxnSpPr>
          <p:nvPr/>
        </p:nvCxnSpPr>
        <p:spPr>
          <a:xfrm flipV="1">
            <a:off x="2616200" y="1988921"/>
            <a:ext cx="7620" cy="252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29CE727-1417-4796-A3BB-2EA213DB05A7}"/>
              </a:ext>
            </a:extLst>
          </p:cNvPr>
          <p:cNvCxnSpPr/>
          <p:nvPr/>
        </p:nvCxnSpPr>
        <p:spPr>
          <a:xfrm flipV="1">
            <a:off x="6609080" y="1989154"/>
            <a:ext cx="0" cy="25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666673C-7340-45A0-81AA-FD273B3F34B6}"/>
              </a:ext>
            </a:extLst>
          </p:cNvPr>
          <p:cNvCxnSpPr/>
          <p:nvPr/>
        </p:nvCxnSpPr>
        <p:spPr>
          <a:xfrm flipV="1">
            <a:off x="8569960" y="1989154"/>
            <a:ext cx="0" cy="25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D596C49-CA23-4CC5-8BCF-E4EE064D995C}"/>
              </a:ext>
            </a:extLst>
          </p:cNvPr>
          <p:cNvCxnSpPr/>
          <p:nvPr/>
        </p:nvCxnSpPr>
        <p:spPr>
          <a:xfrm flipV="1">
            <a:off x="9855200" y="1983330"/>
            <a:ext cx="0" cy="25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7F8BBAC0-E7C7-407F-94E9-B39B967F928D}"/>
              </a:ext>
            </a:extLst>
          </p:cNvPr>
          <p:cNvSpPr txBox="1"/>
          <p:nvPr/>
        </p:nvSpPr>
        <p:spPr>
          <a:xfrm>
            <a:off x="1678951" y="1619588"/>
            <a:ext cx="196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tx2"/>
                </a:solidFill>
                <a:latin typeface="Ink Free" panose="03080402000500000000" pitchFamily="66" charset="0"/>
              </a:rPr>
              <a:t>ca. 3500 v. Chr.</a:t>
            </a:r>
            <a:endParaRPr lang="en-GB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99AF8A2-B10D-4DF4-A557-CAE29D5F1F5B}"/>
              </a:ext>
            </a:extLst>
          </p:cNvPr>
          <p:cNvSpPr txBox="1"/>
          <p:nvPr/>
        </p:nvSpPr>
        <p:spPr>
          <a:xfrm>
            <a:off x="5697233" y="1583220"/>
            <a:ext cx="196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tx2"/>
                </a:solidFill>
                <a:latin typeface="Ink Free" panose="03080402000500000000" pitchFamily="66" charset="0"/>
              </a:rPr>
              <a:t>ca. 800 v. Chr.</a:t>
            </a:r>
            <a:endParaRPr lang="en-GB" sz="2000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BD51FDD-2D9D-4E06-949D-6E8AC73B62FC}"/>
              </a:ext>
            </a:extLst>
          </p:cNvPr>
          <p:cNvSpPr txBox="1"/>
          <p:nvPr/>
        </p:nvSpPr>
        <p:spPr>
          <a:xfrm>
            <a:off x="7635877" y="1555209"/>
            <a:ext cx="196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tx2"/>
                </a:solidFill>
                <a:latin typeface="Ink Free" panose="03080402000500000000" pitchFamily="66" charset="0"/>
              </a:rPr>
              <a:t>ca. 600 na Chr.</a:t>
            </a:r>
            <a:endParaRPr lang="en-GB" sz="2000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573257-FA71-4F1A-BBE9-C91168C58BBB}"/>
              </a:ext>
            </a:extLst>
          </p:cNvPr>
          <p:cNvSpPr txBox="1"/>
          <p:nvPr/>
        </p:nvSpPr>
        <p:spPr>
          <a:xfrm>
            <a:off x="9521825" y="1548352"/>
            <a:ext cx="142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tx2"/>
                </a:solidFill>
                <a:latin typeface="Ink Free" panose="03080402000500000000" pitchFamily="66" charset="0"/>
              </a:rPr>
              <a:t>1450</a:t>
            </a:r>
            <a:endParaRPr lang="en-GB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537E9C27-A807-4BAE-9FAF-D4E47882B22A}"/>
              </a:ext>
            </a:extLst>
          </p:cNvPr>
          <p:cNvCxnSpPr/>
          <p:nvPr/>
        </p:nvCxnSpPr>
        <p:spPr>
          <a:xfrm flipV="1">
            <a:off x="10322560" y="1555209"/>
            <a:ext cx="0" cy="68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F2E38AA4-30F9-4191-98FF-739864CD8CB3}"/>
              </a:ext>
            </a:extLst>
          </p:cNvPr>
          <p:cNvSpPr txBox="1"/>
          <p:nvPr/>
        </p:nvSpPr>
        <p:spPr>
          <a:xfrm>
            <a:off x="10003152" y="1163151"/>
            <a:ext cx="117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tx2"/>
                </a:solidFill>
                <a:latin typeface="Ink Free" panose="03080402000500000000" pitchFamily="66" charset="0"/>
              </a:rPr>
              <a:t>ca. 1850</a:t>
            </a:r>
            <a:endParaRPr lang="en-GB" sz="2000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DDB59CF5-E6CF-4CB8-9081-4FE7E5C28A17}"/>
              </a:ext>
            </a:extLst>
          </p:cNvPr>
          <p:cNvCxnSpPr/>
          <p:nvPr/>
        </p:nvCxnSpPr>
        <p:spPr>
          <a:xfrm flipV="1">
            <a:off x="10632438" y="1983330"/>
            <a:ext cx="0" cy="25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59F1E9FC-00D6-4AAF-95C6-036E6D58AA81}"/>
              </a:ext>
            </a:extLst>
          </p:cNvPr>
          <p:cNvSpPr txBox="1"/>
          <p:nvPr/>
        </p:nvSpPr>
        <p:spPr>
          <a:xfrm>
            <a:off x="10322560" y="1539257"/>
            <a:ext cx="94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tx2"/>
                </a:solidFill>
                <a:latin typeface="Ink Free" panose="03080402000500000000" pitchFamily="66" charset="0"/>
              </a:rPr>
              <a:t>1945</a:t>
            </a:r>
            <a:endParaRPr lang="en-GB" sz="2000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A17A6648-4B3C-4FCB-81D4-055057235FC9}"/>
              </a:ext>
            </a:extLst>
          </p:cNvPr>
          <p:cNvCxnSpPr>
            <a:cxnSpLocks/>
          </p:cNvCxnSpPr>
          <p:nvPr/>
        </p:nvCxnSpPr>
        <p:spPr>
          <a:xfrm flipH="1">
            <a:off x="1028700" y="3319066"/>
            <a:ext cx="560072" cy="66638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Afbeelding 43" descr="Afbeelding met buiten, zitten, person, kat&#10;&#10;Automatisch gegenereerde beschrijving">
            <a:extLst>
              <a:ext uri="{FF2B5EF4-FFF2-40B4-BE49-F238E27FC236}">
                <a16:creationId xmlns:a16="http://schemas.microsoft.com/office/drawing/2014/main" id="{BFDEA3FB-34F2-4A1C-AD4A-642D28971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" y="4153873"/>
            <a:ext cx="1909070" cy="149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67BBFCC9-5E86-48D0-8C91-222A16164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1" y="5301416"/>
            <a:ext cx="1909070" cy="142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BFFD20B4-5E98-4A8A-A0B5-4862795A1519}"/>
              </a:ext>
            </a:extLst>
          </p:cNvPr>
          <p:cNvCxnSpPr>
            <a:cxnSpLocks/>
          </p:cNvCxnSpPr>
          <p:nvPr/>
        </p:nvCxnSpPr>
        <p:spPr>
          <a:xfrm flipH="1">
            <a:off x="4688205" y="3323184"/>
            <a:ext cx="1" cy="52074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Afbeelding 49" descr="Afbeelding met buiten, gebouw, berg, woestijn&#10;&#10;Automatisch gegenereerde beschrijving">
            <a:extLst>
              <a:ext uri="{FF2B5EF4-FFF2-40B4-BE49-F238E27FC236}">
                <a16:creationId xmlns:a16="http://schemas.microsoft.com/office/drawing/2014/main" id="{0BDE7659-6322-414B-8A2F-00524145A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18" y="3905558"/>
            <a:ext cx="2018962" cy="134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Afbeelding 51" descr="Afbeelding met persoon, dragen, donker, staand&#10;&#10;Automatisch gegenereerde beschrijving">
            <a:extLst>
              <a:ext uri="{FF2B5EF4-FFF2-40B4-BE49-F238E27FC236}">
                <a16:creationId xmlns:a16="http://schemas.microsoft.com/office/drawing/2014/main" id="{B5BF1523-E640-4CF0-A77E-A1FD1B773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9" y="5019584"/>
            <a:ext cx="1901721" cy="126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2ACBE16D-8F86-4A52-ABB8-86940B173D49}"/>
              </a:ext>
            </a:extLst>
          </p:cNvPr>
          <p:cNvCxnSpPr>
            <a:cxnSpLocks/>
          </p:cNvCxnSpPr>
          <p:nvPr/>
        </p:nvCxnSpPr>
        <p:spPr>
          <a:xfrm>
            <a:off x="7651756" y="3319066"/>
            <a:ext cx="6348" cy="78654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Afbeelding 55" descr="Afbeelding met gebouw, buiten, ruïne, oud&#10;&#10;Automatisch gegenereerde beschrijving">
            <a:extLst>
              <a:ext uri="{FF2B5EF4-FFF2-40B4-BE49-F238E27FC236}">
                <a16:creationId xmlns:a16="http://schemas.microsoft.com/office/drawing/2014/main" id="{790F31DA-3BCD-4EE4-952E-E6EE80D44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25" y="4216278"/>
            <a:ext cx="2112761" cy="123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Afbeelding 57" descr="Afbeelding met gebouw, buiten, staand, kijken&#10;&#10;Automatisch gegenereerde beschrijving">
            <a:extLst>
              <a:ext uri="{FF2B5EF4-FFF2-40B4-BE49-F238E27FC236}">
                <a16:creationId xmlns:a16="http://schemas.microsoft.com/office/drawing/2014/main" id="{57599F20-FDE5-47D1-9950-EE662CAAB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83" y="4385951"/>
            <a:ext cx="945440" cy="234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Afbeelding 63" descr="Afbeelding met gebouw, buiten, kasteel, water&#10;&#10;Automatisch gegenereerde beschrijving">
            <a:extLst>
              <a:ext uri="{FF2B5EF4-FFF2-40B4-BE49-F238E27FC236}">
                <a16:creationId xmlns:a16="http://schemas.microsoft.com/office/drawing/2014/main" id="{81A21D4D-1EC4-42CF-A0C3-FF0135915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72" y="4751336"/>
            <a:ext cx="2027274" cy="113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CD06CC5A-BA45-405E-8C42-8DF981911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-2589" r="-1003" b="164"/>
          <a:stretch/>
        </p:blipFill>
        <p:spPr>
          <a:xfrm>
            <a:off x="10381921" y="5336302"/>
            <a:ext cx="1623621" cy="137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5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27" y="810502"/>
            <a:ext cx="639090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Welke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taal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spraken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08E84B-1CDD-438B-B1AD-C781771BA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5931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20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Welke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taal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spraken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6600" dirty="0">
                <a:solidFill>
                  <a:schemeClr val="tx2"/>
                </a:solidFill>
                <a:cs typeface="Times New Roman" panose="02020603050405020304" pitchFamily="18" charset="0"/>
              </a:rPr>
              <a:t>αὐτο</a:t>
            </a:r>
            <a:endParaRPr lang="en-GB" sz="6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6600" dirty="0">
                <a:solidFill>
                  <a:schemeClr val="tx2"/>
                </a:solidFill>
                <a:cs typeface="Times New Roman" panose="02020603050405020304" pitchFamily="18" charset="0"/>
              </a:rPr>
              <a:t>ἀτλας</a:t>
            </a:r>
            <a:endParaRPr lang="en-GB" sz="6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6600" dirty="0">
                <a:solidFill>
                  <a:schemeClr val="tx2"/>
                </a:solidFill>
                <a:cs typeface="Times New Roman" panose="02020603050405020304" pitchFamily="18" charset="0"/>
              </a:rPr>
              <a:t>βιος</a:t>
            </a:r>
            <a:endParaRPr lang="nl-NL" sz="6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6600" dirty="0">
                <a:solidFill>
                  <a:schemeClr val="tx2"/>
                </a:solidFill>
                <a:cs typeface="Times New Roman" panose="02020603050405020304" pitchFamily="18" charset="0"/>
              </a:rPr>
              <a:t>ὀπτικος</a:t>
            </a:r>
            <a:endParaRPr lang="en-GB" sz="6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auto peugeot">
            <a:extLst>
              <a:ext uri="{FF2B5EF4-FFF2-40B4-BE49-F238E27FC236}">
                <a16:creationId xmlns:a16="http://schemas.microsoft.com/office/drawing/2014/main" id="{F2C277B9-5B0B-4F79-A3E1-23DF3985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1" y="1690688"/>
            <a:ext cx="3131127" cy="208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bioscoop">
            <a:extLst>
              <a:ext uri="{FF2B5EF4-FFF2-40B4-BE49-F238E27FC236}">
                <a16:creationId xmlns:a16="http://schemas.microsoft.com/office/drawing/2014/main" id="{CEC13C76-BBCD-4E7A-88DF-14763413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1" y="3892262"/>
            <a:ext cx="3131127" cy="234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0517F7FF-4FD1-439A-BAFE-99DB777DB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89920" l="10000" r="97545">
                        <a14:foregroundMark x1="93091" y1="31680" x2="93091" y2="31680"/>
                        <a14:foregroundMark x1="97000" y1="34880" x2="97000" y2="34880"/>
                        <a14:foregroundMark x1="97545" y1="36960" x2="97545" y2="36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42" y="1529020"/>
            <a:ext cx="3958389" cy="224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ptician Pictures | Download Free Images on Unsplash">
            <a:extLst>
              <a:ext uri="{FF2B5EF4-FFF2-40B4-BE49-F238E27FC236}">
                <a16:creationId xmlns:a16="http://schemas.microsoft.com/office/drawing/2014/main" id="{3A4A8F6D-DCD6-4034-837C-607B1EC5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86" y="4001294"/>
            <a:ext cx="318924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3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" y="365125"/>
            <a:ext cx="1127252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Welke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taal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spraken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140" y="2766219"/>
            <a:ext cx="8450580" cy="1325564"/>
          </a:xfrm>
          <a:custGeom>
            <a:avLst/>
            <a:gdLst>
              <a:gd name="connsiteX0" fmla="*/ 0 w 8450580"/>
              <a:gd name="connsiteY0" fmla="*/ 0 h 1325564"/>
              <a:gd name="connsiteX1" fmla="*/ 8450580 w 8450580"/>
              <a:gd name="connsiteY1" fmla="*/ 0 h 1325564"/>
              <a:gd name="connsiteX2" fmla="*/ 8450580 w 8450580"/>
              <a:gd name="connsiteY2" fmla="*/ 1325564 h 1325564"/>
              <a:gd name="connsiteX3" fmla="*/ 0 w 8450580"/>
              <a:gd name="connsiteY3" fmla="*/ 1325564 h 1325564"/>
              <a:gd name="connsiteX4" fmla="*/ 0 w 8450580"/>
              <a:gd name="connsiteY4" fmla="*/ 0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0580" h="1325564" extrusionOk="0">
                <a:moveTo>
                  <a:pt x="0" y="0"/>
                </a:moveTo>
                <a:cubicBezTo>
                  <a:pt x="3785580" y="128746"/>
                  <a:pt x="4948368" y="-70294"/>
                  <a:pt x="8450580" y="0"/>
                </a:cubicBezTo>
                <a:cubicBezTo>
                  <a:pt x="8519746" y="166595"/>
                  <a:pt x="8406412" y="1165820"/>
                  <a:pt x="8450580" y="1325564"/>
                </a:cubicBezTo>
                <a:cubicBezTo>
                  <a:pt x="6036680" y="1288202"/>
                  <a:pt x="2607674" y="1253418"/>
                  <a:pt x="0" y="1325564"/>
                </a:cubicBezTo>
                <a:cubicBezTo>
                  <a:pt x="117677" y="953409"/>
                  <a:pt x="77018" y="367118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53445430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3000"/>
              </a:spcBef>
              <a:buNone/>
            </a:pPr>
            <a:r>
              <a:rPr lang="el-GR" sz="8000" dirty="0">
                <a:solidFill>
                  <a:schemeClr val="tx2"/>
                </a:solidFill>
              </a:rPr>
              <a:t>α β δ ε ι κ λ ο ς τ υ</a:t>
            </a:r>
            <a:endParaRPr lang="en-GB" sz="8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4" y="718986"/>
            <a:ext cx="4143536" cy="12967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Het</a:t>
            </a:r>
            <a:r>
              <a:rPr lang="en-GB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alfabet</a:t>
            </a: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 van</a:t>
            </a:r>
            <a:b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endParaRPr lang="en-GB" sz="3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latin typeface="Gill Sans MT" panose="020B0502020104020203" pitchFamily="34" charset="0"/>
              </a:rPr>
              <a:t>Alfa-bet</a:t>
            </a:r>
          </a:p>
          <a:p>
            <a:pPr marL="0" indent="0">
              <a:buNone/>
            </a:pPr>
            <a:endParaRPr lang="en-GB" sz="3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l-GR" sz="3600" dirty="0">
                <a:solidFill>
                  <a:schemeClr val="tx2"/>
                </a:solidFill>
              </a:rPr>
              <a:t>αλφα - βητα</a:t>
            </a:r>
            <a:endParaRPr lang="en-GB" sz="3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6847320" y="718986"/>
            <a:ext cx="3595416" cy="5100198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28CA103-AC16-4289-8342-C5EAE16FF78D}"/>
              </a:ext>
            </a:extLst>
          </p:cNvPr>
          <p:cNvCxnSpPr/>
          <p:nvPr/>
        </p:nvCxnSpPr>
        <p:spPr>
          <a:xfrm flipV="1">
            <a:off x="2225040" y="3190240"/>
            <a:ext cx="0" cy="4775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2A6DA542-D582-4BC9-949A-3F13A3388B0F}"/>
              </a:ext>
            </a:extLst>
          </p:cNvPr>
          <p:cNvSpPr/>
          <p:nvPr/>
        </p:nvSpPr>
        <p:spPr>
          <a:xfrm>
            <a:off x="6593842" y="411480"/>
            <a:ext cx="4023358" cy="5643880"/>
          </a:xfrm>
          <a:custGeom>
            <a:avLst/>
            <a:gdLst>
              <a:gd name="connsiteX0" fmla="*/ 0 w 4023358"/>
              <a:gd name="connsiteY0" fmla="*/ 0 h 5643880"/>
              <a:gd name="connsiteX1" fmla="*/ 4023358 w 4023358"/>
              <a:gd name="connsiteY1" fmla="*/ 0 h 5643880"/>
              <a:gd name="connsiteX2" fmla="*/ 4023358 w 4023358"/>
              <a:gd name="connsiteY2" fmla="*/ 5643880 h 5643880"/>
              <a:gd name="connsiteX3" fmla="*/ 0 w 4023358"/>
              <a:gd name="connsiteY3" fmla="*/ 5643880 h 5643880"/>
              <a:gd name="connsiteX4" fmla="*/ 0 w 4023358"/>
              <a:gd name="connsiteY4" fmla="*/ 0 h 56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205800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8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933" y="718986"/>
            <a:ext cx="4143536" cy="12967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Het</a:t>
            </a:r>
            <a:r>
              <a:rPr lang="en-GB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alfabet</a:t>
            </a: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 van</a:t>
            </a:r>
            <a:b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endParaRPr lang="en-GB" sz="3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6847320" y="718986"/>
            <a:ext cx="3595416" cy="5100198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A6DA542-D582-4BC9-949A-3F13A3388B0F}"/>
              </a:ext>
            </a:extLst>
          </p:cNvPr>
          <p:cNvSpPr/>
          <p:nvPr/>
        </p:nvSpPr>
        <p:spPr>
          <a:xfrm>
            <a:off x="6593842" y="411480"/>
            <a:ext cx="4023358" cy="5643880"/>
          </a:xfrm>
          <a:custGeom>
            <a:avLst/>
            <a:gdLst>
              <a:gd name="connsiteX0" fmla="*/ 0 w 4023358"/>
              <a:gd name="connsiteY0" fmla="*/ 0 h 5643880"/>
              <a:gd name="connsiteX1" fmla="*/ 4023358 w 4023358"/>
              <a:gd name="connsiteY1" fmla="*/ 0 h 5643880"/>
              <a:gd name="connsiteX2" fmla="*/ 4023358 w 4023358"/>
              <a:gd name="connsiteY2" fmla="*/ 5643880 h 5643880"/>
              <a:gd name="connsiteX3" fmla="*/ 0 w 4023358"/>
              <a:gd name="connsiteY3" fmla="*/ 5643880 h 5643880"/>
              <a:gd name="connsiteX4" fmla="*/ 0 w 4023358"/>
              <a:gd name="connsiteY4" fmla="*/ 0 h 56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205800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39C05F-91DA-49BF-810B-C25C7A254C3E}"/>
              </a:ext>
            </a:extLst>
          </p:cNvPr>
          <p:cNvSpPr txBox="1"/>
          <p:nvPr/>
        </p:nvSpPr>
        <p:spPr>
          <a:xfrm>
            <a:off x="1451581" y="2533891"/>
            <a:ext cx="44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>
                <a:solidFill>
                  <a:schemeClr val="tx2"/>
                </a:solidFill>
                <a:latin typeface="Gill Sans MT" panose="020B0502020104020203" pitchFamily="34" charset="0"/>
              </a:rPr>
              <a:t>Alfabet</a:t>
            </a:r>
          </a:p>
          <a:p>
            <a:pPr algn="ctr"/>
            <a:r>
              <a:rPr lang="nl-BE" sz="4000" dirty="0">
                <a:solidFill>
                  <a:schemeClr val="tx2"/>
                </a:solidFill>
                <a:latin typeface="Gill Sans MT" panose="020B0502020104020203" pitchFamily="34" charset="0"/>
              </a:rPr>
              <a:t>Bingo!</a:t>
            </a:r>
            <a:endParaRPr lang="en-GB" sz="4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4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4" y="718986"/>
            <a:ext cx="4143536" cy="12967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Het</a:t>
            </a:r>
            <a:r>
              <a:rPr lang="en-GB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alfabet</a:t>
            </a: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 van</a:t>
            </a:r>
            <a:b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endParaRPr lang="en-GB" sz="3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6847320" y="718986"/>
            <a:ext cx="3595416" cy="5100198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A6DA542-D582-4BC9-949A-3F13A3388B0F}"/>
              </a:ext>
            </a:extLst>
          </p:cNvPr>
          <p:cNvSpPr/>
          <p:nvPr/>
        </p:nvSpPr>
        <p:spPr>
          <a:xfrm>
            <a:off x="6593842" y="411480"/>
            <a:ext cx="4023358" cy="5643880"/>
          </a:xfrm>
          <a:custGeom>
            <a:avLst/>
            <a:gdLst>
              <a:gd name="connsiteX0" fmla="*/ 0 w 4023358"/>
              <a:gd name="connsiteY0" fmla="*/ 0 h 5643880"/>
              <a:gd name="connsiteX1" fmla="*/ 4023358 w 4023358"/>
              <a:gd name="connsiteY1" fmla="*/ 0 h 5643880"/>
              <a:gd name="connsiteX2" fmla="*/ 4023358 w 4023358"/>
              <a:gd name="connsiteY2" fmla="*/ 5643880 h 5643880"/>
              <a:gd name="connsiteX3" fmla="*/ 0 w 4023358"/>
              <a:gd name="connsiteY3" fmla="*/ 5643880 h 5643880"/>
              <a:gd name="connsiteX4" fmla="*/ 0 w 4023358"/>
              <a:gd name="connsiteY4" fmla="*/ 0 h 56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205800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3267EB2-804E-4492-8EC1-1EA1FD994C7E}"/>
              </a:ext>
            </a:extLst>
          </p:cNvPr>
          <p:cNvSpPr/>
          <p:nvPr/>
        </p:nvSpPr>
        <p:spPr>
          <a:xfrm>
            <a:off x="624581" y="2304188"/>
            <a:ext cx="6096000" cy="22406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95000"/>
            </a:pP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Aan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het begin van </a:t>
            </a: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een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woord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:</a:t>
            </a:r>
          </a:p>
          <a:p>
            <a:pPr marL="571500" lvl="0" indent="-5715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Geen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h: </a:t>
            </a:r>
            <a:r>
              <a:rPr lang="el-GR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ἀ</a:t>
            </a:r>
            <a:r>
              <a:rPr lang="el-GR" sz="3600" dirty="0">
                <a:solidFill>
                  <a:schemeClr val="tx2"/>
                </a:solidFill>
                <a:latin typeface="Calibri" panose="020F0502020204030204" pitchFamily="34" charset="0"/>
              </a:rPr>
              <a:t>ννα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571500" lvl="0" indent="-5715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Wel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Gill Sans MT" panose="020B0502020104020203"/>
              </a:rPr>
              <a:t>een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h: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ἁ</a:t>
            </a:r>
            <a:r>
              <a:rPr lang="el-GR" sz="3600" dirty="0">
                <a:solidFill>
                  <a:schemeClr val="tx2"/>
                </a:solidFill>
                <a:latin typeface="Calibri" panose="020F0502020204030204" pitchFamily="34" charset="0"/>
              </a:rPr>
              <a:t>ννα</a:t>
            </a:r>
            <a:r>
              <a:rPr lang="en-US" sz="3600" dirty="0">
                <a:solidFill>
                  <a:schemeClr val="tx2"/>
                </a:solidFill>
                <a:latin typeface="Gill Sans MT" panose="020B050202010402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90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4" y="718986"/>
            <a:ext cx="4143536" cy="12967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Het</a:t>
            </a:r>
            <a:r>
              <a:rPr lang="en-GB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alfabet</a:t>
            </a: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 van</a:t>
            </a:r>
            <a:b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3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endParaRPr lang="en-GB" sz="3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6847320" y="718986"/>
            <a:ext cx="3595416" cy="5100198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A6DA542-D582-4BC9-949A-3F13A3388B0F}"/>
              </a:ext>
            </a:extLst>
          </p:cNvPr>
          <p:cNvSpPr/>
          <p:nvPr/>
        </p:nvSpPr>
        <p:spPr>
          <a:xfrm>
            <a:off x="6593842" y="411480"/>
            <a:ext cx="4023358" cy="5643880"/>
          </a:xfrm>
          <a:custGeom>
            <a:avLst/>
            <a:gdLst>
              <a:gd name="connsiteX0" fmla="*/ 0 w 4023358"/>
              <a:gd name="connsiteY0" fmla="*/ 0 h 5643880"/>
              <a:gd name="connsiteX1" fmla="*/ 4023358 w 4023358"/>
              <a:gd name="connsiteY1" fmla="*/ 0 h 5643880"/>
              <a:gd name="connsiteX2" fmla="*/ 4023358 w 4023358"/>
              <a:gd name="connsiteY2" fmla="*/ 5643880 h 5643880"/>
              <a:gd name="connsiteX3" fmla="*/ 0 w 4023358"/>
              <a:gd name="connsiteY3" fmla="*/ 5643880 h 5643880"/>
              <a:gd name="connsiteX4" fmla="*/ 0 w 4023358"/>
              <a:gd name="connsiteY4" fmla="*/ 0 h 56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205800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3267EB2-804E-4492-8EC1-1EA1FD994C7E}"/>
              </a:ext>
            </a:extLst>
          </p:cNvPr>
          <p:cNvSpPr/>
          <p:nvPr/>
        </p:nvSpPr>
        <p:spPr>
          <a:xfrm>
            <a:off x="1361440" y="2071250"/>
            <a:ext cx="6096000" cy="44928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ἀτομος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βαρβαρος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Εὐρωπη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κυκλος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ὀργανον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πολιτικον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tx2"/>
                </a:solidFill>
                <a:latin typeface="Calibri" panose="020F0502020204030204" pitchFamily="34" charset="0"/>
              </a:rPr>
              <a:t>ζωιον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indent="-228600">
              <a:lnSpc>
                <a:spcPct val="120000"/>
              </a:lnSpc>
              <a:spcAft>
                <a:spcPts val="6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25233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69" y="559946"/>
            <a:ext cx="3648741" cy="2038350"/>
          </a:xfrm>
        </p:spPr>
        <p:txBody>
          <a:bodyPr anchor="t">
            <a:normAutofit/>
          </a:bodyPr>
          <a:lstStyle/>
          <a:p>
            <a: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GB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D0AB3D-3051-4399-9FD5-410366F3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55986"/>
              </p:ext>
            </p:extLst>
          </p:nvPr>
        </p:nvGraphicFramePr>
        <p:xfrm>
          <a:off x="4627418" y="378971"/>
          <a:ext cx="7084291" cy="538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384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Mijn</a:t>
            </a:r>
            <a:r>
              <a:rPr lang="en-GB" sz="48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48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naam</a:t>
            </a:r>
            <a:r>
              <a:rPr lang="en-GB" sz="4800" b="1" dirty="0">
                <a:solidFill>
                  <a:schemeClr val="tx2"/>
                </a:solidFill>
                <a:latin typeface="Gill Sans MT" panose="020B0502020104020203" pitchFamily="34" charset="0"/>
              </a:rPr>
              <a:t> in het </a:t>
            </a:r>
            <a:r>
              <a:rPr lang="en-GB" sz="48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Oudgrieks</a:t>
            </a:r>
            <a:endParaRPr lang="en-GB" sz="48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640" y="2190750"/>
            <a:ext cx="877316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800" dirty="0">
                <a:solidFill>
                  <a:schemeClr val="tx2"/>
                </a:solidFill>
                <a:latin typeface="Gill Sans MT" panose="020B0502020104020203" pitchFamily="34" charset="0"/>
              </a:rPr>
              <a:t>Je naam + </a:t>
            </a:r>
            <a:endParaRPr lang="el-GR" sz="4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l-GR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Παυλ</a:t>
            </a:r>
            <a:r>
              <a:rPr lang="nl-BE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nl-BE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       mannelijk</a:t>
            </a:r>
            <a:endParaRPr lang="en-GB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4800" dirty="0">
                <a:solidFill>
                  <a:schemeClr val="tx2"/>
                </a:solidFill>
                <a:latin typeface="Calibri" panose="020F0502020204030204" pitchFamily="34" charset="0"/>
              </a:rPr>
              <a:t>    Ἑλεν</a:t>
            </a:r>
            <a:r>
              <a:rPr lang="nl-BE" sz="4800" dirty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el-GR" sz="4800" dirty="0">
                <a:solidFill>
                  <a:schemeClr val="tx2"/>
                </a:solidFill>
                <a:latin typeface="Calibri" panose="020F0502020204030204" pitchFamily="34" charset="0"/>
              </a:rPr>
              <a:t>η</a:t>
            </a:r>
            <a:r>
              <a:rPr lang="en-GB" sz="4800" dirty="0">
                <a:solidFill>
                  <a:schemeClr val="tx2"/>
                </a:solidFill>
              </a:rPr>
              <a:t>	             </a:t>
            </a:r>
            <a:r>
              <a:rPr lang="en-GB" sz="4400" dirty="0" err="1">
                <a:solidFill>
                  <a:schemeClr val="tx2"/>
                </a:solidFill>
              </a:rPr>
              <a:t>vrouwelijk</a:t>
            </a:r>
            <a:endParaRPr lang="el-GR" sz="4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4800" dirty="0">
                <a:solidFill>
                  <a:schemeClr val="tx2"/>
                </a:solidFill>
              </a:rPr>
              <a:t>    παιδι</a:t>
            </a:r>
            <a:r>
              <a:rPr lang="nl-BE" sz="4800" dirty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el-GR" sz="4800" dirty="0">
                <a:solidFill>
                  <a:schemeClr val="tx2"/>
                </a:solidFill>
                <a:latin typeface="Calibri" panose="020F0502020204030204" pitchFamily="34" charset="0"/>
              </a:rPr>
              <a:t>ον</a:t>
            </a:r>
            <a:r>
              <a:rPr lang="nl-BE" dirty="0">
                <a:solidFill>
                  <a:schemeClr val="tx2"/>
                </a:solidFill>
                <a:latin typeface="Calibri" panose="020F0502020204030204" pitchFamily="34" charset="0"/>
              </a:rPr>
              <a:t> (kind)            </a:t>
            </a:r>
            <a:r>
              <a:rPr lang="nl-BE" sz="4400" dirty="0" err="1">
                <a:solidFill>
                  <a:schemeClr val="tx2"/>
                </a:solidFill>
                <a:latin typeface="Calibri" panose="020F0502020204030204" pitchFamily="34" charset="0"/>
              </a:rPr>
              <a:t>on-zijdig</a:t>
            </a:r>
            <a:endParaRPr lang="el-GR" sz="4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4800" dirty="0"/>
              <a:t>					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6916741-5ACE-4A8D-86B1-60B288CF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7875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Kroontje maken</a:t>
            </a:r>
            <a:endParaRPr lang="en-GB" sz="54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51A7BD4-FB00-4E35-B5BB-361B19F99C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5" b="89665" l="6932" r="95227">
                        <a14:foregroundMark x1="20568" y1="12989" x2="20568" y2="12989"/>
                        <a14:foregroundMark x1="11477" y1="23883" x2="11477" y2="23883"/>
                        <a14:foregroundMark x1="17386" y1="32682" x2="17386" y2="32682"/>
                        <a14:foregroundMark x1="8977" y1="36872" x2="8977" y2="36872"/>
                        <a14:foregroundMark x1="15589" y1="44832" x2="16023" y2="44553"/>
                        <a14:foregroundMark x1="18864" y1="43994" x2="19432" y2="43715"/>
                        <a14:foregroundMark x1="19373" y1="52374" x2="19432" y2="56285"/>
                        <a14:foregroundMark x1="19361" y1="51583" x2="19373" y2="52374"/>
                        <a14:foregroundMark x1="19349" y1="50795" x2="19352" y2="50988"/>
                        <a14:foregroundMark x1="19295" y1="47275" x2="19293" y2="47134"/>
                        <a14:foregroundMark x1="19432" y1="56285" x2="19432" y2="56285"/>
                        <a14:foregroundMark x1="7045" y1="50838" x2="7045" y2="50838"/>
                        <a14:foregroundMark x1="7045" y1="50838" x2="7045" y2="50838"/>
                        <a14:foregroundMark x1="12159" y1="55028" x2="12614" y2="55447"/>
                        <a14:foregroundMark x1="25882" y1="63814" x2="26571" y2="64307"/>
                        <a14:foregroundMark x1="19659" y1="59358" x2="22683" y2="61524"/>
                        <a14:foregroundMark x1="46947" y1="83643" x2="47190" y2="83834"/>
                        <a14:foregroundMark x1="78799" y1="65299" x2="81230" y2="56005"/>
                        <a14:foregroundMark x1="76779" y1="73020" x2="77211" y2="71369"/>
                        <a14:foregroundMark x1="75565" y1="77663" x2="74896" y2="80222"/>
                        <a14:foregroundMark x1="73415" y1="85885" x2="73500" y2="85558"/>
                        <a14:foregroundMark x1="84980" y1="50466" x2="86250" y2="49022"/>
                        <a14:foregroundMark x1="86250" y1="49022" x2="86477" y2="49022"/>
                        <a14:foregroundMark x1="86485" y1="45723" x2="86846" y2="46018"/>
                        <a14:foregroundMark x1="82500" y1="42458" x2="84873" y2="44402"/>
                        <a14:foregroundMark x1="93636" y1="35056" x2="93636" y2="35056"/>
                        <a14:foregroundMark x1="93636" y1="38687" x2="93636" y2="33939"/>
                        <a14:foregroundMark x1="79545" y1="8520" x2="79545" y2="8520"/>
                        <a14:foregroundMark x1="78523" y1="7682" x2="78295" y2="6425"/>
                        <a14:foregroundMark x1="93977" y1="50838" x2="95227" y2="47207"/>
                        <a14:foregroundMark x1="93068" y1="48184" x2="93182" y2="50698"/>
                        <a14:foregroundMark x1="16250" y1="60894" x2="16250" y2="60894"/>
                        <a14:foregroundMark x1="16250" y1="60894" x2="16250" y2="60894"/>
                        <a14:foregroundMark x1="15114" y1="27793" x2="15114" y2="27793"/>
                        <a14:foregroundMark x1="15568" y1="25978" x2="15568" y2="25978"/>
                        <a14:foregroundMark x1="15568" y1="25978" x2="15568" y2="25978"/>
                        <a14:foregroundMark x1="15114" y1="28352" x2="16250" y2="24721"/>
                        <a14:backgroundMark x1="17045" y1="52374" x2="17045" y2="52374"/>
                        <a14:backgroundMark x1="19318" y1="49721" x2="19318" y2="49721"/>
                        <a14:backgroundMark x1="19318" y1="49721" x2="19318" y2="49721"/>
                        <a14:backgroundMark x1="18864" y1="49441" x2="18864" y2="49441"/>
                        <a14:backgroundMark x1="18977" y1="50140" x2="19432" y2="50140"/>
                        <a14:backgroundMark x1="20341" y1="49302" x2="20341" y2="49302"/>
                        <a14:backgroundMark x1="18977" y1="48603" x2="18977" y2="48603"/>
                        <a14:backgroundMark x1="19318" y1="48883" x2="19318" y2="48883"/>
                        <a14:backgroundMark x1="19318" y1="48464" x2="19091" y2="49302"/>
                        <a14:backgroundMark x1="19091" y1="51955" x2="20114" y2="49860"/>
                        <a14:backgroundMark x1="19091" y1="50698" x2="19318" y2="50838"/>
                        <a14:backgroundMark x1="20682" y1="66341" x2="21250" y2="66480"/>
                        <a14:backgroundMark x1="22955" y1="62570" x2="22955" y2="62011"/>
                        <a14:backgroundMark x1="22955" y1="61872" x2="22955" y2="61872"/>
                        <a14:backgroundMark x1="22955" y1="61732" x2="22955" y2="61732"/>
                        <a14:backgroundMark x1="22727" y1="61732" x2="22727" y2="61732"/>
                        <a14:backgroundMark x1="23409" y1="62291" x2="23409" y2="62291"/>
                        <a14:backgroundMark x1="23409" y1="61732" x2="22841" y2="63687"/>
                        <a14:backgroundMark x1="22273" y1="62011" x2="22273" y2="62011"/>
                        <a14:backgroundMark x1="22614" y1="62151" x2="22841" y2="61313"/>
                        <a14:backgroundMark x1="17045" y1="60196" x2="17386" y2="59637"/>
                        <a14:backgroundMark x1="14659" y1="44832" x2="14659" y2="46648"/>
                        <a14:backgroundMark x1="14925" y1="27793" x2="14773" y2="28911"/>
                        <a14:backgroundMark x1="15114" y1="26397" x2="14925" y2="27793"/>
                        <a14:backgroundMark x1="9773" y1="29469" x2="11364" y2="30168"/>
                        <a14:backgroundMark x1="18864" y1="49581" x2="19886" y2="48045"/>
                        <a14:backgroundMark x1="19318" y1="50978" x2="19205" y2="51536"/>
                        <a14:backgroundMark x1="22500" y1="62151" x2="22727" y2="60894"/>
                        <a14:backgroundMark x1="17159" y1="60894" x2="17159" y2="61313"/>
                        <a14:backgroundMark x1="17159" y1="60615" x2="17159" y2="60894"/>
                        <a14:backgroundMark x1="28409" y1="67598" x2="28523" y2="66480"/>
                        <a14:backgroundMark x1="28523" y1="64525" x2="28295" y2="67598"/>
                        <a14:backgroundMark x1="31364" y1="68296" x2="34432" y2="68436"/>
                        <a14:backgroundMark x1="33523" y1="70810" x2="31250" y2="66899"/>
                        <a14:backgroundMark x1="33977" y1="70251" x2="33977" y2="69413"/>
                        <a14:backgroundMark x1="34091" y1="69274" x2="33409" y2="69553"/>
                        <a14:backgroundMark x1="31932" y1="67598" x2="31250" y2="67179"/>
                        <a14:backgroundMark x1="44432" y1="82123" x2="46250" y2="83799"/>
                        <a14:backgroundMark x1="46364" y1="83101" x2="46932" y2="83659"/>
                        <a14:backgroundMark x1="29432" y1="67598" x2="32273" y2="68296"/>
                        <a14:backgroundMark x1="46705" y1="84358" x2="47045" y2="83799"/>
                        <a14:backgroundMark x1="47386" y1="83799" x2="47727" y2="83659"/>
                        <a14:backgroundMark x1="47500" y1="84358" x2="47955" y2="85056"/>
                        <a14:backgroundMark x1="47045" y1="84218" x2="47727" y2="83659"/>
                        <a14:backgroundMark x1="56818" y1="88547" x2="55795" y2="88268"/>
                        <a14:backgroundMark x1="72614" y1="88966" x2="73977" y2="83939"/>
                        <a14:backgroundMark x1="73864" y1="83799" x2="74659" y2="80866"/>
                        <a14:backgroundMark x1="74091" y1="84218" x2="74659" y2="80866"/>
                        <a14:backgroundMark x1="75455" y1="76536" x2="76705" y2="75000"/>
                        <a14:backgroundMark x1="79205" y1="67318" x2="79205" y2="67318"/>
                        <a14:backgroundMark x1="77841" y1="65782" x2="78977" y2="68994"/>
                        <a14:backgroundMark x1="78977" y1="65363" x2="79432" y2="65363"/>
                        <a14:backgroundMark x1="78750" y1="66620" x2="78977" y2="63827"/>
                        <a14:backgroundMark x1="77614" y1="69413" x2="77614" y2="71369"/>
                        <a14:backgroundMark x1="82841" y1="53073" x2="83523" y2="53771"/>
                        <a14:backgroundMark x1="81250" y1="51816" x2="84091" y2="52095"/>
                        <a14:backgroundMark x1="87159" y1="45810" x2="87841" y2="47207"/>
                        <a14:backgroundMark x1="86591" y1="46508" x2="86932" y2="46369"/>
                        <a14:backgroundMark x1="85114" y1="44274" x2="85795" y2="4608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64" y="1969929"/>
            <a:ext cx="3883895" cy="316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0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4" y="718986"/>
            <a:ext cx="4143536" cy="1296746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Kroontje</a:t>
            </a:r>
            <a:r>
              <a:rPr lang="en-GB" sz="40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maken</a:t>
            </a:r>
            <a:endParaRPr lang="en-GB" sz="40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1E4ACACA-C89F-494A-9E20-768E0F4A6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6" y="2640925"/>
            <a:ext cx="6183274" cy="348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Afbeeldingsresultaat voor greek crown">
            <a:extLst>
              <a:ext uri="{FF2B5EF4-FFF2-40B4-BE49-F238E27FC236}">
                <a16:creationId xmlns:a16="http://schemas.microsoft.com/office/drawing/2014/main" id="{4B5E24C0-92D1-4055-A985-0C6947D7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222" l="5584" r="98223">
                        <a14:foregroundMark x1="8629" y1="46075" x2="8629" y2="46075"/>
                        <a14:foregroundMark x1="8629" y1="49829" x2="8629" y2="49829"/>
                        <a14:foregroundMark x1="11421" y1="52560" x2="9898" y2="39932"/>
                        <a14:foregroundMark x1="8376" y1="62799" x2="5584" y2="57679"/>
                        <a14:foregroundMark x1="46193" y1="95222" x2="56091" y2="88396"/>
                        <a14:foregroundMark x1="55584" y1="6485" x2="53046" y2="6485"/>
                        <a14:foregroundMark x1="44924" y1="5802" x2="44416" y2="3754"/>
                        <a14:foregroundMark x1="54315" y1="341" x2="54315" y2="0"/>
                        <a14:foregroundMark x1="54315" y1="1024" x2="54315" y2="341"/>
                        <a14:foregroundMark x1="54315" y1="1706" x2="54315" y2="1024"/>
                        <a14:foregroundMark x1="91878" y1="58362" x2="91878" y2="38567"/>
                        <a14:foregroundMark x1="91878" y1="38567" x2="91878" y2="38567"/>
                        <a14:foregroundMark x1="98009" y1="59044" x2="98223" y2="58703"/>
                        <a14:foregroundMark x1="97581" y1="59727" x2="98009" y2="59044"/>
                        <a14:foregroundMark x1="97154" y1="60410" x2="97581" y2="59727"/>
                        <a14:foregroundMark x1="94162" y1="65188" x2="97154" y2="60410"/>
                        <a14:backgroundMark x1="54315" y1="341" x2="54315" y2="341"/>
                        <a14:backgroundMark x1="54315" y1="1024" x2="54315" y2="1024"/>
                        <a14:backgroundMark x1="71827" y1="15358" x2="71827" y2="15358"/>
                        <a14:backgroundMark x1="97970" y1="59044" x2="97970" y2="59044"/>
                        <a14:backgroundMark x1="98223" y1="60410" x2="98223" y2="60410"/>
                        <a14:backgroundMark x1="97716" y1="59727" x2="97716" y2="5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82" y="262292"/>
            <a:ext cx="4143536" cy="30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bloem, helm, tafel, vaas&#10;&#10;Automatisch gegenereerde beschrijving">
            <a:extLst>
              <a:ext uri="{FF2B5EF4-FFF2-40B4-BE49-F238E27FC236}">
                <a16:creationId xmlns:a16="http://schemas.microsoft.com/office/drawing/2014/main" id="{1B32F1DB-0F2E-4F66-931B-8BC2EACCF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76" y="3771891"/>
            <a:ext cx="3552303" cy="234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22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EA238-445F-4019-BADB-09C65504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608577"/>
            <a:ext cx="4176511" cy="1049235"/>
          </a:xfrm>
        </p:spPr>
        <p:txBody>
          <a:bodyPr>
            <a:normAutofit/>
          </a:bodyPr>
          <a:lstStyle/>
          <a:p>
            <a:r>
              <a:rPr lang="nl-BE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A9121-A253-4595-BC84-4CD7BBE1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3"/>
            <a:ext cx="4644419" cy="411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>
                <a:solidFill>
                  <a:schemeClr val="tx2"/>
                </a:solidFill>
                <a:latin typeface="Gill Sans MT" panose="020B0502020104020203" pitchFamily="34" charset="0"/>
              </a:rPr>
              <a:t>Wie kwam er eerst: de ridders uit de Middeleeuwen of de oude Grieken? </a:t>
            </a:r>
          </a:p>
          <a:p>
            <a:pPr marL="0" indent="0">
              <a:buNone/>
            </a:pPr>
            <a:r>
              <a:rPr lang="nl-NL" sz="2600" i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Grieken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2"/>
                </a:solidFill>
                <a:latin typeface="Gill Sans MT" panose="020B0502020104020203" pitchFamily="34" charset="0"/>
              </a:rPr>
              <a:t>Wat betekent het woordje </a:t>
            </a:r>
            <a:r>
              <a:rPr lang="el-GR" sz="2600" dirty="0">
                <a:solidFill>
                  <a:schemeClr val="tx2"/>
                </a:solidFill>
              </a:rPr>
              <a:t>βιος</a:t>
            </a:r>
            <a:r>
              <a:rPr lang="nl-NL" sz="2600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None/>
            </a:pPr>
            <a:r>
              <a:rPr lang="nl-NL" sz="2600" i="1" dirty="0">
                <a:solidFill>
                  <a:schemeClr val="tx2"/>
                </a:solidFill>
                <a:latin typeface="Gill Sans MT" panose="020B0502020104020203" pitchFamily="34" charset="0"/>
              </a:rPr>
              <a:t>Leven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2"/>
                </a:solidFill>
                <a:latin typeface="Gill Sans MT" panose="020B0502020104020203" pitchFamily="34" charset="0"/>
              </a:rPr>
              <a:t>Hoe spreek je de volgende letter uit: </a:t>
            </a:r>
            <a:r>
              <a:rPr lang="el-GR" sz="2600" dirty="0">
                <a:solidFill>
                  <a:schemeClr val="tx2"/>
                </a:solidFill>
              </a:rPr>
              <a:t>λ</a:t>
            </a:r>
            <a:r>
              <a:rPr lang="nl-BE" sz="2600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None/>
            </a:pPr>
            <a:r>
              <a:rPr lang="nl-BE" sz="2600" i="1" dirty="0">
                <a:solidFill>
                  <a:schemeClr val="tx2"/>
                </a:solidFill>
                <a:latin typeface="Gill Sans MT" panose="020B0502020104020203" pitchFamily="34" charset="0"/>
              </a:rPr>
              <a:t>L</a:t>
            </a:r>
            <a:endParaRPr lang="nl-BE" sz="2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5704EC-0FEB-49C8-947E-962F6CBA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0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857375"/>
            <a:ext cx="6028213" cy="165393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Wat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weet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je van</a:t>
            </a:r>
            <a:b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de Oude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4460A7D-78BC-450C-9206-614FE11A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4651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3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739" y="344559"/>
            <a:ext cx="9603275" cy="936000"/>
          </a:xfrm>
        </p:spPr>
        <p:txBody>
          <a:bodyPr/>
          <a:lstStyle/>
          <a:p>
            <a:pPr algn="ctr"/>
            <a:r>
              <a:rPr lang="en-GB" b="1" dirty="0" err="1">
                <a:latin typeface="Gill Sans MT" panose="020B0502020104020203" pitchFamily="34" charset="0"/>
              </a:rPr>
              <a:t>Invloed</a:t>
            </a:r>
            <a:r>
              <a:rPr lang="en-GB" b="1" dirty="0">
                <a:latin typeface="Gill Sans MT" panose="020B0502020104020203" pitchFamily="34" charset="0"/>
              </a:rPr>
              <a:t> van de Oude </a:t>
            </a:r>
            <a:r>
              <a:rPr lang="en-GB" b="1" dirty="0" err="1">
                <a:latin typeface="Gill Sans MT" panose="020B0502020104020203" pitchFamily="34" charset="0"/>
              </a:rPr>
              <a:t>Grieken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Afbeeldingsresultaat voor disney hercules">
            <a:extLst>
              <a:ext uri="{FF2B5EF4-FFF2-40B4-BE49-F238E27FC236}">
                <a16:creationId xmlns:a16="http://schemas.microsoft.com/office/drawing/2014/main" id="{A4A10598-BE64-487B-9FA0-C84BF187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033" y="3429000"/>
            <a:ext cx="1981928" cy="297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nachtwacht minotaurus">
            <a:extLst>
              <a:ext uri="{FF2B5EF4-FFF2-40B4-BE49-F238E27FC236}">
                <a16:creationId xmlns:a16="http://schemas.microsoft.com/office/drawing/2014/main" id="{70D90E49-1D8B-4FC7-9EB5-E4590B352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4379794" y="1412292"/>
            <a:ext cx="4476912" cy="235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arry potter cerberus">
            <a:extLst>
              <a:ext uri="{FF2B5EF4-FFF2-40B4-BE49-F238E27FC236}">
                <a16:creationId xmlns:a16="http://schemas.microsoft.com/office/drawing/2014/main" id="{C1CF843E-895D-4E53-8CBC-34AAEE25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9" y="1421431"/>
            <a:ext cx="3747856" cy="156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arthenon">
            <a:extLst>
              <a:ext uri="{FF2B5EF4-FFF2-40B4-BE49-F238E27FC236}">
                <a16:creationId xmlns:a16="http://schemas.microsoft.com/office/drawing/2014/main" id="{D16678E8-1650-43A4-996B-E2B78055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02" y="1412293"/>
            <a:ext cx="2682159" cy="188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ersoon, staand, vrouw, paraplu&#10;&#10;Automatisch gegenereerde beschrijving">
            <a:extLst>
              <a:ext uri="{FF2B5EF4-FFF2-40B4-BE49-F238E27FC236}">
                <a16:creationId xmlns:a16="http://schemas.microsoft.com/office/drawing/2014/main" id="{9D8D0E7C-14A6-4C45-BBD6-C6A74D620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8" y="4016902"/>
            <a:ext cx="5669921" cy="235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3695F6-EB34-4CD6-A42B-1781D09DEA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" y="3297266"/>
            <a:ext cx="3016611" cy="307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78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61" y="1098619"/>
            <a:ext cx="5720344" cy="192024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Waar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US" sz="54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US" sz="5400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5193A3-559C-4523-9BED-65F1742F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1102" y="1098619"/>
            <a:ext cx="4660762" cy="4660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28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6F6F94-9BD1-4AD5-BE1A-AED4C495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380" y="223520"/>
            <a:ext cx="12479909" cy="663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28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Waar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4" name="Picture 2" descr="Afbeeldingsresultaat voor map of ancient greece mediterranean sea">
            <a:extLst>
              <a:ext uri="{FF2B5EF4-FFF2-40B4-BE49-F238E27FC236}">
                <a16:creationId xmlns:a16="http://schemas.microsoft.com/office/drawing/2014/main" id="{A978E370-7DA1-48F4-9929-D7E81ED4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27" y="1325563"/>
            <a:ext cx="8404545" cy="520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EA10-B7A3-4F52-883A-BDBA2E3F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0"/>
            <a:ext cx="8656320" cy="1325563"/>
          </a:xfrm>
          <a:noFill/>
        </p:spPr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Waar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F5C76B6-B0BF-4B9E-99F3-6CE8EB0D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" y="1325563"/>
            <a:ext cx="9929322" cy="52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03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-142875"/>
            <a:ext cx="10170795" cy="1325563"/>
          </a:xfrm>
          <a:noFill/>
        </p:spPr>
        <p:txBody>
          <a:bodyPr/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Waar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leefden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 de Oude </a:t>
            </a:r>
            <a:r>
              <a:rPr lang="en-GB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Grieken</a:t>
            </a:r>
            <a:r>
              <a:rPr lang="en-GB" b="1" dirty="0">
                <a:solidFill>
                  <a:schemeClr val="tx2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3074" name="Picture 2" descr="Afbeeldingsresultaat voor map europe and middle east">
            <a:extLst>
              <a:ext uri="{FF2B5EF4-FFF2-40B4-BE49-F238E27FC236}">
                <a16:creationId xmlns:a16="http://schemas.microsoft.com/office/drawing/2014/main" id="{8587CDC1-4CDC-40A3-B34F-25706A32F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478" r="9384" b="11730"/>
          <a:stretch/>
        </p:blipFill>
        <p:spPr bwMode="auto">
          <a:xfrm>
            <a:off x="2056175" y="904830"/>
            <a:ext cx="8079650" cy="582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08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803</Words>
  <Application>Microsoft Office PowerPoint</Application>
  <PresentationFormat>Breedbeeld</PresentationFormat>
  <Paragraphs>118</Paragraphs>
  <Slides>23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Ink Free</vt:lpstr>
      <vt:lpstr>Times New Roman</vt:lpstr>
      <vt:lpstr>Kantoorthema</vt:lpstr>
      <vt:lpstr>OUDE GRIEKEN – JONGE HELDEN  LES 1</vt:lpstr>
      <vt:lpstr>De Oude Grieken…</vt:lpstr>
      <vt:lpstr>Wat weet je van de Oude Grieken?</vt:lpstr>
      <vt:lpstr>Invloed van de Oude Grieken</vt:lpstr>
      <vt:lpstr>Waar leefden de Oude Grieken?</vt:lpstr>
      <vt:lpstr>PowerPoint-presentatie</vt:lpstr>
      <vt:lpstr>Waar leefden de Oude Grieken?</vt:lpstr>
      <vt:lpstr>Waar leefden de Oude Grieken?</vt:lpstr>
      <vt:lpstr>Waar leefden de Oude Grieken?</vt:lpstr>
      <vt:lpstr>Wanneer leefden de Oude Grieken?</vt:lpstr>
      <vt:lpstr>PowerPoint-presentatie</vt:lpstr>
      <vt:lpstr>Wanneer leefden de Oude Grieken?</vt:lpstr>
      <vt:lpstr>Welke taal spraken de Oude Grieken?</vt:lpstr>
      <vt:lpstr>Welke taal spraken de Oude Grieken?</vt:lpstr>
      <vt:lpstr>Welke taal spraken de Oude Grieken?</vt:lpstr>
      <vt:lpstr>Het alfabet van de Oude Grieken</vt:lpstr>
      <vt:lpstr>Het alfabet van de Oude Grieken</vt:lpstr>
      <vt:lpstr>Het alfabet van de Oude Grieken</vt:lpstr>
      <vt:lpstr>Het alfabet van de Oude Grieken</vt:lpstr>
      <vt:lpstr>Mijn naam in het Oudgrieks</vt:lpstr>
      <vt:lpstr>Kroontje maken</vt:lpstr>
      <vt:lpstr>Kroontje maken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 Grieken – Jonge Helden Les 1</dc:title>
  <dc:creator>jarno vercamer</dc:creator>
  <cp:lastModifiedBy>Evelien Bracke</cp:lastModifiedBy>
  <cp:revision>42</cp:revision>
  <dcterms:created xsi:type="dcterms:W3CDTF">2019-02-21T15:56:08Z</dcterms:created>
  <dcterms:modified xsi:type="dcterms:W3CDTF">2023-03-10T16:14:49Z</dcterms:modified>
</cp:coreProperties>
</file>