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27" r:id="rId1"/>
  </p:sldMasterIdLst>
  <p:notesMasterIdLst>
    <p:notesMasterId r:id="rId42"/>
  </p:notesMasterIdLst>
  <p:sldIdLst>
    <p:sldId id="298" r:id="rId2"/>
    <p:sldId id="299" r:id="rId3"/>
    <p:sldId id="300" r:id="rId4"/>
    <p:sldId id="321" r:id="rId5"/>
    <p:sldId id="325" r:id="rId6"/>
    <p:sldId id="324" r:id="rId7"/>
    <p:sldId id="323" r:id="rId8"/>
    <p:sldId id="322" r:id="rId9"/>
    <p:sldId id="262" r:id="rId10"/>
    <p:sldId id="266" r:id="rId11"/>
    <p:sldId id="305" r:id="rId12"/>
    <p:sldId id="268" r:id="rId13"/>
    <p:sldId id="269" r:id="rId14"/>
    <p:sldId id="270" r:id="rId15"/>
    <p:sldId id="271" r:id="rId16"/>
    <p:sldId id="306" r:id="rId17"/>
    <p:sldId id="273" r:id="rId18"/>
    <p:sldId id="311" r:id="rId19"/>
    <p:sldId id="275" r:id="rId20"/>
    <p:sldId id="276" r:id="rId21"/>
    <p:sldId id="312" r:id="rId22"/>
    <p:sldId id="313" r:id="rId23"/>
    <p:sldId id="279" r:id="rId24"/>
    <p:sldId id="314" r:id="rId25"/>
    <p:sldId id="315" r:id="rId26"/>
    <p:sldId id="282" r:id="rId27"/>
    <p:sldId id="316" r:id="rId28"/>
    <p:sldId id="317" r:id="rId29"/>
    <p:sldId id="326" r:id="rId30"/>
    <p:sldId id="307" r:id="rId31"/>
    <p:sldId id="319" r:id="rId32"/>
    <p:sldId id="308" r:id="rId33"/>
    <p:sldId id="290" r:id="rId34"/>
    <p:sldId id="291" r:id="rId35"/>
    <p:sldId id="309" r:id="rId36"/>
    <p:sldId id="293" r:id="rId37"/>
    <p:sldId id="294" r:id="rId38"/>
    <p:sldId id="295" r:id="rId39"/>
    <p:sldId id="320" r:id="rId40"/>
    <p:sldId id="297" r:id="rId41"/>
  </p:sldIdLst>
  <p:sldSz cx="12192000" cy="6858000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libri Light" panose="020F0302020204030204" pitchFamily="34" charset="0"/>
      <p:regular r:id="rId47"/>
      <p:italic r:id="rId48"/>
    </p:embeddedFont>
    <p:embeddedFont>
      <p:font typeface="Comfortaa" panose="020B0604020202020204" charset="0"/>
      <p:regular r:id="rId49"/>
      <p:bold r:id="rId50"/>
    </p:embeddedFont>
    <p:embeddedFont>
      <p:font typeface="Georgia" panose="02040502050405020303" pitchFamily="18" charset="0"/>
      <p:regular r:id="rId51"/>
      <p:bold r:id="rId52"/>
      <p:italic r:id="rId53"/>
      <p:boldItalic r:id="rId54"/>
    </p:embeddedFont>
    <p:embeddedFont>
      <p:font typeface="Gill Sans" panose="020B0604020202020204" charset="0"/>
      <p:regular r:id="rId55"/>
      <p:bold r:id="rId56"/>
    </p:embeddedFont>
    <p:embeddedFont>
      <p:font typeface="Gill Sans MT" panose="020B0502020104020203" pitchFamily="34" charset="0"/>
      <p:regular r:id="rId57"/>
      <p:bold r:id="rId58"/>
      <p:italic r:id="rId59"/>
      <p:boldItalic r:id="rId60"/>
    </p:embeddedFont>
  </p:embeddedFontLst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C9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94660"/>
  </p:normalViewPr>
  <p:slideViewPr>
    <p:cSldViewPr snapToGrid="0">
      <p:cViewPr varScale="1">
        <p:scale>
          <a:sx n="83" d="100"/>
          <a:sy n="83" d="100"/>
        </p:scale>
        <p:origin x="446" y="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BDD3970-5126-4E6E-BFFA-67F46F05159A}" type="doc">
      <dgm:prSet loTypeId="urn:microsoft.com/office/officeart/2005/8/layout/cycle2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A51C45C-1993-454A-B06D-99D6DBA6B335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In </a:t>
          </a:r>
          <a:r>
            <a:rPr lang="en-GB" sz="2400" dirty="0" err="1">
              <a:solidFill>
                <a:schemeClr val="tx2"/>
              </a:solidFill>
              <a:latin typeface="Gill Sans MT" panose="020B0502020104020203" pitchFamily="34" charset="0"/>
            </a:rPr>
            <a:t>welke</a:t>
          </a:r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400" dirty="0" err="1">
              <a:solidFill>
                <a:schemeClr val="tx2"/>
              </a:solidFill>
              <a:latin typeface="Gill Sans MT" panose="020B0502020104020203" pitchFamily="34" charset="0"/>
            </a:rPr>
            <a:t>goden</a:t>
          </a:r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400" dirty="0" err="1">
              <a:solidFill>
                <a:schemeClr val="tx2"/>
              </a:solidFill>
              <a:latin typeface="Gill Sans MT" panose="020B0502020104020203" pitchFamily="34" charset="0"/>
            </a:rPr>
            <a:t>geloofden</a:t>
          </a:r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 de </a:t>
          </a:r>
          <a:r>
            <a:rPr lang="en-GB" sz="2400" dirty="0" err="1">
              <a:solidFill>
                <a:schemeClr val="tx2"/>
              </a:solidFill>
              <a:latin typeface="Gill Sans MT" panose="020B0502020104020203" pitchFamily="34" charset="0"/>
            </a:rPr>
            <a:t>oude</a:t>
          </a:r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400" dirty="0" err="1">
              <a:solidFill>
                <a:schemeClr val="tx2"/>
              </a:solidFill>
              <a:latin typeface="Gill Sans MT" panose="020B0502020104020203" pitchFamily="34" charset="0"/>
            </a:rPr>
            <a:t>Grieken</a:t>
          </a:r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?</a:t>
          </a:r>
          <a:endParaRPr lang="en-US" sz="2400" dirty="0">
            <a:solidFill>
              <a:schemeClr val="tx2"/>
            </a:solidFill>
            <a:latin typeface="Gill Sans MT" panose="020B0502020104020203" pitchFamily="34" charset="0"/>
          </a:endParaRPr>
        </a:p>
      </dgm:t>
    </dgm:pt>
    <dgm:pt modelId="{6CE5FF0E-9256-4CDC-867E-696B289C502D}" type="parTrans" cxnId="{613D2976-211D-4921-B8D4-D949EDB1C3AA}">
      <dgm:prSet/>
      <dgm:spPr/>
      <dgm:t>
        <a:bodyPr/>
        <a:lstStyle/>
        <a:p>
          <a:endParaRPr lang="en-US"/>
        </a:p>
      </dgm:t>
    </dgm:pt>
    <dgm:pt modelId="{412757CD-B86F-452E-8AB6-D2DD2C489890}" type="sibTrans" cxnId="{613D2976-211D-4921-B8D4-D949EDB1C3AA}">
      <dgm:prSet/>
      <dgm:spPr>
        <a:noFill/>
      </dgm:spPr>
      <dgm:t>
        <a:bodyPr/>
        <a:lstStyle/>
        <a:p>
          <a:endParaRPr lang="en-US"/>
        </a:p>
      </dgm:t>
    </dgm:pt>
    <dgm:pt modelId="{95D25872-7B04-4C1A-872F-AF262D50A09F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n-GB" sz="2000" dirty="0" err="1">
              <a:solidFill>
                <a:schemeClr val="tx2"/>
              </a:solidFill>
              <a:latin typeface="Gill Sans MT" panose="020B0502020104020203" pitchFamily="34" charset="0"/>
            </a:rPr>
            <a:t>Familieverban</a:t>
          </a:r>
          <a:r>
            <a:rPr lang="en-GB" sz="2000" dirty="0">
              <a:solidFill>
                <a:schemeClr val="tx2"/>
              </a:solidFill>
              <a:latin typeface="Gill Sans MT" panose="020B0502020104020203" pitchFamily="34" charset="0"/>
            </a:rPr>
            <a:t>-den in het </a:t>
          </a:r>
          <a:r>
            <a:rPr lang="en-GB" sz="2000" dirty="0" err="1">
              <a:solidFill>
                <a:schemeClr val="tx2"/>
              </a:solidFill>
              <a:latin typeface="Gill Sans MT" panose="020B0502020104020203" pitchFamily="34" charset="0"/>
            </a:rPr>
            <a:t>Oudgrieks</a:t>
          </a:r>
          <a:r>
            <a:rPr lang="en-GB" sz="20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000" dirty="0" err="1">
              <a:solidFill>
                <a:schemeClr val="tx2"/>
              </a:solidFill>
              <a:latin typeface="Gill Sans MT" panose="020B0502020104020203" pitchFamily="34" charset="0"/>
            </a:rPr>
            <a:t>en</a:t>
          </a:r>
          <a:r>
            <a:rPr lang="en-GB" sz="20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000" dirty="0" err="1">
              <a:solidFill>
                <a:schemeClr val="tx2"/>
              </a:solidFill>
              <a:latin typeface="Gill Sans MT" panose="020B0502020104020203" pitchFamily="34" charset="0"/>
            </a:rPr>
            <a:t>andere</a:t>
          </a:r>
          <a:r>
            <a:rPr lang="en-GB" sz="20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000" dirty="0" err="1">
              <a:solidFill>
                <a:schemeClr val="tx2"/>
              </a:solidFill>
              <a:latin typeface="Gill Sans MT" panose="020B0502020104020203" pitchFamily="34" charset="0"/>
            </a:rPr>
            <a:t>talen</a:t>
          </a:r>
          <a:endParaRPr lang="en-US" sz="2000" dirty="0">
            <a:solidFill>
              <a:schemeClr val="tx2"/>
            </a:solidFill>
            <a:latin typeface="Gill Sans MT" panose="020B0502020104020203" pitchFamily="34" charset="0"/>
          </a:endParaRPr>
        </a:p>
      </dgm:t>
    </dgm:pt>
    <dgm:pt modelId="{88B31EEE-6FB3-42C1-89F0-9FD7E83FB50C}" type="parTrans" cxnId="{046C19A4-0408-4A30-BB6B-8E49ACD8D1B5}">
      <dgm:prSet/>
      <dgm:spPr/>
      <dgm:t>
        <a:bodyPr/>
        <a:lstStyle/>
        <a:p>
          <a:endParaRPr lang="en-US"/>
        </a:p>
      </dgm:t>
    </dgm:pt>
    <dgm:pt modelId="{D6909E37-1086-47F4-A594-69A50A1CC524}" type="sibTrans" cxnId="{046C19A4-0408-4A30-BB6B-8E49ACD8D1B5}">
      <dgm:prSet/>
      <dgm:spPr>
        <a:noFill/>
      </dgm:spPr>
      <dgm:t>
        <a:bodyPr/>
        <a:lstStyle/>
        <a:p>
          <a:endParaRPr lang="en-US"/>
        </a:p>
      </dgm:t>
    </dgm:pt>
    <dgm:pt modelId="{CF43C3EB-4066-41AE-8306-4D563977CB25}">
      <dgm:prSet custT="1"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De </a:t>
          </a:r>
          <a:r>
            <a:rPr lang="en-GB" sz="2400" dirty="0" err="1">
              <a:solidFill>
                <a:schemeClr val="tx2"/>
              </a:solidFill>
              <a:latin typeface="Gill Sans MT" panose="020B0502020104020203" pitchFamily="34" charset="0"/>
            </a:rPr>
            <a:t>stamboom</a:t>
          </a:r>
          <a:r>
            <a:rPr lang="en-GB" sz="2400" dirty="0">
              <a:solidFill>
                <a:schemeClr val="tx2"/>
              </a:solidFill>
              <a:latin typeface="Gill Sans MT" panose="020B0502020104020203" pitchFamily="34" charset="0"/>
            </a:rPr>
            <a:t> van de </a:t>
          </a:r>
          <a:r>
            <a:rPr lang="en-GB" sz="2400" dirty="0" err="1">
              <a:solidFill>
                <a:schemeClr val="tx2"/>
              </a:solidFill>
              <a:latin typeface="Gill Sans MT" panose="020B0502020104020203" pitchFamily="34" charset="0"/>
            </a:rPr>
            <a:t>goden</a:t>
          </a:r>
          <a:endParaRPr lang="en-US" sz="2400" dirty="0">
            <a:solidFill>
              <a:schemeClr val="tx2"/>
            </a:solidFill>
            <a:latin typeface="Gill Sans MT" panose="020B0502020104020203" pitchFamily="34" charset="0"/>
          </a:endParaRPr>
        </a:p>
      </dgm:t>
    </dgm:pt>
    <dgm:pt modelId="{994AA501-CC0D-4ABC-9AAC-6AD454CB0F63}" type="parTrans" cxnId="{B69B3B3C-583E-44C0-901F-29393F42FC4C}">
      <dgm:prSet/>
      <dgm:spPr/>
      <dgm:t>
        <a:bodyPr/>
        <a:lstStyle/>
        <a:p>
          <a:endParaRPr lang="en-US"/>
        </a:p>
      </dgm:t>
    </dgm:pt>
    <dgm:pt modelId="{CB1985AF-358F-4BB1-B4A0-EDF43376A6E5}" type="sibTrans" cxnId="{B69B3B3C-583E-44C0-901F-29393F42FC4C}">
      <dgm:prSet/>
      <dgm:spPr>
        <a:noFill/>
      </dgm:spPr>
      <dgm:t>
        <a:bodyPr/>
        <a:lstStyle/>
        <a:p>
          <a:endParaRPr lang="en-US"/>
        </a:p>
      </dgm:t>
    </dgm:pt>
    <dgm:pt modelId="{E5A7545E-61C5-45A0-89D3-24DA077640D0}" type="pres">
      <dgm:prSet presAssocID="{FBDD3970-5126-4E6E-BFFA-67F46F05159A}" presName="cycle" presStyleCnt="0">
        <dgm:presLayoutVars>
          <dgm:dir/>
          <dgm:resizeHandles val="exact"/>
        </dgm:presLayoutVars>
      </dgm:prSet>
      <dgm:spPr/>
    </dgm:pt>
    <dgm:pt modelId="{CFE3BA28-FE91-41F5-9055-D9058CE6A795}" type="pres">
      <dgm:prSet presAssocID="{1A51C45C-1993-454A-B06D-99D6DBA6B335}" presName="node" presStyleLbl="node1" presStyleIdx="0" presStyleCnt="3">
        <dgm:presLayoutVars>
          <dgm:bulletEnabled val="1"/>
        </dgm:presLayoutVars>
      </dgm:prSet>
      <dgm:spPr/>
    </dgm:pt>
    <dgm:pt modelId="{652A90C2-20A3-4738-8219-E3C000A0B323}" type="pres">
      <dgm:prSet presAssocID="{412757CD-B86F-452E-8AB6-D2DD2C489890}" presName="sibTrans" presStyleLbl="sibTrans2D1" presStyleIdx="0" presStyleCnt="3"/>
      <dgm:spPr/>
    </dgm:pt>
    <dgm:pt modelId="{49E8BF90-C257-49D0-AD4A-964E864BD6DE}" type="pres">
      <dgm:prSet presAssocID="{412757CD-B86F-452E-8AB6-D2DD2C489890}" presName="connectorText" presStyleLbl="sibTrans2D1" presStyleIdx="0" presStyleCnt="3"/>
      <dgm:spPr/>
    </dgm:pt>
    <dgm:pt modelId="{A615BD57-FB06-4171-8FCD-44CEDAC886FA}" type="pres">
      <dgm:prSet presAssocID="{95D25872-7B04-4C1A-872F-AF262D50A09F}" presName="node" presStyleLbl="node1" presStyleIdx="1" presStyleCnt="3" custRadScaleRad="98262" custRadScaleInc="199595">
        <dgm:presLayoutVars>
          <dgm:bulletEnabled val="1"/>
        </dgm:presLayoutVars>
      </dgm:prSet>
      <dgm:spPr/>
    </dgm:pt>
    <dgm:pt modelId="{4F4ADEF2-4B0D-4705-9F77-6340D69F81DE}" type="pres">
      <dgm:prSet presAssocID="{D6909E37-1086-47F4-A594-69A50A1CC524}" presName="sibTrans" presStyleLbl="sibTrans2D1" presStyleIdx="1" presStyleCnt="3"/>
      <dgm:spPr/>
    </dgm:pt>
    <dgm:pt modelId="{94D15954-4CA3-4D8F-B434-BF6097E48911}" type="pres">
      <dgm:prSet presAssocID="{D6909E37-1086-47F4-A594-69A50A1CC524}" presName="connectorText" presStyleLbl="sibTrans2D1" presStyleIdx="1" presStyleCnt="3"/>
      <dgm:spPr/>
    </dgm:pt>
    <dgm:pt modelId="{5E906D52-4E54-4F6A-96BE-07FA6D03FC05}" type="pres">
      <dgm:prSet presAssocID="{CF43C3EB-4066-41AE-8306-4D563977CB25}" presName="node" presStyleLbl="node1" presStyleIdx="2" presStyleCnt="3" custRadScaleRad="107598" custRadScaleInc="-203633">
        <dgm:presLayoutVars>
          <dgm:bulletEnabled val="1"/>
        </dgm:presLayoutVars>
      </dgm:prSet>
      <dgm:spPr/>
    </dgm:pt>
    <dgm:pt modelId="{85322C4A-A6E5-40C5-9675-1F0CAE363D3C}" type="pres">
      <dgm:prSet presAssocID="{CB1985AF-358F-4BB1-B4A0-EDF43376A6E5}" presName="sibTrans" presStyleLbl="sibTrans2D1" presStyleIdx="2" presStyleCnt="3" custLinFactNeighborX="-23250" custLinFactNeighborY="-15843"/>
      <dgm:spPr/>
    </dgm:pt>
    <dgm:pt modelId="{844C107D-1E15-4712-A1DE-176E9B62E9FF}" type="pres">
      <dgm:prSet presAssocID="{CB1985AF-358F-4BB1-B4A0-EDF43376A6E5}" presName="connectorText" presStyleLbl="sibTrans2D1" presStyleIdx="2" presStyleCnt="3"/>
      <dgm:spPr/>
    </dgm:pt>
  </dgm:ptLst>
  <dgm:cxnLst>
    <dgm:cxn modelId="{C518590F-07E6-4021-BCC1-07C8F81B485F}" type="presOf" srcId="{CB1985AF-358F-4BB1-B4A0-EDF43376A6E5}" destId="{844C107D-1E15-4712-A1DE-176E9B62E9FF}" srcOrd="1" destOrd="0" presId="urn:microsoft.com/office/officeart/2005/8/layout/cycle2"/>
    <dgm:cxn modelId="{445EA91D-DA94-4D84-9C32-FDEED47477B8}" type="presOf" srcId="{CB1985AF-358F-4BB1-B4A0-EDF43376A6E5}" destId="{85322C4A-A6E5-40C5-9675-1F0CAE363D3C}" srcOrd="0" destOrd="0" presId="urn:microsoft.com/office/officeart/2005/8/layout/cycle2"/>
    <dgm:cxn modelId="{F3C51A33-A317-4881-9549-F5181BF110CA}" type="presOf" srcId="{1A51C45C-1993-454A-B06D-99D6DBA6B335}" destId="{CFE3BA28-FE91-41F5-9055-D9058CE6A795}" srcOrd="0" destOrd="0" presId="urn:microsoft.com/office/officeart/2005/8/layout/cycle2"/>
    <dgm:cxn modelId="{C90B3734-8CEC-4492-8B1F-39B823675DC2}" type="presOf" srcId="{CF43C3EB-4066-41AE-8306-4D563977CB25}" destId="{5E906D52-4E54-4F6A-96BE-07FA6D03FC05}" srcOrd="0" destOrd="0" presId="urn:microsoft.com/office/officeart/2005/8/layout/cycle2"/>
    <dgm:cxn modelId="{3249AB37-E9DD-4F85-85BC-D20EA20EBD26}" type="presOf" srcId="{95D25872-7B04-4C1A-872F-AF262D50A09F}" destId="{A615BD57-FB06-4171-8FCD-44CEDAC886FA}" srcOrd="0" destOrd="0" presId="urn:microsoft.com/office/officeart/2005/8/layout/cycle2"/>
    <dgm:cxn modelId="{B69B3B3C-583E-44C0-901F-29393F42FC4C}" srcId="{FBDD3970-5126-4E6E-BFFA-67F46F05159A}" destId="{CF43C3EB-4066-41AE-8306-4D563977CB25}" srcOrd="2" destOrd="0" parTransId="{994AA501-CC0D-4ABC-9AAC-6AD454CB0F63}" sibTransId="{CB1985AF-358F-4BB1-B4A0-EDF43376A6E5}"/>
    <dgm:cxn modelId="{44EF5F72-D3C4-44A6-A5B4-C0E2A9528ED1}" type="presOf" srcId="{412757CD-B86F-452E-8AB6-D2DD2C489890}" destId="{652A90C2-20A3-4738-8219-E3C000A0B323}" srcOrd="0" destOrd="0" presId="urn:microsoft.com/office/officeart/2005/8/layout/cycle2"/>
    <dgm:cxn modelId="{613D2976-211D-4921-B8D4-D949EDB1C3AA}" srcId="{FBDD3970-5126-4E6E-BFFA-67F46F05159A}" destId="{1A51C45C-1993-454A-B06D-99D6DBA6B335}" srcOrd="0" destOrd="0" parTransId="{6CE5FF0E-9256-4CDC-867E-696B289C502D}" sibTransId="{412757CD-B86F-452E-8AB6-D2DD2C489890}"/>
    <dgm:cxn modelId="{FBF1EE93-BE4F-417C-B635-9DE5971D1258}" type="presOf" srcId="{D6909E37-1086-47F4-A594-69A50A1CC524}" destId="{94D15954-4CA3-4D8F-B434-BF6097E48911}" srcOrd="1" destOrd="0" presId="urn:microsoft.com/office/officeart/2005/8/layout/cycle2"/>
    <dgm:cxn modelId="{046C19A4-0408-4A30-BB6B-8E49ACD8D1B5}" srcId="{FBDD3970-5126-4E6E-BFFA-67F46F05159A}" destId="{95D25872-7B04-4C1A-872F-AF262D50A09F}" srcOrd="1" destOrd="0" parTransId="{88B31EEE-6FB3-42C1-89F0-9FD7E83FB50C}" sibTransId="{D6909E37-1086-47F4-A594-69A50A1CC524}"/>
    <dgm:cxn modelId="{1E9C89D6-6FE7-4A14-A73D-83F8B28043F2}" type="presOf" srcId="{D6909E37-1086-47F4-A594-69A50A1CC524}" destId="{4F4ADEF2-4B0D-4705-9F77-6340D69F81DE}" srcOrd="0" destOrd="0" presId="urn:microsoft.com/office/officeart/2005/8/layout/cycle2"/>
    <dgm:cxn modelId="{00B1C3E2-34C0-4D15-AED9-5ADDEFAB35C1}" type="presOf" srcId="{412757CD-B86F-452E-8AB6-D2DD2C489890}" destId="{49E8BF90-C257-49D0-AD4A-964E864BD6DE}" srcOrd="1" destOrd="0" presId="urn:microsoft.com/office/officeart/2005/8/layout/cycle2"/>
    <dgm:cxn modelId="{A51704E9-0667-4E2F-90AF-769F7B755A2E}" type="presOf" srcId="{FBDD3970-5126-4E6E-BFFA-67F46F05159A}" destId="{E5A7545E-61C5-45A0-89D3-24DA077640D0}" srcOrd="0" destOrd="0" presId="urn:microsoft.com/office/officeart/2005/8/layout/cycle2"/>
    <dgm:cxn modelId="{DB2D8F37-C7D8-4EBC-8BE2-80D251408C5A}" type="presParOf" srcId="{E5A7545E-61C5-45A0-89D3-24DA077640D0}" destId="{CFE3BA28-FE91-41F5-9055-D9058CE6A795}" srcOrd="0" destOrd="0" presId="urn:microsoft.com/office/officeart/2005/8/layout/cycle2"/>
    <dgm:cxn modelId="{FCFF3AD1-3E2A-4FCA-BEF7-730272EFFAF2}" type="presParOf" srcId="{E5A7545E-61C5-45A0-89D3-24DA077640D0}" destId="{652A90C2-20A3-4738-8219-E3C000A0B323}" srcOrd="1" destOrd="0" presId="urn:microsoft.com/office/officeart/2005/8/layout/cycle2"/>
    <dgm:cxn modelId="{E03C2020-397D-4EAB-B482-F88192F35419}" type="presParOf" srcId="{652A90C2-20A3-4738-8219-E3C000A0B323}" destId="{49E8BF90-C257-49D0-AD4A-964E864BD6DE}" srcOrd="0" destOrd="0" presId="urn:microsoft.com/office/officeart/2005/8/layout/cycle2"/>
    <dgm:cxn modelId="{EC5B1264-9D56-449F-9166-D0358F6DB9EF}" type="presParOf" srcId="{E5A7545E-61C5-45A0-89D3-24DA077640D0}" destId="{A615BD57-FB06-4171-8FCD-44CEDAC886FA}" srcOrd="2" destOrd="0" presId="urn:microsoft.com/office/officeart/2005/8/layout/cycle2"/>
    <dgm:cxn modelId="{9D37C561-B24E-4110-AC4F-9A782367BABB}" type="presParOf" srcId="{E5A7545E-61C5-45A0-89D3-24DA077640D0}" destId="{4F4ADEF2-4B0D-4705-9F77-6340D69F81DE}" srcOrd="3" destOrd="0" presId="urn:microsoft.com/office/officeart/2005/8/layout/cycle2"/>
    <dgm:cxn modelId="{7FBCBA6D-A27C-4B4F-AF15-B17CB2882E66}" type="presParOf" srcId="{4F4ADEF2-4B0D-4705-9F77-6340D69F81DE}" destId="{94D15954-4CA3-4D8F-B434-BF6097E48911}" srcOrd="0" destOrd="0" presId="urn:microsoft.com/office/officeart/2005/8/layout/cycle2"/>
    <dgm:cxn modelId="{4E7321E0-1CF4-4CF2-A436-5612918160D6}" type="presParOf" srcId="{E5A7545E-61C5-45A0-89D3-24DA077640D0}" destId="{5E906D52-4E54-4F6A-96BE-07FA6D03FC05}" srcOrd="4" destOrd="0" presId="urn:microsoft.com/office/officeart/2005/8/layout/cycle2"/>
    <dgm:cxn modelId="{605C98AA-7F9D-4535-8328-2BCAF79FD9A1}" type="presParOf" srcId="{E5A7545E-61C5-45A0-89D3-24DA077640D0}" destId="{85322C4A-A6E5-40C5-9675-1F0CAE363D3C}" srcOrd="5" destOrd="0" presId="urn:microsoft.com/office/officeart/2005/8/layout/cycle2"/>
    <dgm:cxn modelId="{E98A3021-5ACE-456E-8D87-546076BC228B}" type="presParOf" srcId="{85322C4A-A6E5-40C5-9675-1F0CAE363D3C}" destId="{844C107D-1E15-4712-A1DE-176E9B62E9F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3BA28-FE91-41F5-9055-D9058CE6A795}">
      <dsp:nvSpPr>
        <dsp:cNvPr id="0" name=""/>
        <dsp:cNvSpPr/>
      </dsp:nvSpPr>
      <dsp:spPr>
        <a:xfrm>
          <a:off x="2372960" y="761"/>
          <a:ext cx="2338369" cy="2338369"/>
        </a:xfrm>
        <a:prstGeom prst="ellipse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In </a:t>
          </a:r>
          <a:r>
            <a:rPr lang="en-GB" sz="2400" kern="1200" dirty="0" err="1">
              <a:solidFill>
                <a:schemeClr val="tx2"/>
              </a:solidFill>
              <a:latin typeface="Gill Sans MT" panose="020B0502020104020203" pitchFamily="34" charset="0"/>
            </a:rPr>
            <a:t>welke</a:t>
          </a: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400" kern="1200" dirty="0" err="1">
              <a:solidFill>
                <a:schemeClr val="tx2"/>
              </a:solidFill>
              <a:latin typeface="Gill Sans MT" panose="020B0502020104020203" pitchFamily="34" charset="0"/>
            </a:rPr>
            <a:t>goden</a:t>
          </a: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400" kern="1200" dirty="0" err="1">
              <a:solidFill>
                <a:schemeClr val="tx2"/>
              </a:solidFill>
              <a:latin typeface="Gill Sans MT" panose="020B0502020104020203" pitchFamily="34" charset="0"/>
            </a:rPr>
            <a:t>geloofden</a:t>
          </a: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 de </a:t>
          </a:r>
          <a:r>
            <a:rPr lang="en-GB" sz="2400" kern="1200" dirty="0" err="1">
              <a:solidFill>
                <a:schemeClr val="tx2"/>
              </a:solidFill>
              <a:latin typeface="Gill Sans MT" panose="020B0502020104020203" pitchFamily="34" charset="0"/>
            </a:rPr>
            <a:t>oude</a:t>
          </a: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400" kern="1200" dirty="0" err="1">
              <a:solidFill>
                <a:schemeClr val="tx2"/>
              </a:solidFill>
              <a:latin typeface="Gill Sans MT" panose="020B0502020104020203" pitchFamily="34" charset="0"/>
            </a:rPr>
            <a:t>Grieken</a:t>
          </a: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?</a:t>
          </a:r>
          <a:endParaRPr lang="en-US" sz="2400" kern="1200" dirty="0">
            <a:solidFill>
              <a:schemeClr val="tx2"/>
            </a:solidFill>
            <a:latin typeface="Gill Sans MT" panose="020B0502020104020203" pitchFamily="34" charset="0"/>
          </a:endParaRPr>
        </a:p>
      </dsp:txBody>
      <dsp:txXfrm>
        <a:off x="2715406" y="343207"/>
        <a:ext cx="1653477" cy="1653477"/>
      </dsp:txXfrm>
    </dsp:sp>
    <dsp:sp modelId="{652A90C2-20A3-4738-8219-E3C000A0B323}">
      <dsp:nvSpPr>
        <dsp:cNvPr id="0" name=""/>
        <dsp:cNvSpPr/>
      </dsp:nvSpPr>
      <dsp:spPr>
        <a:xfrm rot="7175396">
          <a:off x="2383986" y="2277615"/>
          <a:ext cx="610201" cy="78919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 rot="10800000">
        <a:off x="2520713" y="2355862"/>
        <a:ext cx="427141" cy="473519"/>
      </dsp:txXfrm>
    </dsp:sp>
    <dsp:sp modelId="{A615BD57-FB06-4171-8FCD-44CEDAC886FA}">
      <dsp:nvSpPr>
        <dsp:cNvPr id="0" name=""/>
        <dsp:cNvSpPr/>
      </dsp:nvSpPr>
      <dsp:spPr>
        <a:xfrm>
          <a:off x="649788" y="3035334"/>
          <a:ext cx="2338369" cy="2338369"/>
        </a:xfrm>
        <a:prstGeom prst="ellips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>
              <a:solidFill>
                <a:schemeClr val="tx2"/>
              </a:solidFill>
              <a:latin typeface="Gill Sans MT" panose="020B0502020104020203" pitchFamily="34" charset="0"/>
            </a:rPr>
            <a:t>Familieverban</a:t>
          </a:r>
          <a:r>
            <a:rPr lang="en-GB" sz="2000" kern="1200" dirty="0">
              <a:solidFill>
                <a:schemeClr val="tx2"/>
              </a:solidFill>
              <a:latin typeface="Gill Sans MT" panose="020B0502020104020203" pitchFamily="34" charset="0"/>
            </a:rPr>
            <a:t>-den in het </a:t>
          </a:r>
          <a:r>
            <a:rPr lang="en-GB" sz="2000" kern="1200" dirty="0" err="1">
              <a:solidFill>
                <a:schemeClr val="tx2"/>
              </a:solidFill>
              <a:latin typeface="Gill Sans MT" panose="020B0502020104020203" pitchFamily="34" charset="0"/>
            </a:rPr>
            <a:t>Oudgrieks</a:t>
          </a:r>
          <a:r>
            <a:rPr lang="en-GB" sz="2000" kern="12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000" kern="1200" dirty="0" err="1">
              <a:solidFill>
                <a:schemeClr val="tx2"/>
              </a:solidFill>
              <a:latin typeface="Gill Sans MT" panose="020B0502020104020203" pitchFamily="34" charset="0"/>
            </a:rPr>
            <a:t>en</a:t>
          </a:r>
          <a:r>
            <a:rPr lang="en-GB" sz="2000" kern="12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000" kern="1200" dirty="0" err="1">
              <a:solidFill>
                <a:schemeClr val="tx2"/>
              </a:solidFill>
              <a:latin typeface="Gill Sans MT" panose="020B0502020104020203" pitchFamily="34" charset="0"/>
            </a:rPr>
            <a:t>andere</a:t>
          </a:r>
          <a:r>
            <a:rPr lang="en-GB" sz="2000" kern="1200" dirty="0">
              <a:solidFill>
                <a:schemeClr val="tx2"/>
              </a:solidFill>
              <a:latin typeface="Gill Sans MT" panose="020B0502020104020203" pitchFamily="34" charset="0"/>
            </a:rPr>
            <a:t> </a:t>
          </a:r>
          <a:r>
            <a:rPr lang="en-GB" sz="2000" kern="1200" dirty="0" err="1">
              <a:solidFill>
                <a:schemeClr val="tx2"/>
              </a:solidFill>
              <a:latin typeface="Gill Sans MT" panose="020B0502020104020203" pitchFamily="34" charset="0"/>
            </a:rPr>
            <a:t>talen</a:t>
          </a:r>
          <a:endParaRPr lang="en-US" sz="2000" kern="1200" dirty="0">
            <a:solidFill>
              <a:schemeClr val="tx2"/>
            </a:solidFill>
            <a:latin typeface="Gill Sans MT" panose="020B0502020104020203" pitchFamily="34" charset="0"/>
          </a:endParaRPr>
        </a:p>
      </dsp:txBody>
      <dsp:txXfrm>
        <a:off x="992234" y="3377780"/>
        <a:ext cx="1653477" cy="1653477"/>
      </dsp:txXfrm>
    </dsp:sp>
    <dsp:sp modelId="{4F4ADEF2-4B0D-4705-9F77-6340D69F81DE}">
      <dsp:nvSpPr>
        <dsp:cNvPr id="0" name=""/>
        <dsp:cNvSpPr/>
      </dsp:nvSpPr>
      <dsp:spPr>
        <a:xfrm rot="10426">
          <a:off x="3277786" y="3815402"/>
          <a:ext cx="697761" cy="78919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3277786" y="3972925"/>
        <a:ext cx="488433" cy="473519"/>
      </dsp:txXfrm>
    </dsp:sp>
    <dsp:sp modelId="{5E906D52-4E54-4F6A-96BE-07FA6D03FC05}">
      <dsp:nvSpPr>
        <dsp:cNvPr id="0" name=""/>
        <dsp:cNvSpPr/>
      </dsp:nvSpPr>
      <dsp:spPr>
        <a:xfrm>
          <a:off x="4304671" y="3046419"/>
          <a:ext cx="2338369" cy="2338369"/>
        </a:xfrm>
        <a:prstGeom prst="ellipse">
          <a:avLst/>
        </a:prstGeom>
        <a:solidFill>
          <a:schemeClr val="accent1">
            <a:lumMod val="20000"/>
            <a:lumOff val="8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De </a:t>
          </a:r>
          <a:r>
            <a:rPr lang="en-GB" sz="2400" kern="1200" dirty="0" err="1">
              <a:solidFill>
                <a:schemeClr val="tx2"/>
              </a:solidFill>
              <a:latin typeface="Gill Sans MT" panose="020B0502020104020203" pitchFamily="34" charset="0"/>
            </a:rPr>
            <a:t>stamboom</a:t>
          </a:r>
          <a:r>
            <a:rPr lang="en-GB" sz="2400" kern="1200" dirty="0">
              <a:solidFill>
                <a:schemeClr val="tx2"/>
              </a:solidFill>
              <a:latin typeface="Gill Sans MT" panose="020B0502020104020203" pitchFamily="34" charset="0"/>
            </a:rPr>
            <a:t> van de </a:t>
          </a:r>
          <a:r>
            <a:rPr lang="en-GB" sz="2400" kern="1200" dirty="0" err="1">
              <a:solidFill>
                <a:schemeClr val="tx2"/>
              </a:solidFill>
              <a:latin typeface="Gill Sans MT" panose="020B0502020104020203" pitchFamily="34" charset="0"/>
            </a:rPr>
            <a:t>goden</a:t>
          </a:r>
          <a:endParaRPr lang="en-US" sz="2400" kern="1200" dirty="0">
            <a:solidFill>
              <a:schemeClr val="tx2"/>
            </a:solidFill>
            <a:latin typeface="Gill Sans MT" panose="020B0502020104020203" pitchFamily="34" charset="0"/>
          </a:endParaRPr>
        </a:p>
      </dsp:txBody>
      <dsp:txXfrm>
        <a:off x="4647117" y="3388865"/>
        <a:ext cx="1653477" cy="1653477"/>
      </dsp:txXfrm>
    </dsp:sp>
    <dsp:sp modelId="{85322C4A-A6E5-40C5-9675-1F0CAE363D3C}">
      <dsp:nvSpPr>
        <dsp:cNvPr id="0" name=""/>
        <dsp:cNvSpPr/>
      </dsp:nvSpPr>
      <dsp:spPr>
        <a:xfrm rot="14256903">
          <a:off x="4025832" y="2189207"/>
          <a:ext cx="672160" cy="789199"/>
        </a:xfrm>
        <a:prstGeom prst="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 rot="10800000">
        <a:off x="4180658" y="2432190"/>
        <a:ext cx="470512" cy="4735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1630809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Stel</a:t>
            </a:r>
            <a:r>
              <a:rPr lang="en-GB" dirty="0"/>
              <a:t> </a:t>
            </a:r>
            <a:r>
              <a:rPr lang="en-GB" dirty="0" err="1"/>
              <a:t>mezelf</a:t>
            </a:r>
            <a:r>
              <a:rPr lang="en-GB" baseline="0" dirty="0"/>
              <a:t> </a:t>
            </a:r>
            <a:r>
              <a:rPr lang="en-GB" baseline="0" dirty="0" err="1"/>
              <a:t>voor</a:t>
            </a:r>
            <a:r>
              <a:rPr lang="en-GB" baseline="0" dirty="0"/>
              <a:t>: </a:t>
            </a:r>
            <a:r>
              <a:rPr lang="en-GB" baseline="0" dirty="0" err="1"/>
              <a:t>ik</a:t>
            </a:r>
            <a:r>
              <a:rPr lang="en-GB" baseline="0" dirty="0"/>
              <a:t> ben Morgan’s mama, </a:t>
            </a:r>
            <a:r>
              <a:rPr lang="en-GB" baseline="0" dirty="0" err="1"/>
              <a:t>geef</a:t>
            </a:r>
            <a:r>
              <a:rPr lang="en-GB" baseline="0" dirty="0"/>
              <a:t> Oudgriekse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Latijnse</a:t>
            </a:r>
            <a:r>
              <a:rPr lang="en-GB" baseline="0" dirty="0"/>
              <a:t> </a:t>
            </a:r>
            <a:r>
              <a:rPr lang="en-GB" baseline="0" dirty="0" err="1"/>
              <a:t>taal</a:t>
            </a:r>
            <a:r>
              <a:rPr lang="en-GB" baseline="0" dirty="0"/>
              <a:t>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cultuur</a:t>
            </a:r>
            <a:r>
              <a:rPr lang="en-GB" baseline="0" dirty="0"/>
              <a:t> </a:t>
            </a:r>
            <a:r>
              <a:rPr lang="en-GB" baseline="0" dirty="0" err="1"/>
              <a:t>aan</a:t>
            </a:r>
            <a:r>
              <a:rPr lang="en-GB" baseline="0" dirty="0"/>
              <a:t> de </a:t>
            </a:r>
            <a:r>
              <a:rPr lang="en-GB" baseline="0" dirty="0" err="1"/>
              <a:t>universiteit</a:t>
            </a:r>
            <a:r>
              <a:rPr lang="en-GB" baseline="0" dirty="0"/>
              <a:t> in Groot-</a:t>
            </a:r>
            <a:r>
              <a:rPr lang="en-GB" baseline="0" dirty="0" err="1"/>
              <a:t>Brittannie</a:t>
            </a:r>
            <a:r>
              <a:rPr lang="en-GB" baseline="0" dirty="0"/>
              <a:t>, </a:t>
            </a:r>
            <a:r>
              <a:rPr lang="en-GB" baseline="0" dirty="0" err="1"/>
              <a:t>en</a:t>
            </a:r>
            <a:r>
              <a:rPr lang="en-GB" baseline="0" dirty="0"/>
              <a:t> </a:t>
            </a:r>
            <a:r>
              <a:rPr lang="en-GB" baseline="0" dirty="0" err="1"/>
              <a:t>mijn</a:t>
            </a:r>
            <a:r>
              <a:rPr lang="en-GB" baseline="0" dirty="0"/>
              <a:t> </a:t>
            </a:r>
            <a:r>
              <a:rPr lang="en-GB" baseline="0" dirty="0" err="1"/>
              <a:t>onderzoek</a:t>
            </a:r>
            <a:r>
              <a:rPr lang="en-GB" baseline="0" dirty="0"/>
              <a:t> </a:t>
            </a:r>
            <a:r>
              <a:rPr lang="en-GB" baseline="0" dirty="0" err="1"/>
              <a:t>voor</a:t>
            </a:r>
            <a:r>
              <a:rPr lang="en-GB" baseline="0" dirty="0"/>
              <a:t> </a:t>
            </a:r>
            <a:r>
              <a:rPr lang="en-GB" baseline="0" dirty="0" err="1"/>
              <a:t>mijn</a:t>
            </a:r>
            <a:r>
              <a:rPr lang="en-GB" baseline="0" dirty="0"/>
              <a:t> </a:t>
            </a:r>
            <a:r>
              <a:rPr lang="en-GB" baseline="0" dirty="0" err="1"/>
              <a:t>doctoraat</a:t>
            </a:r>
            <a:r>
              <a:rPr lang="en-GB" baseline="0" dirty="0"/>
              <a:t> </a:t>
            </a:r>
            <a:r>
              <a:rPr lang="en-GB" baseline="0" dirty="0" err="1"/>
              <a:t>ging</a:t>
            </a:r>
            <a:r>
              <a:rPr lang="en-GB" baseline="0" dirty="0"/>
              <a:t> over Oudgriekse </a:t>
            </a:r>
            <a:r>
              <a:rPr lang="en-GB" baseline="0" dirty="0" err="1"/>
              <a:t>magie</a:t>
            </a:r>
            <a:r>
              <a:rPr lang="en-GB" baseline="0" dirty="0"/>
              <a:t>, </a:t>
            </a:r>
            <a:r>
              <a:rPr lang="en-GB" baseline="0" dirty="0" err="1"/>
              <a:t>dus</a:t>
            </a:r>
            <a:r>
              <a:rPr lang="en-GB" baseline="0" dirty="0"/>
              <a:t> </a:t>
            </a:r>
            <a:r>
              <a:rPr lang="en-GB" baseline="0" dirty="0" err="1"/>
              <a:t>ik</a:t>
            </a:r>
            <a:r>
              <a:rPr lang="en-GB" baseline="0" dirty="0"/>
              <a:t> </a:t>
            </a:r>
            <a:r>
              <a:rPr lang="en-GB" baseline="0" dirty="0" err="1"/>
              <a:t>wil</a:t>
            </a:r>
            <a:r>
              <a:rPr lang="en-GB" baseline="0" dirty="0"/>
              <a:t> hen </a:t>
            </a:r>
            <a:r>
              <a:rPr lang="en-GB" baseline="0" dirty="0" err="1"/>
              <a:t>daaraan</a:t>
            </a:r>
            <a:r>
              <a:rPr lang="en-GB" baseline="0" dirty="0"/>
              <a:t> </a:t>
            </a:r>
            <a:r>
              <a:rPr lang="en-GB" baseline="0" dirty="0" err="1"/>
              <a:t>voorstellen</a:t>
            </a:r>
            <a:r>
              <a:rPr lang="en-GB" baseline="0" dirty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948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51e0ddb451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51e0ddb451_0_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51e0ddb451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2677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Timeline in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groepjes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Op </a:t>
            </a:r>
            <a:r>
              <a:rPr lang="en-GB" dirty="0" err="1"/>
              <a:t>bord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567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183801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24a52bd9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24a52bd95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g524a52bd95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73595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52765f9ee6_0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52765f9ee6_0_1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52765f9ee6_0_1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8897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2765f9ee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52765f9ee6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52765f9ee6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4991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Timeline in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groepjes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Op </a:t>
            </a:r>
            <a:r>
              <a:rPr lang="en-GB" dirty="0" err="1"/>
              <a:t>bord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2630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524a52bd9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524a52bd9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g524a52bd9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68861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2765f9ee6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2765f9ee6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Antwoord: A (Zeus)</a:t>
            </a:r>
            <a:endParaRPr/>
          </a:p>
        </p:txBody>
      </p:sp>
      <p:sp>
        <p:nvSpPr>
          <p:cNvPr id="315" name="Google Shape;315;g52765f9ee6_0_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0936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524a52bd95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524a52bd95_0_7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g524a52bd95_0_7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65749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De workshop </a:t>
            </a:r>
            <a:r>
              <a:rPr lang="en-GB" dirty="0" err="1"/>
              <a:t>gaat</a:t>
            </a:r>
            <a:r>
              <a:rPr lang="en-GB" dirty="0"/>
              <a:t> </a:t>
            </a:r>
            <a:r>
              <a:rPr lang="en-GB" dirty="0" err="1"/>
              <a:t>bestaan</a:t>
            </a:r>
            <a:r>
              <a:rPr lang="en-GB" baseline="0" dirty="0"/>
              <a:t> </a:t>
            </a:r>
            <a:r>
              <a:rPr lang="en-GB" baseline="0" dirty="0" err="1"/>
              <a:t>uit</a:t>
            </a:r>
            <a:r>
              <a:rPr lang="en-GB" baseline="0" dirty="0"/>
              <a:t> 3 </a:t>
            </a:r>
            <a:r>
              <a:rPr lang="en-GB" baseline="0" dirty="0" err="1"/>
              <a:t>delen</a:t>
            </a:r>
            <a:r>
              <a:rPr lang="en-GB" baseline="0" dirty="0"/>
              <a:t>: </a:t>
            </a:r>
            <a:r>
              <a:rPr lang="en-GB" baseline="0" dirty="0" err="1"/>
              <a:t>eerst</a:t>
            </a:r>
            <a:r>
              <a:rPr lang="en-GB" baseline="0" dirty="0"/>
              <a:t> context, dan de </a:t>
            </a:r>
            <a:r>
              <a:rPr lang="en-GB" baseline="0" dirty="0" err="1"/>
              <a:t>taal</a:t>
            </a:r>
            <a:r>
              <a:rPr lang="en-GB" baseline="0" dirty="0"/>
              <a:t> </a:t>
            </a:r>
            <a:r>
              <a:rPr lang="en-GB" baseline="0" dirty="0" err="1"/>
              <a:t>leren</a:t>
            </a:r>
            <a:r>
              <a:rPr lang="en-GB" baseline="0" dirty="0"/>
              <a:t>, </a:t>
            </a:r>
            <a:r>
              <a:rPr lang="en-GB" baseline="0" dirty="0" err="1"/>
              <a:t>en</a:t>
            </a:r>
            <a:r>
              <a:rPr lang="en-GB" baseline="0" dirty="0"/>
              <a:t> dan </a:t>
            </a:r>
            <a:r>
              <a:rPr lang="en-GB" baseline="0" dirty="0" err="1"/>
              <a:t>leren</a:t>
            </a:r>
            <a:r>
              <a:rPr lang="en-GB" baseline="0" dirty="0"/>
              <a:t> hoe we </a:t>
            </a:r>
            <a:r>
              <a:rPr lang="en-GB" baseline="0" dirty="0" err="1"/>
              <a:t>magie</a:t>
            </a:r>
            <a:r>
              <a:rPr lang="en-GB" baseline="0" dirty="0"/>
              <a:t> </a:t>
            </a:r>
            <a:r>
              <a:rPr lang="en-GB" baseline="0" dirty="0" err="1"/>
              <a:t>kunnen</a:t>
            </a:r>
            <a:r>
              <a:rPr lang="en-GB" baseline="0" dirty="0"/>
              <a:t> </a:t>
            </a:r>
            <a:r>
              <a:rPr lang="en-GB" baseline="0" dirty="0" err="1"/>
              <a:t>doen</a:t>
            </a:r>
            <a:r>
              <a:rPr lang="en-GB" baseline="0" dirty="0"/>
              <a:t> op Oudgriekse </a:t>
            </a:r>
            <a:r>
              <a:rPr lang="en-GB" baseline="0" dirty="0" err="1"/>
              <a:t>wijze</a:t>
            </a:r>
            <a:r>
              <a:rPr lang="en-GB" baseline="0" dirty="0"/>
              <a:t>. We </a:t>
            </a:r>
            <a:r>
              <a:rPr lang="en-GB" baseline="0" dirty="0" err="1"/>
              <a:t>gaan</a:t>
            </a:r>
            <a:r>
              <a:rPr lang="en-GB" baseline="0" dirty="0"/>
              <a:t> </a:t>
            </a:r>
            <a:r>
              <a:rPr lang="en-GB" baseline="0" dirty="0" err="1"/>
              <a:t>zelf</a:t>
            </a:r>
            <a:r>
              <a:rPr lang="en-GB" baseline="0" dirty="0"/>
              <a:t> Oudgriekse </a:t>
            </a:r>
            <a:r>
              <a:rPr lang="en-GB" baseline="0" dirty="0" err="1"/>
              <a:t>spreuken</a:t>
            </a:r>
            <a:r>
              <a:rPr lang="en-GB" baseline="0" dirty="0"/>
              <a:t> </a:t>
            </a:r>
            <a:r>
              <a:rPr lang="en-GB" baseline="0" dirty="0" err="1"/>
              <a:t>maken</a:t>
            </a:r>
            <a:r>
              <a:rPr lang="en-GB" baseline="0" dirty="0"/>
              <a:t>!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62058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524a52bd95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524a52bd95_0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524a52bd95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98525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524a52bd95_0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524a52bd95_0_8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1" name="Google Shape;391;g524a52bd95_0_8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89234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Timeline in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groepjes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Op </a:t>
            </a:r>
            <a:r>
              <a:rPr lang="en-GB" dirty="0" err="1"/>
              <a:t>bord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0411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Timeline in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groepjes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Op </a:t>
            </a:r>
            <a:r>
              <a:rPr lang="en-GB" dirty="0" err="1"/>
              <a:t>bord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6843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51fe8a061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51fe8a0615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" name="Google Shape;490;g51fe8a0615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50731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51fe8a0615_1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51fe8a0615_1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6" name="Google Shape;496;g51fe8a0615_1_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67015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Timeline in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groepjes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Op </a:t>
            </a:r>
            <a:r>
              <a:rPr lang="en-GB" dirty="0" err="1"/>
              <a:t>bord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314814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51fe8a0615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7" name="Google Shape;517;g51fe8a0615_1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g51fe8a0615_1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96420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4d1617040e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4d1617040e_0_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g4d1617040e_0_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37704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g51e0ddb451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5" name="Google Shape;545;g51e0ddb451_9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g51e0ddb451_9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7200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Eerst</a:t>
            </a:r>
            <a:r>
              <a:rPr lang="en-GB" dirty="0"/>
              <a:t> </a:t>
            </a:r>
            <a:r>
              <a:rPr lang="en-GB" dirty="0" err="1"/>
              <a:t>kleine</a:t>
            </a:r>
            <a:r>
              <a:rPr lang="en-GB" dirty="0"/>
              <a:t> letters, dan </a:t>
            </a:r>
            <a:r>
              <a:rPr lang="en-GB" dirty="0" err="1"/>
              <a:t>hoofdletters</a:t>
            </a:r>
            <a:endParaRPr lang="en-GB" dirty="0"/>
          </a:p>
          <a:p>
            <a:r>
              <a:rPr lang="en-GB" dirty="0"/>
              <a:t>Van </a:t>
            </a:r>
            <a:r>
              <a:rPr lang="en-GB" dirty="0" err="1"/>
              <a:t>Phoeniciers</a:t>
            </a:r>
            <a:r>
              <a:rPr lang="en-GB" dirty="0"/>
              <a:t>:</a:t>
            </a:r>
            <a:r>
              <a:rPr lang="en-GB" baseline="0" dirty="0"/>
              <a:t> </a:t>
            </a:r>
            <a:r>
              <a:rPr lang="en-GB" baseline="0" dirty="0" err="1"/>
              <a:t>alef</a:t>
            </a:r>
            <a:r>
              <a:rPr lang="en-GB" baseline="0" dirty="0"/>
              <a:t> </a:t>
            </a:r>
            <a:r>
              <a:rPr lang="en-GB" baseline="0" dirty="0" err="1"/>
              <a:t>os</a:t>
            </a:r>
            <a:r>
              <a:rPr lang="en-GB" baseline="0" dirty="0"/>
              <a:t>, beth huis, </a:t>
            </a:r>
            <a:r>
              <a:rPr lang="en-GB" baseline="0" dirty="0" err="1"/>
              <a:t>giml</a:t>
            </a:r>
            <a:r>
              <a:rPr lang="en-GB" baseline="0" dirty="0"/>
              <a:t> </a:t>
            </a:r>
            <a:r>
              <a:rPr lang="en-GB" baseline="0" dirty="0" err="1"/>
              <a:t>kameel</a:t>
            </a:r>
            <a:r>
              <a:rPr lang="en-GB" baseline="0" dirty="0"/>
              <a:t>, </a:t>
            </a:r>
            <a:r>
              <a:rPr lang="en-GB" baseline="0" dirty="0" err="1"/>
              <a:t>dalet</a:t>
            </a:r>
            <a:r>
              <a:rPr lang="en-GB" baseline="0" dirty="0"/>
              <a:t> </a:t>
            </a:r>
            <a:r>
              <a:rPr lang="en-GB" baseline="0" dirty="0" err="1"/>
              <a:t>deur</a:t>
            </a:r>
            <a:r>
              <a:rPr lang="en-GB" baseline="0" dirty="0"/>
              <a:t>, he </a:t>
            </a:r>
            <a:r>
              <a:rPr lang="en-GB" baseline="0" dirty="0" err="1"/>
              <a:t>raam</a:t>
            </a:r>
            <a:r>
              <a:rPr lang="en-GB" baseline="0" dirty="0"/>
              <a:t>, </a:t>
            </a:r>
            <a:r>
              <a:rPr lang="en-GB" baseline="0" dirty="0" err="1"/>
              <a:t>waw</a:t>
            </a:r>
            <a:r>
              <a:rPr lang="en-GB" baseline="0" dirty="0"/>
              <a:t> </a:t>
            </a:r>
            <a:r>
              <a:rPr lang="en-GB" baseline="0" dirty="0" err="1"/>
              <a:t>haak</a:t>
            </a:r>
            <a:r>
              <a:rPr lang="en-GB" baseline="0" dirty="0"/>
              <a:t>, </a:t>
            </a:r>
            <a:r>
              <a:rPr lang="en-GB" baseline="0" dirty="0" err="1"/>
              <a:t>zayin</a:t>
            </a:r>
            <a:r>
              <a:rPr lang="en-GB" baseline="0" dirty="0"/>
              <a:t> </a:t>
            </a:r>
            <a:r>
              <a:rPr lang="en-GB" baseline="0" dirty="0" err="1"/>
              <a:t>wapen</a:t>
            </a:r>
            <a:r>
              <a:rPr lang="en-GB" baseline="0" dirty="0"/>
              <a:t>, het </a:t>
            </a:r>
            <a:r>
              <a:rPr lang="en-GB" baseline="0" dirty="0" err="1"/>
              <a:t>muur</a:t>
            </a:r>
            <a:r>
              <a:rPr lang="en-GB" baseline="0" dirty="0"/>
              <a:t>, </a:t>
            </a:r>
            <a:r>
              <a:rPr lang="en-GB" baseline="0" dirty="0" err="1"/>
              <a:t>tet</a:t>
            </a:r>
            <a:r>
              <a:rPr lang="en-GB" baseline="0" dirty="0"/>
              <a:t> </a:t>
            </a:r>
            <a:r>
              <a:rPr lang="en-GB" baseline="0" dirty="0" err="1"/>
              <a:t>wiel</a:t>
            </a:r>
            <a:r>
              <a:rPr lang="en-GB" baseline="0" dirty="0"/>
              <a:t>, </a:t>
            </a:r>
            <a:r>
              <a:rPr lang="en-GB" baseline="0" dirty="0" err="1"/>
              <a:t>yod</a:t>
            </a:r>
            <a:r>
              <a:rPr lang="en-GB" baseline="0" dirty="0"/>
              <a:t> hand, </a:t>
            </a:r>
            <a:r>
              <a:rPr lang="en-GB" baseline="0" dirty="0" err="1"/>
              <a:t>kap</a:t>
            </a:r>
            <a:r>
              <a:rPr lang="en-GB" baseline="0" dirty="0"/>
              <a:t> </a:t>
            </a:r>
            <a:r>
              <a:rPr lang="en-GB" baseline="0" dirty="0" err="1"/>
              <a:t>handpalm</a:t>
            </a:r>
            <a:r>
              <a:rPr lang="en-GB" baseline="0" dirty="0"/>
              <a:t>, lamed </a:t>
            </a:r>
            <a:r>
              <a:rPr lang="en-GB" baseline="0" dirty="0" err="1"/>
              <a:t>aansporen</a:t>
            </a:r>
            <a:r>
              <a:rPr lang="en-GB" baseline="0" dirty="0"/>
              <a:t>, mem water, nun slang, </a:t>
            </a:r>
            <a:r>
              <a:rPr lang="en-GB" baseline="0" dirty="0" err="1"/>
              <a:t>samek</a:t>
            </a:r>
            <a:r>
              <a:rPr lang="en-GB" baseline="0" dirty="0"/>
              <a:t> vis, </a:t>
            </a:r>
            <a:r>
              <a:rPr lang="en-GB" baseline="0" dirty="0" err="1"/>
              <a:t>ayin</a:t>
            </a:r>
            <a:r>
              <a:rPr lang="en-GB" baseline="0" dirty="0"/>
              <a:t> (omicron) </a:t>
            </a:r>
            <a:r>
              <a:rPr lang="en-GB" baseline="0" dirty="0" err="1"/>
              <a:t>oog</a:t>
            </a:r>
            <a:r>
              <a:rPr lang="en-GB" baseline="0" dirty="0"/>
              <a:t>, </a:t>
            </a:r>
            <a:r>
              <a:rPr lang="en-GB" baseline="0" dirty="0" err="1"/>
              <a:t>pe</a:t>
            </a:r>
            <a:r>
              <a:rPr lang="en-GB" baseline="0" dirty="0"/>
              <a:t> </a:t>
            </a:r>
            <a:r>
              <a:rPr lang="en-GB" baseline="0" dirty="0" err="1"/>
              <a:t>mond</a:t>
            </a:r>
            <a:r>
              <a:rPr lang="en-GB" baseline="0" dirty="0"/>
              <a:t>, </a:t>
            </a:r>
            <a:r>
              <a:rPr lang="en-GB" baseline="0" dirty="0" err="1"/>
              <a:t>sade</a:t>
            </a:r>
            <a:r>
              <a:rPr lang="en-GB" baseline="0" dirty="0"/>
              <a:t> papyrus, </a:t>
            </a:r>
            <a:r>
              <a:rPr lang="en-GB" baseline="0" dirty="0" err="1"/>
              <a:t>phop</a:t>
            </a:r>
            <a:r>
              <a:rPr lang="en-GB" baseline="0" dirty="0"/>
              <a:t> </a:t>
            </a:r>
            <a:r>
              <a:rPr lang="en-GB" baseline="0" dirty="0" err="1"/>
              <a:t>oog</a:t>
            </a:r>
            <a:r>
              <a:rPr lang="en-GB" baseline="0" dirty="0"/>
              <a:t> van </a:t>
            </a:r>
            <a:r>
              <a:rPr lang="en-GB" baseline="0" dirty="0" err="1"/>
              <a:t>een</a:t>
            </a:r>
            <a:r>
              <a:rPr lang="en-GB" baseline="0" dirty="0"/>
              <a:t> </a:t>
            </a:r>
            <a:r>
              <a:rPr lang="en-GB" baseline="0" dirty="0" err="1"/>
              <a:t>naald</a:t>
            </a:r>
            <a:r>
              <a:rPr lang="en-GB" baseline="0" dirty="0"/>
              <a:t>, res </a:t>
            </a:r>
            <a:r>
              <a:rPr lang="en-GB" baseline="0" dirty="0" err="1"/>
              <a:t>hoofd</a:t>
            </a:r>
            <a:r>
              <a:rPr lang="en-GB" baseline="0" dirty="0"/>
              <a:t>, taw </a:t>
            </a:r>
            <a:r>
              <a:rPr lang="en-GB" baseline="0" dirty="0" err="1"/>
              <a:t>teken</a:t>
            </a:r>
            <a:r>
              <a:rPr lang="en-GB" baseline="0" dirty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92415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Timeline in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groepjes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Op </a:t>
            </a:r>
            <a:r>
              <a:rPr lang="en-GB" dirty="0" err="1"/>
              <a:t>bord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8996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4d1617040e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1" name="Google Shape;561;g4d1617040e_0_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g4d1617040e_0_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749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2765f9ee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2765f9ee6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52765f9ee6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1682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2765f9ee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2765f9ee6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52765f9ee6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28627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2765f9ee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2765f9ee6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52765f9ee6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085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2765f9ee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2765f9ee6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52765f9ee6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8478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52765f9ee6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52765f9ee6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g52765f9ee6_0_1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GB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19249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GB" dirty="0"/>
              <a:t>Timeline in </a:t>
            </a:r>
            <a:r>
              <a:rPr lang="en-GB" dirty="0" err="1"/>
              <a:t>kleine</a:t>
            </a:r>
            <a:r>
              <a:rPr lang="en-GB" dirty="0"/>
              <a:t> </a:t>
            </a:r>
            <a:r>
              <a:rPr lang="en-GB" dirty="0" err="1"/>
              <a:t>groepjes</a:t>
            </a:r>
            <a:endParaRPr lang="en-GB" dirty="0"/>
          </a:p>
          <a:p>
            <a:pPr marL="228600" indent="-228600">
              <a:buAutoNum type="arabicParenR"/>
            </a:pPr>
            <a:r>
              <a:rPr lang="en-GB" dirty="0"/>
              <a:t>Op </a:t>
            </a:r>
            <a:r>
              <a:rPr lang="en-GB" dirty="0" err="1"/>
              <a:t>bord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B5633A-0C5A-43B7-88FF-EC94172BC04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5671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2A4188-9CFB-450E-A772-335A4600D6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DA79351-F322-49B8-A538-5CE1BA5692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B58302D-18C1-460A-8EA9-B6DDFF561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68BEAA-44AB-45C5-9103-8C4A1666C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089969C-24DA-4741-BE1B-5C4754BD18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58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EB928A-C089-484B-B1D5-CE55A7676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7FEC2925-FFB7-498F-B2AF-EC0DFABDBB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402595E-BC1E-423D-B436-914919E20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959AF3-1DE2-4D3F-8C3C-3D7649E80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5FF1801-4D65-4AC7-90E8-2A0DB9500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926530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5B928F06-283C-45A0-8B4A-C38787EEFD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F98A6BD-8690-4ABA-AFB7-0B96D1AAD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91817145-4F21-41B1-9FD5-8FE1A5B90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F5C96B6-F1A5-4853-B77B-CCBC5738D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45CB90E-3B4E-4442-92D0-CB08610CF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3762557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66B06D-324F-4073-85A2-354A81EF7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F6C06C3-E9BC-48ED-B6EB-F4DD1C7F3C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70417AB-8C5F-4E64-B117-B95893614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6E534B7-E153-48AC-A426-E3DF54264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F0DA751-B034-471D-8DB3-95A31B8DA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826026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FA6B44-15D8-41CC-AE2C-E1E41B68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55FE43-8507-4FA9-A403-567EC6A4E1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FE6D16F-EA16-4A98-8F29-3E968F147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584134B-21A5-40ED-9F15-1FC81FBA7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080E7D0-0C22-40BE-B9D4-596FC0A2C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4273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37B293-348D-430B-803D-3988260F8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78B194E-8FAD-4D24-B942-9CF0E0C41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66A9B788-ECD0-4F9D-847C-CC99F495AA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1026FEA-8A57-4F26-AAEB-2FDF1476C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BDD078C-CC6F-4206-8590-5304407739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60EFC66-3705-407F-BCBE-3283BFF7A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80367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943BC7-4109-4FF0-993D-D260557BE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0D8BBDB-600F-4FB0-868D-EA02E6142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F99F6A71-8577-47D9-8E3B-335DBF2C2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108947DA-1C5A-47FA-8020-559CE96CBA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B23DD263-9055-49EE-873E-AB44316FC2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6F321190-6BE0-4708-9B0F-3A74A290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A9E1CF0-0AF0-4CAA-A307-9129520D5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71D8A75-145B-4F22-AE28-B11E8C24C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55312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E75588-CE5D-4FDB-A10A-43D1DE2FC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3319D9AE-E6C7-48F2-801A-AD43B0C02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EC474C8-12FC-4F1C-A05E-13283F845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BC115B66-59FE-4FB1-A612-D0E4ED26B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4584960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58DC50A9-EAB8-4A1B-9AD5-59FF3A9F5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51AB1B19-C3F6-4FC3-9081-AE3CC3A13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8CECB2D-D1D5-447D-A6B9-7638A170B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10518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767CD-CBC8-49DC-A29F-45D0E3FF5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0AF5D9F-2484-4B54-9818-94F5BC374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C9D248E-1B6F-4560-9E30-706A521F5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8054430-2383-4231-AEED-42A5FC2DB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780CE44-81F3-40E5-9398-40F6AA88B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1CE18F1-CCAC-44C9-9D47-908C27804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991636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D00EB-C920-4A80-B86C-AEEF6A1C5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E239989-BA78-4DE1-9A97-8BC17FE7A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671A68A-8B70-4E30-B878-84F6F0A74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94E2495F-BC9D-434D-8020-78F8C43B6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83537C1-766A-49BD-B4D8-5B640A5A2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167AC24-B9FD-4FEE-843B-C34191DB9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74206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8D4BB24-1A16-4D09-A4C5-774C529950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nl-BE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21012C8-A0C1-4668-9A62-55C35C5AE8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189003A-F20D-40C1-B8D2-81F457F18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FC97484-0691-499A-80E6-4D48D9186D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4CE9518-F53B-4892-9D57-58A250593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8461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fif"/><Relationship Id="rId5" Type="http://schemas.openxmlformats.org/officeDocument/2006/relationships/image" Target="../media/image14.jp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microsoft.com/office/2007/relationships/hdphoto" Target="../media/hdphoto8.wdp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1.wdp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1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microsoft.com/office/2007/relationships/hdphoto" Target="../media/hdphoto9.wdp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microsoft.com/office/2007/relationships/hdphoto" Target="../media/hdphoto13.wdp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093" y="2152955"/>
            <a:ext cx="11707907" cy="2552091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4800" b="1" dirty="0">
                <a:solidFill>
                  <a:schemeClr val="tx2"/>
                </a:solidFill>
                <a:latin typeface="Gill Sans MT" panose="020B0502020104020203" pitchFamily="34" charset="0"/>
              </a:rPr>
              <a:t>OUDE GRIEKEN – JONGE HELDEN</a:t>
            </a:r>
            <a:br>
              <a:rPr lang="en-US" sz="66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br>
              <a:rPr lang="en-US" sz="66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LES 2</a:t>
            </a:r>
            <a:endParaRPr lang="en-US" sz="66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771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8476" y="466928"/>
            <a:ext cx="2333226" cy="391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0" name="Google Shape;23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64125" y="466928"/>
            <a:ext cx="2314477" cy="391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1" name="Google Shape;23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008411" y="466928"/>
            <a:ext cx="1974117" cy="391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2" name="Google Shape;232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847" y="466928"/>
            <a:ext cx="2519464" cy="3916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3" name="Google Shape;233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49464" y="3262009"/>
            <a:ext cx="6191250" cy="3352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1628543"/>
            <a:ext cx="6553200" cy="155448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Waar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leefden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de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Griekse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goden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?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C5193A3-559C-4523-9BED-65F1742FC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1958" y="1098619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7565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27" descr="Afbeeldingsresultaat voor map europe and middle east"/>
          <p:cNvPicPr preferRelativeResize="0"/>
          <p:nvPr/>
        </p:nvPicPr>
        <p:blipFill rotWithShape="1">
          <a:blip r:embed="rId3">
            <a:alphaModFix/>
          </a:blip>
          <a:srcRect l="9258" t="12477" r="9383" b="11729"/>
          <a:stretch/>
        </p:blipFill>
        <p:spPr>
          <a:xfrm>
            <a:off x="1063037" y="0"/>
            <a:ext cx="10065927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11575" y="0"/>
            <a:ext cx="7968871" cy="68579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61" name="Google Shape;261;p28"/>
          <p:cNvSpPr/>
          <p:nvPr/>
        </p:nvSpPr>
        <p:spPr>
          <a:xfrm>
            <a:off x="5424000" y="1432175"/>
            <a:ext cx="1344000" cy="810000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tx2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29"/>
          <p:cNvPicPr preferRelativeResize="0"/>
          <p:nvPr/>
        </p:nvPicPr>
        <p:blipFill rotWithShape="1">
          <a:blip r:embed="rId3">
            <a:alphaModFix/>
          </a:blip>
          <a:srcRect b="50027"/>
          <a:stretch/>
        </p:blipFill>
        <p:spPr>
          <a:xfrm>
            <a:off x="1" y="525005"/>
            <a:ext cx="12191999" cy="52434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B1E2F5BF-7887-47C4-A9B2-D945896B9045}"/>
              </a:ext>
            </a:extLst>
          </p:cNvPr>
          <p:cNvSpPr/>
          <p:nvPr/>
        </p:nvSpPr>
        <p:spPr>
          <a:xfrm>
            <a:off x="3827721" y="2796363"/>
            <a:ext cx="914400" cy="914400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7123" y="256357"/>
            <a:ext cx="4819303" cy="642574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276" name="Google Shape;276;p30"/>
          <p:cNvSpPr txBox="1"/>
          <p:nvPr/>
        </p:nvSpPr>
        <p:spPr>
          <a:xfrm>
            <a:off x="894944" y="78850"/>
            <a:ext cx="6101305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De top van de </a:t>
            </a:r>
            <a:r>
              <a:rPr lang="en-GB" sz="4000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Olympos</a:t>
            </a:r>
            <a:endParaRPr sz="4000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</p:txBody>
      </p:sp>
      <p:pic>
        <p:nvPicPr>
          <p:cNvPr id="3" name="Afbeelding 2" descr="Afbeelding met buiten, berg, gras, paard&#10;&#10;Automatisch gegenereerde beschrijving">
            <a:extLst>
              <a:ext uri="{FF2B5EF4-FFF2-40B4-BE49-F238E27FC236}">
                <a16:creationId xmlns:a16="http://schemas.microsoft.com/office/drawing/2014/main" id="{3D824E6A-B940-40B6-9C1C-6EEAF8B91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574" y="2756643"/>
            <a:ext cx="6978600" cy="39254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Afbeelding 4" descr="Afbeelding met berg, natuur, rots, buiten&#10;&#10;Automatisch gegenereerde beschrijving">
            <a:extLst>
              <a:ext uri="{FF2B5EF4-FFF2-40B4-BE49-F238E27FC236}">
                <a16:creationId xmlns:a16="http://schemas.microsoft.com/office/drawing/2014/main" id="{51C4C935-B13F-4B0C-A655-120C29DB0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0677" y="884068"/>
            <a:ext cx="2573497" cy="175118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Afbeelding 6" descr="Afbeelding met berg, lucht, buiten, natuur&#10;&#10;Automatisch gegenereerde beschrijving">
            <a:extLst>
              <a:ext uri="{FF2B5EF4-FFF2-40B4-BE49-F238E27FC236}">
                <a16:creationId xmlns:a16="http://schemas.microsoft.com/office/drawing/2014/main" id="{5C8E18B9-9587-462E-AC81-85611B56996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193" b="34801"/>
          <a:stretch/>
        </p:blipFill>
        <p:spPr>
          <a:xfrm>
            <a:off x="155574" y="884069"/>
            <a:ext cx="4294667" cy="175118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1628543"/>
            <a:ext cx="6553200" cy="155448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Wie is het?</a:t>
            </a:r>
            <a:b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Godeneditie</a:t>
            </a:r>
            <a:endParaRPr lang="en-US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7D21507-0153-4441-A2B6-718EF7EE5E49}"/>
              </a:ext>
            </a:extLst>
          </p:cNvPr>
          <p:cNvSpPr txBox="1"/>
          <p:nvPr/>
        </p:nvSpPr>
        <p:spPr>
          <a:xfrm>
            <a:off x="2487031" y="5212087"/>
            <a:ext cx="47672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200" dirty="0">
                <a:solidFill>
                  <a:schemeClr val="tx2"/>
                </a:solidFill>
                <a:latin typeface="Gill Sans MT" panose="020B0502020104020203" pitchFamily="34" charset="0"/>
              </a:rPr>
              <a:t>Kennismaking met de 12 Olympische goden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8E13D2D-66C5-44BE-A51A-87FFDA5777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29048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2"/>
          <p:cNvSpPr txBox="1">
            <a:spLocks noGrp="1"/>
          </p:cNvSpPr>
          <p:nvPr>
            <p:ph type="title"/>
          </p:nvPr>
        </p:nvSpPr>
        <p:spPr>
          <a:xfrm>
            <a:off x="838200" y="992221"/>
            <a:ext cx="10515600" cy="83340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2"/>
                </a:solidFill>
                <a:latin typeface="Gill Sans MT" panose="020B0502020104020203" pitchFamily="34" charset="0"/>
              </a:rPr>
              <a:t>RONDE 1</a:t>
            </a:r>
            <a:endParaRPr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301" name="Google Shape;301;p32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ben god van de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donder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Van alle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goden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ben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de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machtigste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: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ben de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oppergod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Van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hoogtevrees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heb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geen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last.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600" b="1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81395CC8-F271-4987-A93E-C769F8354F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79" b="89443" l="9677" r="89718">
                        <a14:foregroundMark x1="71573" y1="8504" x2="71573" y2="8504"/>
                        <a14:foregroundMark x1="44960" y1="5279" x2="44960" y2="5279"/>
                        <a14:foregroundMark x1="34073" y1="10557" x2="34476" y2="5279"/>
                        <a14:foregroundMark x1="44153" y1="5279" x2="46169" y2="8798"/>
                        <a14:backgroundMark x1="15726" y1="64809" x2="15726" y2="64809"/>
                        <a14:backgroundMark x1="17137" y1="68622" x2="19758" y2="57771"/>
                        <a14:backgroundMark x1="19758" y1="57771" x2="19758" y2="56598"/>
                        <a14:backgroundMark x1="67540" y1="29619" x2="74597" y2="32258"/>
                        <a14:backgroundMark x1="64516" y1="67449" x2="64516" y2="67449"/>
                        <a14:backgroundMark x1="64516" y1="66569" x2="64516" y2="66569"/>
                        <a14:backgroundMark x1="63710" y1="65103" x2="67944" y2="69208"/>
                        <a14:backgroundMark x1="53024" y1="43695" x2="53629" y2="40762"/>
                        <a14:backgroundMark x1="49597" y1="38416" x2="49597" y2="38416"/>
                      </a14:backgroundRemoval>
                    </a14:imgEffect>
                  </a14:imgLayer>
                </a14:imgProps>
              </a:ext>
            </a:extLst>
          </a:blip>
          <a:srcRect l="18898" r="21358"/>
          <a:stretch/>
        </p:blipFill>
        <p:spPr>
          <a:xfrm>
            <a:off x="4608961" y="1013469"/>
            <a:ext cx="4064000" cy="4676684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1874077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5753719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3CA19046-81C7-42E9-A52D-0E4AE919D673}"/>
              </a:ext>
            </a:extLst>
          </p:cNvPr>
          <p:cNvSpPr/>
          <p:nvPr/>
        </p:nvSpPr>
        <p:spPr>
          <a:xfrm>
            <a:off x="9702261" y="519826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1805178" y="5055305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687137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9569096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17" name="Afbeelding 16" descr="Afbeelding met lucht, buiten&#10;&#10;Automatisch gegenereerde beschrijving">
            <a:extLst>
              <a:ext uri="{FF2B5EF4-FFF2-40B4-BE49-F238E27FC236}">
                <a16:creationId xmlns:a16="http://schemas.microsoft.com/office/drawing/2014/main" id="{09E2B849-B3CE-45E2-B3D2-B8AFFE867E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25" b="90884" l="10000" r="90000">
                        <a14:foregroundMark x1="26275" y1="6906" x2="26275" y2="6906"/>
                        <a14:foregroundMark x1="40000" y1="55801" x2="40000" y2="55801"/>
                        <a14:foregroundMark x1="34510" y1="59945" x2="34510" y2="59945"/>
                        <a14:foregroundMark x1="39216" y1="50552" x2="39216" y2="50552"/>
                        <a14:foregroundMark x1="33137" y1="90884" x2="33137" y2="90884"/>
                        <a14:foregroundMark x1="29804" y1="89503" x2="29804" y2="89503"/>
                        <a14:foregroundMark x1="26275" y1="85635" x2="26275" y2="85635"/>
                        <a14:foregroundMark x1="24510" y1="5525" x2="24510" y2="5525"/>
                        <a14:foregroundMark x1="27059" y1="39227" x2="27059" y2="39227"/>
                        <a14:foregroundMark x1="27647" y1="37293" x2="27647" y2="37293"/>
                        <a14:foregroundMark x1="37451" y1="36464" x2="37451" y2="36464"/>
                        <a14:backgroundMark x1="59608" y1="77072" x2="59608" y2="77072"/>
                        <a14:backgroundMark x1="64510" y1="71271" x2="64510" y2="71271"/>
                        <a14:backgroundMark x1="59608" y1="69613" x2="59608" y2="69613"/>
                        <a14:backgroundMark x1="59412" y1="69890" x2="59412" y2="69890"/>
                        <a14:backgroundMark x1="57451" y1="70442" x2="57451" y2="70442"/>
                        <a14:backgroundMark x1="54118" y1="71823" x2="54118" y2="71823"/>
                        <a14:backgroundMark x1="54118" y1="58564" x2="54118" y2="58564"/>
                        <a14:backgroundMark x1="51373" y1="58564" x2="51373" y2="58564"/>
                        <a14:backgroundMark x1="51961" y1="62707" x2="51961" y2="62707"/>
                        <a14:backgroundMark x1="49020" y1="55801" x2="49020" y2="55801"/>
                        <a14:backgroundMark x1="48039" y1="53591" x2="48039" y2="53591"/>
                        <a14:backgroundMark x1="50392" y1="68508" x2="50392" y2="68508"/>
                        <a14:backgroundMark x1="47843" y1="75138" x2="47843" y2="75138"/>
                        <a14:backgroundMark x1="46667" y1="69890" x2="46667" y2="69890"/>
                        <a14:backgroundMark x1="39608" y1="61050" x2="39608" y2="61050"/>
                        <a14:backgroundMark x1="39608" y1="58564" x2="39608" y2="58564"/>
                        <a14:backgroundMark x1="39216" y1="57182" x2="39216" y2="57182"/>
                        <a14:backgroundMark x1="40000" y1="66851" x2="40000" y2="66851"/>
                        <a14:backgroundMark x1="51569" y1="64641" x2="51569" y2="64641"/>
                        <a14:backgroundMark x1="33137" y1="27901" x2="33137" y2="27901"/>
                        <a14:backgroundMark x1="32549" y1="28729" x2="32549" y2="28729"/>
                        <a14:backgroundMark x1="31569" y1="28729" x2="31569" y2="28729"/>
                        <a14:backgroundMark x1="30588" y1="28177" x2="30588" y2="28177"/>
                        <a14:backgroundMark x1="30588" y1="28177" x2="35490" y2="28729"/>
                      </a14:backgroundRemoval>
                    </a14:imgEffect>
                  </a14:imgLayer>
                </a14:imgProps>
              </a:ext>
            </a:extLst>
          </a:blip>
          <a:srcRect r="37871"/>
          <a:stretch/>
        </p:blipFill>
        <p:spPr>
          <a:xfrm>
            <a:off x="-43072" y="145455"/>
            <a:ext cx="4583134" cy="5236081"/>
          </a:xfrm>
          <a:prstGeom prst="rect">
            <a:avLst/>
          </a:prstGeom>
        </p:spPr>
      </p:pic>
      <p:pic>
        <p:nvPicPr>
          <p:cNvPr id="20" name="Afbeelding 19" descr="Afbeelding met binnen&#10;&#10;Automatisch gegenereerde beschrijving">
            <a:extLst>
              <a:ext uri="{FF2B5EF4-FFF2-40B4-BE49-F238E27FC236}">
                <a16:creationId xmlns:a16="http://schemas.microsoft.com/office/drawing/2014/main" id="{15A89429-D846-49D1-A1C0-EF8058FFBC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650" b="91808" l="9684" r="89921">
                        <a14:foregroundMark x1="54348" y1="50847" x2="54348" y2="50847"/>
                        <a14:foregroundMark x1="47233" y1="5932" x2="47628" y2="8192"/>
                        <a14:foregroundMark x1="72727" y1="91808" x2="74901" y2="91525"/>
                        <a14:foregroundMark x1="59091" y1="91243" x2="59091" y2="91243"/>
                        <a14:foregroundMark x1="51976" y1="81638" x2="51976" y2="82768"/>
                        <a14:backgroundMark x1="29644" y1="62429" x2="29644" y2="62429"/>
                        <a14:backgroundMark x1="27470" y1="59887" x2="24111" y2="58475"/>
                        <a14:backgroundMark x1="23320" y1="53955" x2="17589" y2="59887"/>
                        <a14:backgroundMark x1="17589" y1="59887" x2="17787" y2="59887"/>
                        <a14:backgroundMark x1="42885" y1="59322" x2="48814" y2="72599"/>
                        <a14:backgroundMark x1="42885" y1="66384" x2="40909" y2="57345"/>
                        <a14:backgroundMark x1="40909" y1="57345" x2="46443" y2="54802"/>
                        <a14:backgroundMark x1="35771" y1="50000" x2="33399" y2="63277"/>
                        <a14:backgroundMark x1="44466" y1="42373" x2="45059" y2="37853"/>
                        <a14:backgroundMark x1="49802" y1="59322" x2="47431" y2="69774"/>
                        <a14:backgroundMark x1="41897" y1="78249" x2="48221" y2="74576"/>
                        <a14:backgroundMark x1="48221" y1="74576" x2="48419" y2="74576"/>
                        <a14:backgroundMark x1="48419" y1="76836" x2="52569" y2="76554"/>
                        <a14:backgroundMark x1="60870" y1="86441" x2="59881" y2="80791"/>
                        <a14:backgroundMark x1="56324" y1="83898" x2="55336" y2="82768"/>
                        <a14:backgroundMark x1="41107" y1="51977" x2="45059" y2="50847"/>
                        <a14:backgroundMark x1="66403" y1="92373" x2="67589" y2="89266"/>
                        <a14:backgroundMark x1="54941" y1="74294" x2="54941" y2="73729"/>
                      </a14:backgroundRemoval>
                    </a14:imgEffect>
                  </a14:imgLayer>
                </a14:imgProps>
              </a:ext>
            </a:extLst>
          </a:blip>
          <a:srcRect l="41898" r="12165"/>
          <a:stretch/>
        </p:blipFill>
        <p:spPr>
          <a:xfrm>
            <a:off x="8477103" y="200282"/>
            <a:ext cx="3366015" cy="512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8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4"/>
          <p:cNvSpPr txBox="1"/>
          <p:nvPr/>
        </p:nvSpPr>
        <p:spPr>
          <a:xfrm>
            <a:off x="1833975" y="5308975"/>
            <a:ext cx="2013600" cy="13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chemeClr val="bg1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Zeus</a:t>
            </a:r>
            <a:endParaRPr sz="3200" dirty="0">
              <a:solidFill>
                <a:schemeClr val="bg1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chemeClr val="bg1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Ζευς</a:t>
            </a:r>
            <a:endParaRPr sz="3200" dirty="0">
              <a:solidFill>
                <a:schemeClr val="bg1"/>
              </a:solidFill>
              <a:latin typeface="Calibri" panose="020F0502020204030204" pitchFamily="34" charset="0"/>
              <a:ea typeface="Comfortaa"/>
              <a:cs typeface="Calibri" panose="020F0502020204030204" pitchFamily="34" charset="0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322" name="Google Shape;322;p34"/>
          <p:cNvSpPr txBox="1"/>
          <p:nvPr/>
        </p:nvSpPr>
        <p:spPr>
          <a:xfrm>
            <a:off x="5174750" y="5308975"/>
            <a:ext cx="2109000" cy="16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chemeClr val="bg1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Hermes</a:t>
            </a:r>
            <a:endParaRPr sz="3200" dirty="0">
              <a:solidFill>
                <a:schemeClr val="bg1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chemeClr val="bg1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Ἑρμης</a:t>
            </a:r>
            <a:endParaRPr sz="3200" dirty="0">
              <a:solidFill>
                <a:schemeClr val="bg1"/>
              </a:solidFill>
              <a:latin typeface="Calibri" panose="020F0502020204030204" pitchFamily="34" charset="0"/>
              <a:ea typeface="Comfortaa"/>
              <a:cs typeface="Calibri" panose="020F0502020204030204" pitchFamily="34" charset="0"/>
              <a:sym typeface="Comfortaa"/>
            </a:endParaRPr>
          </a:p>
        </p:txBody>
      </p:sp>
      <p:sp>
        <p:nvSpPr>
          <p:cNvPr id="323" name="Google Shape;323;p34"/>
          <p:cNvSpPr txBox="1"/>
          <p:nvPr/>
        </p:nvSpPr>
        <p:spPr>
          <a:xfrm>
            <a:off x="8610925" y="5308975"/>
            <a:ext cx="2298600" cy="11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>
                <a:solidFill>
                  <a:schemeClr val="bg1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Poseidon</a:t>
            </a:r>
            <a:endParaRPr sz="3200" dirty="0">
              <a:solidFill>
                <a:schemeClr val="bg1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dirty="0" err="1">
                <a:solidFill>
                  <a:schemeClr val="bg1"/>
                </a:solidFill>
                <a:latin typeface="Calibri" panose="020F0502020204030204" pitchFamily="34" charset="0"/>
                <a:ea typeface="Comfortaa"/>
                <a:cs typeface="Calibri" panose="020F0502020204030204" pitchFamily="34" charset="0"/>
                <a:sym typeface="Comfortaa"/>
              </a:rPr>
              <a:t>Ποσειδων</a:t>
            </a:r>
            <a:endParaRPr sz="3200" dirty="0">
              <a:solidFill>
                <a:schemeClr val="bg1"/>
              </a:solidFill>
              <a:latin typeface="Calibri" panose="020F0502020204030204" pitchFamily="34" charset="0"/>
              <a:ea typeface="Comfortaa"/>
              <a:cs typeface="Calibri" panose="020F0502020204030204" pitchFamily="34" charset="0"/>
              <a:sym typeface="Comfortaa"/>
            </a:endParaRPr>
          </a:p>
        </p:txBody>
      </p:sp>
      <p:sp>
        <p:nvSpPr>
          <p:cNvPr id="324" name="Google Shape;324;p34"/>
          <p:cNvSpPr/>
          <p:nvPr/>
        </p:nvSpPr>
        <p:spPr>
          <a:xfrm>
            <a:off x="1340475" y="5173075"/>
            <a:ext cx="2140537" cy="1441200"/>
          </a:xfrm>
          <a:prstGeom prst="ellipse">
            <a:avLst/>
          </a:prstGeom>
          <a:noFill/>
          <a:ln w="762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  <p:pic>
        <p:nvPicPr>
          <p:cNvPr id="10" name="Afbeelding 9" descr="Afbeelding met lucht, buiten&#10;&#10;Automatisch gegenereerde beschrijving">
            <a:extLst>
              <a:ext uri="{FF2B5EF4-FFF2-40B4-BE49-F238E27FC236}">
                <a16:creationId xmlns:a16="http://schemas.microsoft.com/office/drawing/2014/main" id="{747B2D69-D28D-4E46-9E3E-4B636A02EE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25" b="90884" l="10000" r="90000">
                        <a14:foregroundMark x1="26275" y1="6906" x2="26275" y2="6906"/>
                        <a14:foregroundMark x1="40000" y1="55801" x2="40000" y2="55801"/>
                        <a14:foregroundMark x1="34510" y1="59945" x2="34510" y2="59945"/>
                        <a14:foregroundMark x1="39216" y1="50552" x2="39216" y2="50552"/>
                        <a14:foregroundMark x1="33137" y1="90884" x2="33137" y2="90884"/>
                        <a14:foregroundMark x1="29804" y1="89503" x2="29804" y2="89503"/>
                        <a14:foregroundMark x1="26275" y1="85635" x2="26275" y2="85635"/>
                        <a14:foregroundMark x1="24510" y1="5525" x2="24510" y2="5525"/>
                        <a14:foregroundMark x1="27059" y1="39227" x2="27059" y2="39227"/>
                        <a14:foregroundMark x1="27647" y1="37293" x2="27647" y2="37293"/>
                        <a14:foregroundMark x1="37451" y1="36464" x2="37451" y2="36464"/>
                        <a14:backgroundMark x1="59608" y1="77072" x2="59608" y2="77072"/>
                        <a14:backgroundMark x1="64510" y1="71271" x2="64510" y2="71271"/>
                        <a14:backgroundMark x1="59608" y1="69613" x2="59608" y2="69613"/>
                        <a14:backgroundMark x1="59412" y1="69890" x2="59412" y2="69890"/>
                        <a14:backgroundMark x1="57451" y1="70442" x2="57451" y2="70442"/>
                        <a14:backgroundMark x1="54118" y1="71823" x2="54118" y2="71823"/>
                        <a14:backgroundMark x1="54118" y1="58564" x2="54118" y2="58564"/>
                        <a14:backgroundMark x1="51373" y1="58564" x2="51373" y2="58564"/>
                        <a14:backgroundMark x1="51961" y1="62707" x2="51961" y2="62707"/>
                        <a14:backgroundMark x1="49020" y1="55801" x2="49020" y2="55801"/>
                        <a14:backgroundMark x1="48039" y1="53591" x2="48039" y2="53591"/>
                        <a14:backgroundMark x1="50392" y1="68508" x2="50392" y2="68508"/>
                        <a14:backgroundMark x1="47843" y1="75138" x2="47843" y2="75138"/>
                        <a14:backgroundMark x1="46667" y1="69890" x2="46667" y2="69890"/>
                        <a14:backgroundMark x1="39608" y1="61050" x2="39608" y2="61050"/>
                        <a14:backgroundMark x1="39608" y1="58564" x2="39608" y2="58564"/>
                        <a14:backgroundMark x1="39216" y1="57182" x2="39216" y2="57182"/>
                        <a14:backgroundMark x1="40000" y1="66851" x2="40000" y2="66851"/>
                        <a14:backgroundMark x1="51569" y1="64641" x2="51569" y2="64641"/>
                        <a14:backgroundMark x1="33137" y1="27901" x2="33137" y2="27901"/>
                        <a14:backgroundMark x1="32549" y1="28729" x2="32549" y2="28729"/>
                        <a14:backgroundMark x1="31569" y1="28729" x2="31569" y2="28729"/>
                        <a14:backgroundMark x1="30588" y1="28177" x2="30588" y2="28177"/>
                        <a14:backgroundMark x1="30588" y1="28177" x2="35490" y2="28729"/>
                      </a14:backgroundRemoval>
                    </a14:imgEffect>
                  </a14:imgLayer>
                </a14:imgProps>
              </a:ext>
            </a:extLst>
          </a:blip>
          <a:srcRect r="37871"/>
          <a:stretch/>
        </p:blipFill>
        <p:spPr>
          <a:xfrm>
            <a:off x="119177" y="-59031"/>
            <a:ext cx="4583134" cy="5236081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2A528F4-0F31-46BA-909B-1565443FB7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279" b="89443" l="9677" r="89718">
                        <a14:foregroundMark x1="71573" y1="8504" x2="71573" y2="8504"/>
                        <a14:foregroundMark x1="44960" y1="5279" x2="44960" y2="5279"/>
                        <a14:foregroundMark x1="34073" y1="10557" x2="34476" y2="5279"/>
                        <a14:foregroundMark x1="44153" y1="5279" x2="46169" y2="8798"/>
                        <a14:backgroundMark x1="15726" y1="64809" x2="15726" y2="64809"/>
                        <a14:backgroundMark x1="17137" y1="68622" x2="19758" y2="57771"/>
                        <a14:backgroundMark x1="19758" y1="57771" x2="19758" y2="56598"/>
                        <a14:backgroundMark x1="67540" y1="29619" x2="74597" y2="32258"/>
                        <a14:backgroundMark x1="64516" y1="67449" x2="64516" y2="67449"/>
                        <a14:backgroundMark x1="64516" y1="66569" x2="64516" y2="66569"/>
                        <a14:backgroundMark x1="63710" y1="65103" x2="67944" y2="69208"/>
                        <a14:backgroundMark x1="53024" y1="43695" x2="53629" y2="40762"/>
                        <a14:backgroundMark x1="49597" y1="38416" x2="49597" y2="38416"/>
                      </a14:backgroundRemoval>
                    </a14:imgEffect>
                  </a14:imgLayer>
                </a14:imgProps>
              </a:ext>
            </a:extLst>
          </a:blip>
          <a:srcRect l="18898" r="21358"/>
          <a:stretch/>
        </p:blipFill>
        <p:spPr>
          <a:xfrm>
            <a:off x="4546925" y="946008"/>
            <a:ext cx="4064000" cy="4676684"/>
          </a:xfrm>
          <a:prstGeom prst="rect">
            <a:avLst/>
          </a:prstGeom>
        </p:spPr>
      </p:pic>
      <p:pic>
        <p:nvPicPr>
          <p:cNvPr id="12" name="Afbeelding 11" descr="Afbeelding met binnen&#10;&#10;Automatisch gegenereerde beschrijving">
            <a:extLst>
              <a:ext uri="{FF2B5EF4-FFF2-40B4-BE49-F238E27FC236}">
                <a16:creationId xmlns:a16="http://schemas.microsoft.com/office/drawing/2014/main" id="{671A98FB-8240-4815-B729-5B1F0BFF82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50" b="91808" l="9684" r="89921">
                        <a14:foregroundMark x1="54348" y1="50847" x2="54348" y2="50847"/>
                        <a14:foregroundMark x1="47233" y1="5932" x2="47628" y2="8192"/>
                        <a14:foregroundMark x1="72727" y1="91808" x2="74901" y2="91525"/>
                        <a14:foregroundMark x1="59091" y1="91243" x2="59091" y2="91243"/>
                        <a14:foregroundMark x1="51976" y1="81638" x2="51976" y2="82768"/>
                        <a14:backgroundMark x1="29644" y1="62429" x2="29644" y2="62429"/>
                        <a14:backgroundMark x1="27470" y1="59887" x2="24111" y2="58475"/>
                        <a14:backgroundMark x1="23320" y1="53955" x2="17589" y2="59887"/>
                        <a14:backgroundMark x1="17589" y1="59887" x2="17787" y2="59887"/>
                        <a14:backgroundMark x1="42885" y1="59322" x2="48814" y2="72599"/>
                        <a14:backgroundMark x1="42885" y1="66384" x2="40909" y2="57345"/>
                        <a14:backgroundMark x1="40909" y1="57345" x2="46443" y2="54802"/>
                        <a14:backgroundMark x1="35771" y1="50000" x2="33399" y2="63277"/>
                        <a14:backgroundMark x1="44466" y1="42373" x2="45059" y2="37853"/>
                        <a14:backgroundMark x1="49802" y1="59322" x2="47431" y2="69774"/>
                        <a14:backgroundMark x1="41897" y1="78249" x2="48221" y2="74576"/>
                        <a14:backgroundMark x1="48221" y1="74576" x2="48419" y2="74576"/>
                        <a14:backgroundMark x1="48419" y1="76836" x2="52569" y2="76554"/>
                        <a14:backgroundMark x1="60870" y1="86441" x2="59881" y2="80791"/>
                        <a14:backgroundMark x1="56324" y1="83898" x2="55336" y2="82768"/>
                        <a14:backgroundMark x1="41107" y1="51977" x2="45059" y2="50847"/>
                        <a14:backgroundMark x1="66403" y1="92373" x2="67589" y2="89266"/>
                        <a14:backgroundMark x1="54941" y1="74294" x2="54941" y2="73729"/>
                      </a14:backgroundRemoval>
                    </a14:imgEffect>
                  </a14:imgLayer>
                </a14:imgProps>
              </a:ext>
            </a:extLst>
          </a:blip>
          <a:srcRect l="41898" r="12165"/>
          <a:stretch/>
        </p:blipFill>
        <p:spPr>
          <a:xfrm>
            <a:off x="8114160" y="-71120"/>
            <a:ext cx="3366015" cy="512642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619" y="2071581"/>
            <a:ext cx="3648741" cy="2674198"/>
          </a:xfrm>
        </p:spPr>
        <p:txBody>
          <a:bodyPr anchor="t">
            <a:normAutofit fontScale="90000"/>
          </a:bodyPr>
          <a:lstStyle/>
          <a:p>
            <a: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Oude </a:t>
            </a: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Grieken</a:t>
            </a:r>
            <a: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…</a:t>
            </a:r>
            <a:b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en</a:t>
            </a:r>
            <a: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hun</a:t>
            </a:r>
            <a:r>
              <a:rPr lang="en-GB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goden</a:t>
            </a:r>
            <a:endParaRPr lang="en-GB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2D0AB3D-3051-4399-9FD5-410366F37B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9147278"/>
              </p:ext>
            </p:extLst>
          </p:nvPr>
        </p:nvGraphicFramePr>
        <p:xfrm>
          <a:off x="4627418" y="378971"/>
          <a:ext cx="7084291" cy="53847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638460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5"/>
          <p:cNvSpPr txBox="1">
            <a:spLocks noGrp="1"/>
          </p:cNvSpPr>
          <p:nvPr>
            <p:ph type="title"/>
          </p:nvPr>
        </p:nvSpPr>
        <p:spPr>
          <a:xfrm>
            <a:off x="838200" y="953311"/>
            <a:ext cx="10515600" cy="73737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2"/>
                </a:solidFill>
                <a:latin typeface="Gill Sans MT" panose="020B0502020104020203" pitchFamily="34" charset="0"/>
              </a:rPr>
              <a:t>RONDE 2</a:t>
            </a:r>
          </a:p>
        </p:txBody>
      </p:sp>
      <p:sp>
        <p:nvSpPr>
          <p:cNvPr id="332" name="Google Shape;332;p35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 ben een dochter van Zeus.</a:t>
            </a:r>
            <a:endParaRPr lang="en-GB"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weet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hoe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een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wapen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moet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hanteren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vecht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graag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, maar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denk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goed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na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voor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iets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doe.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600" b="1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1874077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5753719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3CA19046-81C7-42E9-A52D-0E4AE919D673}"/>
              </a:ext>
            </a:extLst>
          </p:cNvPr>
          <p:cNvSpPr/>
          <p:nvPr/>
        </p:nvSpPr>
        <p:spPr>
          <a:xfrm>
            <a:off x="9702261" y="519826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1805178" y="5055305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687137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9569096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4" name="Afbeelding 3" descr="Afbeelding met gras, buiten&#10;&#10;Automatisch gegenereerde beschrijving">
            <a:extLst>
              <a:ext uri="{FF2B5EF4-FFF2-40B4-BE49-F238E27FC236}">
                <a16:creationId xmlns:a16="http://schemas.microsoft.com/office/drawing/2014/main" id="{A25EDA01-0D1E-46C1-BABE-FB18E7D81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17" b="93789" l="9644" r="89727">
                        <a14:foregroundMark x1="57233" y1="93789" x2="57233" y2="93789"/>
                        <a14:foregroundMark x1="49686" y1="34783" x2="49686" y2="34783"/>
                        <a14:foregroundMark x1="49476" y1="48137" x2="49476" y2="48137"/>
                        <a14:foregroundMark x1="59119" y1="52174" x2="59119" y2="52174"/>
                        <a14:foregroundMark x1="36268" y1="9317" x2="36268" y2="9317"/>
                        <a14:foregroundMark x1="50734" y1="51553" x2="50734" y2="51553"/>
                        <a14:foregroundMark x1="51572" y1="53727" x2="51572" y2="53727"/>
                        <a14:foregroundMark x1="52201" y1="55590" x2="52201" y2="55590"/>
                        <a14:foregroundMark x1="53040" y1="57143" x2="53040" y2="57143"/>
                        <a14:foregroundMark x1="52411" y1="57143" x2="52411" y2="57143"/>
                        <a14:foregroundMark x1="50734" y1="60870" x2="50734" y2="60870"/>
                        <a14:foregroundMark x1="59748" y1="59317" x2="59748" y2="59317"/>
                        <a14:foregroundMark x1="60377" y1="59317" x2="60377" y2="59317"/>
                        <a14:foregroundMark x1="41929" y1="26087" x2="41929" y2="26087"/>
                        <a14:foregroundMark x1="41509" y1="25155" x2="41509" y2="25155"/>
                        <a14:foregroundMark x1="52830" y1="32919" x2="52830" y2="32919"/>
                        <a14:foregroundMark x1="47799" y1="42236" x2="47799" y2="42236"/>
                        <a14:foregroundMark x1="47170" y1="31988" x2="47170" y2="31988"/>
                        <a14:foregroundMark x1="34172" y1="22360" x2="34172" y2="22360"/>
                        <a14:foregroundMark x1="32704" y1="21739" x2="32704" y2="21739"/>
                        <a14:foregroundMark x1="34382" y1="21118" x2="34382" y2="21118"/>
                        <a14:foregroundMark x1="34382" y1="22050" x2="34382" y2="22050"/>
                        <a14:foregroundMark x1="35430" y1="22050" x2="35430" y2="22050"/>
                        <a14:foregroundMark x1="34801" y1="22360" x2="34801" y2="22360"/>
                        <a14:backgroundMark x1="20126" y1="20807" x2="24738" y2="25466"/>
                        <a14:backgroundMark x1="66876" y1="22050" x2="72956" y2="22050"/>
                        <a14:backgroundMark x1="46465" y1="60870" x2="46122" y2="55590"/>
                        <a14:backgroundMark x1="47170" y1="71739" x2="46465" y2="60870"/>
                        <a14:backgroundMark x1="51480" y1="48137" x2="51363" y2="47826"/>
                        <a14:backgroundMark x1="52761" y1="51553" x2="51480" y2="48137"/>
                        <a14:backgroundMark x1="53459" y1="53416" x2="52761" y2="51553"/>
                        <a14:backgroundMark x1="56604" y1="48447" x2="56604" y2="45031"/>
                        <a14:backgroundMark x1="45350" y1="26087" x2="46331" y2="30124"/>
                        <a14:backgroundMark x1="45123" y1="25155" x2="45350" y2="26087"/>
                        <a14:backgroundMark x1="44444" y1="22360" x2="45123" y2="25155"/>
                        <a14:backgroundMark x1="41614" y1="31988" x2="41300" y2="31056"/>
                        <a14:backgroundMark x1="42138" y1="33540" x2="41614" y2="31988"/>
                        <a14:backgroundMark x1="47799" y1="34161" x2="47799" y2="34161"/>
                        <a14:backgroundMark x1="47799" y1="34161" x2="46960" y2="34161"/>
                        <a14:backgroundMark x1="48428" y1="32919" x2="48428" y2="32298"/>
                        <a14:backgroundMark x1="48428" y1="34161" x2="48428" y2="32919"/>
                        <a14:backgroundMark x1="47170" y1="35093" x2="46541" y2="35093"/>
                        <a14:backgroundMark x1="51572" y1="22671" x2="53249" y2="23292"/>
                        <a14:backgroundMark x1="39203" y1="20807" x2="39203" y2="20807"/>
                        <a14:backgroundMark x1="57442" y1="27019" x2="59539" y2="26398"/>
                        <a14:backgroundMark x1="50314" y1="38509" x2="50314" y2="38509"/>
                        <a14:backgroundMark x1="54088" y1="36957" x2="54088" y2="36957"/>
                        <a14:backgroundMark x1="54298" y1="38820" x2="54298" y2="38820"/>
                        <a14:backgroundMark x1="53459" y1="35404" x2="53459" y2="35404"/>
                        <a14:backgroundMark x1="53459" y1="35404" x2="55136" y2="40062"/>
                        <a14:backgroundMark x1="53459" y1="56832" x2="53459" y2="56832"/>
                      </a14:backgroundRemoval>
                    </a14:imgEffect>
                  </a14:imgLayer>
                </a14:imgProps>
              </a:ext>
            </a:extLst>
          </a:blip>
          <a:srcRect l="22886" r="20966"/>
          <a:stretch/>
        </p:blipFill>
        <p:spPr>
          <a:xfrm>
            <a:off x="936591" y="745331"/>
            <a:ext cx="3832303" cy="4607533"/>
          </a:xfrm>
          <a:prstGeom prst="rect">
            <a:avLst/>
          </a:prstGeom>
        </p:spPr>
      </p:pic>
      <p:pic>
        <p:nvPicPr>
          <p:cNvPr id="6" name="Afbeelding 5" descr="Afbeelding met tekst, lucht&#10;&#10;Automatisch gegenereerde beschrijving">
            <a:extLst>
              <a:ext uri="{FF2B5EF4-FFF2-40B4-BE49-F238E27FC236}">
                <a16:creationId xmlns:a16="http://schemas.microsoft.com/office/drawing/2014/main" id="{DA13CF3B-24D2-4073-8AE6-E2BE82083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5" b="94100" l="9924" r="89695">
                        <a14:foregroundMark x1="53244" y1="51917" x2="53244" y2="51917"/>
                        <a14:foregroundMark x1="59733" y1="7965" x2="59733" y2="7965"/>
                        <a14:foregroundMark x1="58015" y1="10029" x2="58015" y2="10029"/>
                        <a14:foregroundMark x1="58588" y1="10029" x2="58588" y2="7080"/>
                        <a14:foregroundMark x1="60305" y1="8850" x2="60305" y2="4720"/>
                        <a14:foregroundMark x1="58397" y1="6785" x2="59924" y2="3835"/>
                        <a14:foregroundMark x1="60115" y1="3540" x2="60115" y2="3540"/>
                        <a14:foregroundMark x1="60687" y1="2655" x2="60687" y2="5310"/>
                        <a14:foregroundMark x1="58969" y1="5605" x2="59924" y2="3540"/>
                        <a14:foregroundMark x1="56870" y1="26844" x2="56720" y2="25916"/>
                        <a14:foregroundMark x1="57252" y1="16519" x2="59733" y2="5900"/>
                        <a14:foregroundMark x1="34351" y1="92920" x2="34351" y2="92920"/>
                        <a14:foregroundMark x1="36069" y1="92625" x2="36069" y2="92625"/>
                        <a14:foregroundMark x1="56679" y1="94100" x2="56679" y2="94100"/>
                        <a14:foregroundMark x1="57061" y1="23599" x2="57061" y2="23599"/>
                        <a14:foregroundMark x1="45420" y1="66077" x2="45420" y2="66077"/>
                        <a14:backgroundMark x1="47901" y1="56637" x2="48664" y2="59587"/>
                        <a14:backgroundMark x1="45992" y1="69322" x2="49237" y2="67552"/>
                        <a14:backgroundMark x1="62595" y1="50147" x2="67366" y2="57817"/>
                        <a14:backgroundMark x1="67366" y1="57817" x2="66603" y2="47198"/>
                        <a14:backgroundMark x1="66603" y1="47198" x2="62595" y2="42773"/>
                        <a14:backgroundMark x1="56107" y1="56637" x2="56107" y2="56637"/>
                        <a14:backgroundMark x1="56489" y1="22714" x2="56489" y2="22714"/>
                        <a14:backgroundMark x1="56489" y1="22714" x2="56107" y2="23599"/>
                        <a14:backgroundMark x1="56196" y1="23599" x2="56298" y2="25959"/>
                        <a14:backgroundMark x1="56107" y1="21534" x2="56196" y2="23599"/>
                        <a14:backgroundMark x1="42748" y1="81416" x2="41794" y2="78466"/>
                        <a14:backgroundMark x1="42748" y1="77286" x2="43511" y2="74041"/>
                        <a14:backgroundMark x1="35878" y1="84366" x2="36641" y2="86726"/>
                        <a14:backgroundMark x1="55153" y1="92035" x2="55153" y2="92035"/>
                        <a14:backgroundMark x1="55344" y1="90855" x2="55344" y2="89086"/>
                        <a14:backgroundMark x1="68130" y1="89381" x2="68130" y2="87906"/>
                        <a14:backgroundMark x1="43321" y1="85841" x2="42557" y2="83481"/>
                        <a14:backgroundMark x1="56107" y1="49263" x2="56107" y2="49263"/>
                      </a14:backgroundRemoval>
                    </a14:imgEffect>
                  </a14:imgLayer>
                </a14:imgProps>
              </a:ext>
            </a:extLst>
          </a:blip>
          <a:srcRect l="22356" r="26591"/>
          <a:stretch/>
        </p:blipFill>
        <p:spPr>
          <a:xfrm>
            <a:off x="4508809" y="403286"/>
            <a:ext cx="3832303" cy="4856314"/>
          </a:xfrm>
          <a:prstGeom prst="rect">
            <a:avLst/>
          </a:prstGeom>
        </p:spPr>
      </p:pic>
      <p:pic>
        <p:nvPicPr>
          <p:cNvPr id="8" name="Afbeelding 7" descr="Afbeelding met lucht, buiten, boom, grond&#10;&#10;Automatisch gegenereerde beschrijving">
            <a:extLst>
              <a:ext uri="{FF2B5EF4-FFF2-40B4-BE49-F238E27FC236}">
                <a16:creationId xmlns:a16="http://schemas.microsoft.com/office/drawing/2014/main" id="{A96F3433-2DA8-4011-A9F1-DABB024B17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09" b="89941" l="9897" r="89897">
                        <a14:foregroundMark x1="62268" y1="84615" x2="62268" y2="84615"/>
                        <a14:foregroundMark x1="54227" y1="76036" x2="54227" y2="76036"/>
                        <a14:foregroundMark x1="54021" y1="82249" x2="54021" y2="82249"/>
                        <a14:foregroundMark x1="50103" y1="6509" x2="50103" y2="6509"/>
                        <a14:foregroundMark x1="50562" y1="16864" x2="50515" y2="16272"/>
                        <a14:foregroundMark x1="50680" y1="18343" x2="50562" y2="16864"/>
                        <a14:foregroundMark x1="50916" y1="21302" x2="50680" y2="18343"/>
                        <a14:foregroundMark x1="50940" y1="21598" x2="50916" y2="21302"/>
                        <a14:foregroundMark x1="51340" y1="26627" x2="50940" y2="21598"/>
                        <a14:foregroundMark x1="50592" y1="16864" x2="50722" y2="17751"/>
                        <a14:foregroundMark x1="50314" y1="14973" x2="50592" y2="16864"/>
                        <a14:foregroundMark x1="63505" y1="38757" x2="63505" y2="38757"/>
                        <a14:foregroundMark x1="50103" y1="12130" x2="50103" y2="12130"/>
                        <a14:backgroundMark x1="23711" y1="66568" x2="23711" y2="53550"/>
                        <a14:backgroundMark x1="23711" y1="53550" x2="25155" y2="47041"/>
                        <a14:backgroundMark x1="27835" y1="31065" x2="24330" y2="40533"/>
                        <a14:backgroundMark x1="24330" y1="40533" x2="21649" y2="44675"/>
                        <a14:backgroundMark x1="29278" y1="72485" x2="29691" y2="61243"/>
                        <a14:backgroundMark x1="29691" y1="61243" x2="28454" y2="56213"/>
                        <a14:backgroundMark x1="43711" y1="48225" x2="43299" y2="32249"/>
                        <a14:backgroundMark x1="56907" y1="33432" x2="57526" y2="42899"/>
                        <a14:backgroundMark x1="61856" y1="44083" x2="63711" y2="44083"/>
                        <a14:backgroundMark x1="69485" y1="84024" x2="69485" y2="84024"/>
                        <a14:backgroundMark x1="49278" y1="21302" x2="49278" y2="21302"/>
                        <a14:backgroundMark x1="50103" y1="21598" x2="50103" y2="21598"/>
                        <a14:backgroundMark x1="49691" y1="18343" x2="49691" y2="18343"/>
                        <a14:backgroundMark x1="49691" y1="16864" x2="49691" y2="16864"/>
                        <a14:backgroundMark x1="49485" y1="14793" x2="49485" y2="14793"/>
                        <a14:backgroundMark x1="49897" y1="13609" x2="49897" y2="13609"/>
                        <a14:backgroundMark x1="49897" y1="17160" x2="49897" y2="15385"/>
                        <a14:backgroundMark x1="49278" y1="12130" x2="50103" y2="15089"/>
                        <a14:backgroundMark x1="48866" y1="10651" x2="49278" y2="12130"/>
                      </a14:backgroundRemoval>
                    </a14:imgEffect>
                  </a14:imgLayer>
                </a14:imgProps>
              </a:ext>
            </a:extLst>
          </a:blip>
          <a:srcRect l="45493" r="12261"/>
          <a:stretch/>
        </p:blipFill>
        <p:spPr>
          <a:xfrm>
            <a:off x="8638209" y="745331"/>
            <a:ext cx="2970211" cy="489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834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364673" y="5116859"/>
            <a:ext cx="2225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Gill Sans MT" panose="020B0502020104020203" pitchFamily="34" charset="0"/>
              </a:rPr>
              <a:t>Artemis</a:t>
            </a: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Ἀρτεμις</a:t>
            </a:r>
            <a:endParaRPr lang="nl-BE" sz="3200" dirty="0">
              <a:solidFill>
                <a:schemeClr val="bg1"/>
              </a:solidFill>
            </a:endParaRPr>
          </a:p>
        </p:txBody>
      </p:sp>
      <p:pic>
        <p:nvPicPr>
          <p:cNvPr id="4" name="Afbeelding 3" descr="Afbeelding met gras, buiten&#10;&#10;Automatisch gegenereerde beschrijving">
            <a:extLst>
              <a:ext uri="{FF2B5EF4-FFF2-40B4-BE49-F238E27FC236}">
                <a16:creationId xmlns:a16="http://schemas.microsoft.com/office/drawing/2014/main" id="{A25EDA01-0D1E-46C1-BABE-FB18E7D81A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317" b="93789" l="9644" r="89727">
                        <a14:foregroundMark x1="57233" y1="93789" x2="57233" y2="93789"/>
                        <a14:foregroundMark x1="49686" y1="34783" x2="49686" y2="34783"/>
                        <a14:foregroundMark x1="49476" y1="48137" x2="49476" y2="48137"/>
                        <a14:foregroundMark x1="59119" y1="52174" x2="59119" y2="52174"/>
                        <a14:foregroundMark x1="36268" y1="9317" x2="36268" y2="9317"/>
                        <a14:foregroundMark x1="50734" y1="51553" x2="50734" y2="51553"/>
                        <a14:foregroundMark x1="51572" y1="53727" x2="51572" y2="53727"/>
                        <a14:foregroundMark x1="52201" y1="55590" x2="52201" y2="55590"/>
                        <a14:foregroundMark x1="53040" y1="57143" x2="53040" y2="57143"/>
                        <a14:foregroundMark x1="52411" y1="57143" x2="52411" y2="57143"/>
                        <a14:foregroundMark x1="50734" y1="60870" x2="50734" y2="60870"/>
                        <a14:foregroundMark x1="59748" y1="59317" x2="59748" y2="59317"/>
                        <a14:foregroundMark x1="60377" y1="59317" x2="60377" y2="59317"/>
                        <a14:foregroundMark x1="41929" y1="26087" x2="41929" y2="26087"/>
                        <a14:foregroundMark x1="41509" y1="25155" x2="41509" y2="25155"/>
                        <a14:foregroundMark x1="52830" y1="32919" x2="52830" y2="32919"/>
                        <a14:foregroundMark x1="47799" y1="42236" x2="47799" y2="42236"/>
                        <a14:foregroundMark x1="47170" y1="31988" x2="47170" y2="31988"/>
                        <a14:foregroundMark x1="34172" y1="22360" x2="34172" y2="22360"/>
                        <a14:foregroundMark x1="32704" y1="21739" x2="32704" y2="21739"/>
                        <a14:foregroundMark x1="34382" y1="21118" x2="34382" y2="21118"/>
                        <a14:foregroundMark x1="34382" y1="22050" x2="34382" y2="22050"/>
                        <a14:foregroundMark x1="35430" y1="22050" x2="35430" y2="22050"/>
                        <a14:foregroundMark x1="34801" y1="22360" x2="34801" y2="22360"/>
                        <a14:backgroundMark x1="20126" y1="20807" x2="24738" y2="25466"/>
                        <a14:backgroundMark x1="66876" y1="22050" x2="72956" y2="22050"/>
                        <a14:backgroundMark x1="46465" y1="60870" x2="46122" y2="55590"/>
                        <a14:backgroundMark x1="47170" y1="71739" x2="46465" y2="60870"/>
                        <a14:backgroundMark x1="51480" y1="48137" x2="51363" y2="47826"/>
                        <a14:backgroundMark x1="52761" y1="51553" x2="51480" y2="48137"/>
                        <a14:backgroundMark x1="53459" y1="53416" x2="52761" y2="51553"/>
                        <a14:backgroundMark x1="56604" y1="48447" x2="56604" y2="45031"/>
                        <a14:backgroundMark x1="45350" y1="26087" x2="46331" y2="30124"/>
                        <a14:backgroundMark x1="45123" y1="25155" x2="45350" y2="26087"/>
                        <a14:backgroundMark x1="44444" y1="22360" x2="45123" y2="25155"/>
                        <a14:backgroundMark x1="41614" y1="31988" x2="41300" y2="31056"/>
                        <a14:backgroundMark x1="42138" y1="33540" x2="41614" y2="31988"/>
                        <a14:backgroundMark x1="47799" y1="34161" x2="47799" y2="34161"/>
                        <a14:backgroundMark x1="47799" y1="34161" x2="46960" y2="34161"/>
                        <a14:backgroundMark x1="48428" y1="32919" x2="48428" y2="32298"/>
                        <a14:backgroundMark x1="48428" y1="34161" x2="48428" y2="32919"/>
                        <a14:backgroundMark x1="47170" y1="35093" x2="46541" y2="35093"/>
                        <a14:backgroundMark x1="51572" y1="22671" x2="53249" y2="23292"/>
                        <a14:backgroundMark x1="39203" y1="20807" x2="39203" y2="20807"/>
                        <a14:backgroundMark x1="57442" y1="27019" x2="59539" y2="26398"/>
                        <a14:backgroundMark x1="50314" y1="38509" x2="50314" y2="38509"/>
                        <a14:backgroundMark x1="54088" y1="36957" x2="54088" y2="36957"/>
                        <a14:backgroundMark x1="54298" y1="38820" x2="54298" y2="38820"/>
                        <a14:backgroundMark x1="53459" y1="35404" x2="53459" y2="35404"/>
                        <a14:backgroundMark x1="53459" y1="35404" x2="55136" y2="40062"/>
                        <a14:backgroundMark x1="53459" y1="56832" x2="53459" y2="56832"/>
                      </a14:backgroundRemoval>
                    </a14:imgEffect>
                  </a14:imgLayer>
                </a14:imgProps>
              </a:ext>
            </a:extLst>
          </a:blip>
          <a:srcRect l="22886" r="20966"/>
          <a:stretch/>
        </p:blipFill>
        <p:spPr>
          <a:xfrm>
            <a:off x="936591" y="745331"/>
            <a:ext cx="3832303" cy="4607533"/>
          </a:xfrm>
          <a:prstGeom prst="rect">
            <a:avLst/>
          </a:prstGeom>
        </p:spPr>
      </p:pic>
      <p:pic>
        <p:nvPicPr>
          <p:cNvPr id="6" name="Afbeelding 5" descr="Afbeelding met tekst, lucht&#10;&#10;Automatisch gegenereerde beschrijving">
            <a:extLst>
              <a:ext uri="{FF2B5EF4-FFF2-40B4-BE49-F238E27FC236}">
                <a16:creationId xmlns:a16="http://schemas.microsoft.com/office/drawing/2014/main" id="{DA13CF3B-24D2-4073-8AE6-E2BE820832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5" b="94100" l="9924" r="89695">
                        <a14:foregroundMark x1="53244" y1="51917" x2="53244" y2="51917"/>
                        <a14:foregroundMark x1="59733" y1="7965" x2="59733" y2="7965"/>
                        <a14:foregroundMark x1="58015" y1="10029" x2="58015" y2="10029"/>
                        <a14:foregroundMark x1="58588" y1="10029" x2="58588" y2="7080"/>
                        <a14:foregroundMark x1="60305" y1="8850" x2="60305" y2="4720"/>
                        <a14:foregroundMark x1="58397" y1="6785" x2="59924" y2="3835"/>
                        <a14:foregroundMark x1="60115" y1="3540" x2="60115" y2="3540"/>
                        <a14:foregroundMark x1="60687" y1="2655" x2="60687" y2="5310"/>
                        <a14:foregroundMark x1="58969" y1="5605" x2="59924" y2="3540"/>
                        <a14:foregroundMark x1="56870" y1="26844" x2="56720" y2="25916"/>
                        <a14:foregroundMark x1="57252" y1="16519" x2="59733" y2="5900"/>
                        <a14:foregroundMark x1="34351" y1="92920" x2="34351" y2="92920"/>
                        <a14:foregroundMark x1="36069" y1="92625" x2="36069" y2="92625"/>
                        <a14:foregroundMark x1="56679" y1="94100" x2="56679" y2="94100"/>
                        <a14:foregroundMark x1="57061" y1="23599" x2="57061" y2="23599"/>
                        <a14:foregroundMark x1="45420" y1="66077" x2="45420" y2="66077"/>
                        <a14:backgroundMark x1="47901" y1="56637" x2="48664" y2="59587"/>
                        <a14:backgroundMark x1="45992" y1="69322" x2="49237" y2="67552"/>
                        <a14:backgroundMark x1="62595" y1="50147" x2="67366" y2="57817"/>
                        <a14:backgroundMark x1="67366" y1="57817" x2="66603" y2="47198"/>
                        <a14:backgroundMark x1="66603" y1="47198" x2="62595" y2="42773"/>
                        <a14:backgroundMark x1="56107" y1="56637" x2="56107" y2="56637"/>
                        <a14:backgroundMark x1="56489" y1="22714" x2="56489" y2="22714"/>
                        <a14:backgroundMark x1="56489" y1="22714" x2="56107" y2="23599"/>
                        <a14:backgroundMark x1="56196" y1="23599" x2="56298" y2="25959"/>
                        <a14:backgroundMark x1="56107" y1="21534" x2="56196" y2="23599"/>
                        <a14:backgroundMark x1="42748" y1="81416" x2="41794" y2="78466"/>
                        <a14:backgroundMark x1="42748" y1="77286" x2="43511" y2="74041"/>
                        <a14:backgroundMark x1="35878" y1="84366" x2="36641" y2="86726"/>
                        <a14:backgroundMark x1="55153" y1="92035" x2="55153" y2="92035"/>
                        <a14:backgroundMark x1="55344" y1="90855" x2="55344" y2="89086"/>
                        <a14:backgroundMark x1="68130" y1="89381" x2="68130" y2="87906"/>
                        <a14:backgroundMark x1="43321" y1="85841" x2="42557" y2="83481"/>
                        <a14:backgroundMark x1="56107" y1="49263" x2="56107" y2="49263"/>
                      </a14:backgroundRemoval>
                    </a14:imgEffect>
                  </a14:imgLayer>
                </a14:imgProps>
              </a:ext>
            </a:extLst>
          </a:blip>
          <a:srcRect l="22356" r="26591"/>
          <a:stretch/>
        </p:blipFill>
        <p:spPr>
          <a:xfrm>
            <a:off x="4508809" y="403286"/>
            <a:ext cx="3832303" cy="4856314"/>
          </a:xfrm>
          <a:prstGeom prst="rect">
            <a:avLst/>
          </a:prstGeom>
        </p:spPr>
      </p:pic>
      <p:pic>
        <p:nvPicPr>
          <p:cNvPr id="8" name="Afbeelding 7" descr="Afbeelding met lucht, buiten, boom, grond&#10;&#10;Automatisch gegenereerde beschrijving">
            <a:extLst>
              <a:ext uri="{FF2B5EF4-FFF2-40B4-BE49-F238E27FC236}">
                <a16:creationId xmlns:a16="http://schemas.microsoft.com/office/drawing/2014/main" id="{A96F3433-2DA8-4011-A9F1-DABB024B17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509" b="89941" l="9897" r="89897">
                        <a14:foregroundMark x1="62268" y1="84615" x2="62268" y2="84615"/>
                        <a14:foregroundMark x1="54227" y1="76036" x2="54227" y2="76036"/>
                        <a14:foregroundMark x1="54021" y1="82249" x2="54021" y2="82249"/>
                        <a14:foregroundMark x1="50103" y1="6509" x2="50103" y2="6509"/>
                        <a14:foregroundMark x1="50562" y1="16864" x2="50515" y2="16272"/>
                        <a14:foregroundMark x1="50680" y1="18343" x2="50562" y2="16864"/>
                        <a14:foregroundMark x1="50916" y1="21302" x2="50680" y2="18343"/>
                        <a14:foregroundMark x1="50940" y1="21598" x2="50916" y2="21302"/>
                        <a14:foregroundMark x1="51340" y1="26627" x2="50940" y2="21598"/>
                        <a14:foregroundMark x1="50592" y1="16864" x2="50722" y2="17751"/>
                        <a14:foregroundMark x1="50314" y1="14973" x2="50592" y2="16864"/>
                        <a14:foregroundMark x1="63505" y1="38757" x2="63505" y2="38757"/>
                        <a14:foregroundMark x1="50103" y1="12130" x2="50103" y2="12130"/>
                        <a14:backgroundMark x1="23711" y1="66568" x2="23711" y2="53550"/>
                        <a14:backgroundMark x1="23711" y1="53550" x2="25155" y2="47041"/>
                        <a14:backgroundMark x1="27835" y1="31065" x2="24330" y2="40533"/>
                        <a14:backgroundMark x1="24330" y1="40533" x2="21649" y2="44675"/>
                        <a14:backgroundMark x1="29278" y1="72485" x2="29691" y2="61243"/>
                        <a14:backgroundMark x1="29691" y1="61243" x2="28454" y2="56213"/>
                        <a14:backgroundMark x1="43711" y1="48225" x2="43299" y2="32249"/>
                        <a14:backgroundMark x1="56907" y1="33432" x2="57526" y2="42899"/>
                        <a14:backgroundMark x1="61856" y1="44083" x2="63711" y2="44083"/>
                        <a14:backgroundMark x1="69485" y1="84024" x2="69485" y2="84024"/>
                        <a14:backgroundMark x1="49278" y1="21302" x2="49278" y2="21302"/>
                        <a14:backgroundMark x1="50103" y1="21598" x2="50103" y2="21598"/>
                        <a14:backgroundMark x1="49691" y1="18343" x2="49691" y2="18343"/>
                        <a14:backgroundMark x1="49691" y1="16864" x2="49691" y2="16864"/>
                        <a14:backgroundMark x1="49485" y1="14793" x2="49485" y2="14793"/>
                        <a14:backgroundMark x1="49897" y1="13609" x2="49897" y2="13609"/>
                        <a14:backgroundMark x1="49897" y1="17160" x2="49897" y2="15385"/>
                        <a14:backgroundMark x1="49278" y1="12130" x2="50103" y2="15089"/>
                        <a14:backgroundMark x1="48866" y1="10651" x2="49278" y2="12130"/>
                      </a14:backgroundRemoval>
                    </a14:imgEffect>
                  </a14:imgLayer>
                </a14:imgProps>
              </a:ext>
            </a:extLst>
          </a:blip>
          <a:srcRect l="45493" r="12261"/>
          <a:stretch/>
        </p:blipFill>
        <p:spPr>
          <a:xfrm>
            <a:off x="8616620" y="481932"/>
            <a:ext cx="2970211" cy="4899827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87CDA588-FA9E-4106-B1DB-F3F12358A4DB}"/>
              </a:ext>
            </a:extLst>
          </p:cNvPr>
          <p:cNvSpPr txBox="1"/>
          <p:nvPr/>
        </p:nvSpPr>
        <p:spPr>
          <a:xfrm>
            <a:off x="4586834" y="5106549"/>
            <a:ext cx="2225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Gill Sans MT" panose="020B0502020104020203" pitchFamily="34" charset="0"/>
              </a:rPr>
              <a:t>Ares</a:t>
            </a: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Ἀρης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1C6C3189-0B69-4443-9FD3-236EADCEBBB2}"/>
              </a:ext>
            </a:extLst>
          </p:cNvPr>
          <p:cNvSpPr txBox="1"/>
          <p:nvPr/>
        </p:nvSpPr>
        <p:spPr>
          <a:xfrm>
            <a:off x="9010367" y="5116859"/>
            <a:ext cx="2225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 err="1">
                <a:solidFill>
                  <a:schemeClr val="bg1"/>
                </a:solidFill>
                <a:latin typeface="Gill Sans MT" panose="020B0502020104020203" pitchFamily="34" charset="0"/>
              </a:rPr>
              <a:t>Athena</a:t>
            </a:r>
            <a:endParaRPr lang="nl-BE" sz="32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Ἀθηνη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17" name="Google Shape;324;p34">
            <a:extLst>
              <a:ext uri="{FF2B5EF4-FFF2-40B4-BE49-F238E27FC236}">
                <a16:creationId xmlns:a16="http://schemas.microsoft.com/office/drawing/2014/main" id="{9741B259-EB12-4273-B3A2-7D12F8CC4564}"/>
              </a:ext>
            </a:extLst>
          </p:cNvPr>
          <p:cNvSpPr/>
          <p:nvPr/>
        </p:nvSpPr>
        <p:spPr>
          <a:xfrm>
            <a:off x="9053044" y="4934868"/>
            <a:ext cx="2140537" cy="14412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FF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27539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8"/>
          <p:cNvSpPr txBox="1">
            <a:spLocks noGrp="1"/>
          </p:cNvSpPr>
          <p:nvPr>
            <p:ph type="title"/>
          </p:nvPr>
        </p:nvSpPr>
        <p:spPr>
          <a:xfrm>
            <a:off x="838200" y="817123"/>
            <a:ext cx="10515600" cy="87356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2"/>
                </a:solidFill>
                <a:latin typeface="Gill Sans MT" panose="020B0502020104020203" pitchFamily="34" charset="0"/>
              </a:rPr>
              <a:t>RONDE 3</a:t>
            </a:r>
            <a:endParaRPr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365" name="Google Shape;365;p38"/>
          <p:cNvSpPr txBox="1">
            <a:spLocks noGrp="1"/>
          </p:cNvSpPr>
          <p:nvPr>
            <p:ph idx="1"/>
          </p:nvPr>
        </p:nvSpPr>
        <p:spPr>
          <a:xfrm>
            <a:off x="838200" y="1690688"/>
            <a:ext cx="9603300" cy="345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doe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niet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graag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aan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besturen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of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vechten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ben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creatief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maakte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eens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een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troon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voor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mijn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moeder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Hera.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loop met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manke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voet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1874077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5753719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3CA19046-81C7-42E9-A52D-0E4AE919D673}"/>
              </a:ext>
            </a:extLst>
          </p:cNvPr>
          <p:cNvSpPr/>
          <p:nvPr/>
        </p:nvSpPr>
        <p:spPr>
          <a:xfrm>
            <a:off x="9702261" y="519826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1805178" y="5055305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687137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9569096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5" name="Afbeelding 4" descr="Afbeelding met gras, boom, buiten&#10;&#10;Automatisch gegenereerde beschrijving">
            <a:extLst>
              <a:ext uri="{FF2B5EF4-FFF2-40B4-BE49-F238E27FC236}">
                <a16:creationId xmlns:a16="http://schemas.microsoft.com/office/drawing/2014/main" id="{609D681B-739F-4792-9681-493AEE224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54" b="89974" l="9910" r="89910">
                        <a14:foregroundMark x1="36216" y1="9254" x2="36216" y2="9254"/>
                        <a14:foregroundMark x1="29730" y1="29306" x2="29910" y2="26221"/>
                        <a14:foregroundMark x1="28288" y1="29306" x2="28288" y2="29306"/>
                        <a14:foregroundMark x1="28108" y1="28792" x2="28108" y2="28792"/>
                        <a14:foregroundMark x1="28829" y1="22365" x2="28829" y2="22365"/>
                        <a14:foregroundMark x1="31532" y1="11568" x2="31532" y2="11568"/>
                        <a14:foregroundMark x1="28468" y1="13368" x2="28468" y2="13368"/>
                        <a14:foregroundMark x1="57117" y1="15681" x2="57117" y2="15681"/>
                        <a14:foregroundMark x1="62703" y1="19537" x2="64685" y2="19537"/>
                        <a14:foregroundMark x1="67027" y1="11311" x2="68108" y2="11568"/>
                        <a14:foregroundMark x1="65586" y1="10797" x2="65586" y2="10797"/>
                        <a14:foregroundMark x1="67486" y1="22108" x2="67568" y2="21851"/>
                        <a14:foregroundMark x1="67240" y1="22879" x2="67486" y2="22108"/>
                        <a14:foregroundMark x1="66913" y1="23907" x2="67240" y2="22879"/>
                        <a14:foregroundMark x1="66667" y1="24679" x2="66913" y2="23907"/>
                        <a14:foregroundMark x1="51892" y1="68895" x2="54775" y2="74807"/>
                        <a14:foregroundMark x1="53333" y1="55784" x2="54595" y2="58098"/>
                        <a14:foregroundMark x1="51351" y1="53728" x2="51351" y2="53728"/>
                        <a14:foregroundMark x1="51532" y1="52185" x2="50450" y2="52956"/>
                        <a14:foregroundMark x1="52252" y1="51671" x2="53874" y2="49614"/>
                        <a14:foregroundMark x1="49189" y1="43702" x2="54595" y2="38560"/>
                        <a14:foregroundMark x1="54595" y1="38560" x2="54775" y2="38560"/>
                        <a14:foregroundMark x1="29189" y1="77635" x2="28649" y2="79177"/>
                        <a14:foregroundMark x1="31224" y1="71208" x2="30270" y2="73522"/>
                        <a14:foregroundMark x1="32072" y1="69152" x2="31224" y2="71208"/>
                        <a14:foregroundMark x1="32613" y1="68895" x2="32613" y2="68895"/>
                        <a14:foregroundMark x1="31892" y1="70437" x2="31892" y2="70437"/>
                        <a14:foregroundMark x1="31532" y1="71722" x2="31532" y2="71722"/>
                        <a14:foregroundMark x1="32613" y1="69923" x2="32613" y2="69923"/>
                        <a14:foregroundMark x1="32613" y1="69666" x2="32613" y2="69666"/>
                        <a14:foregroundMark x1="32613" y1="69409" x2="32613" y2="69409"/>
                        <a14:foregroundMark x1="32613" y1="69666" x2="32613" y2="69666"/>
                        <a14:foregroundMark x1="32613" y1="69409" x2="32613" y2="69409"/>
                        <a14:foregroundMark x1="32613" y1="69923" x2="32613" y2="69923"/>
                        <a14:foregroundMark x1="32613" y1="69666" x2="32613" y2="69666"/>
                        <a14:foregroundMark x1="32613" y1="69666" x2="32613" y2="69666"/>
                        <a14:foregroundMark x1="32613" y1="69409" x2="32613" y2="69409"/>
                        <a14:foregroundMark x1="32613" y1="69409" x2="32613" y2="69409"/>
                        <a14:foregroundMark x1="32613" y1="69409" x2="32613" y2="69409"/>
                        <a14:foregroundMark x1="32793" y1="69152" x2="32793" y2="69152"/>
                        <a14:foregroundMark x1="32432" y1="69666" x2="32793" y2="68895"/>
                        <a14:foregroundMark x1="58378" y1="35990" x2="58378" y2="35990"/>
                        <a14:foregroundMark x1="69369" y1="32134" x2="69369" y2="32134"/>
                        <a14:foregroundMark x1="70991" y1="31877" x2="70991" y2="31877"/>
                        <a14:foregroundMark x1="62162" y1="40617" x2="62162" y2="40617"/>
                        <a14:foregroundMark x1="60901" y1="41645" x2="60901" y2="41645"/>
                        <a14:foregroundMark x1="59459" y1="43188" x2="59459" y2="43188"/>
                        <a14:foregroundMark x1="63063" y1="39332" x2="65586" y2="37018"/>
                        <a14:foregroundMark x1="29009" y1="25450" x2="28468" y2="14139"/>
                        <a14:foregroundMark x1="61441" y1="26221" x2="65946" y2="25193"/>
                        <a14:backgroundMark x1="48649" y1="63753" x2="50270" y2="60925"/>
                        <a14:backgroundMark x1="50334" y1="50294" x2="50450" y2="50129"/>
                        <a14:backgroundMark x1="48288" y1="53213" x2="49510" y2="51470"/>
                        <a14:backgroundMark x1="47928" y1="39589" x2="49550" y2="39589"/>
                        <a14:backgroundMark x1="52613" y1="44987" x2="56036" y2="41645"/>
                        <a14:backgroundMark x1="69009" y1="61440" x2="67387" y2="48329"/>
                        <a14:backgroundMark x1="25946" y1="32648" x2="27207" y2="35476"/>
                        <a14:backgroundMark x1="32726" y1="69648" x2="32793" y2="69409"/>
                        <a14:backgroundMark x1="33153" y1="71208" x2="33153" y2="71208"/>
                        <a14:backgroundMark x1="66847" y1="42159" x2="69910" y2="48843"/>
                        <a14:backgroundMark x1="58559" y1="32648" x2="62523" y2="31877"/>
                        <a14:backgroundMark x1="58559" y1="40360" x2="59459" y2="39846"/>
                        <a14:backgroundMark x1="60180" y1="39075" x2="63423" y2="37275"/>
                        <a14:backgroundMark x1="60180" y1="44987" x2="60180" y2="49357"/>
                        <a14:backgroundMark x1="58559" y1="57841" x2="58559" y2="55527"/>
                        <a14:backgroundMark x1="57117" y1="62982" x2="57117" y2="62982"/>
                        <a14:backgroundMark x1="54775" y1="54756" x2="54775" y2="54756"/>
                        <a14:backgroundMark x1="56937" y1="49357" x2="56937" y2="49357"/>
                        <a14:backgroundMark x1="49730" y1="49100" x2="49730" y2="49100"/>
                        <a14:backgroundMark x1="73153" y1="39332" x2="73153" y2="39332"/>
                        <a14:backgroundMark x1="67748" y1="38560" x2="67748" y2="38560"/>
                        <a14:backgroundMark x1="65225" y1="31105" x2="65225" y2="31105"/>
                        <a14:backgroundMark x1="73153" y1="32905" x2="73153" y2="32905"/>
                        <a14:backgroundMark x1="67505" y1="31150" x2="69730" y2="30848"/>
                        <a14:backgroundMark x1="65946" y1="31362" x2="67438" y2="31159"/>
                        <a14:backgroundMark x1="61261" y1="15938" x2="61261" y2="15938"/>
                        <a14:backgroundMark x1="63423" y1="23907" x2="63423" y2="23907"/>
                        <a14:backgroundMark x1="65225" y1="22108" x2="65225" y2="22108"/>
                        <a14:backgroundMark x1="66306" y1="22108" x2="66306" y2="22108"/>
                      </a14:backgroundRemoval>
                    </a14:imgEffect>
                  </a14:imgLayer>
                </a14:imgProps>
              </a:ext>
            </a:extLst>
          </a:blip>
          <a:srcRect l="24384" r="24883"/>
          <a:stretch/>
        </p:blipFill>
        <p:spPr>
          <a:xfrm>
            <a:off x="985208" y="867626"/>
            <a:ext cx="3134619" cy="4330642"/>
          </a:xfrm>
          <a:prstGeom prst="rect">
            <a:avLst/>
          </a:prstGeom>
        </p:spPr>
      </p:pic>
      <p:pic>
        <p:nvPicPr>
          <p:cNvPr id="12" name="Afbeelding 11" descr="Afbeelding met lucht, speelgoed&#10;&#10;Automatisch gegenereerde beschrijving">
            <a:extLst>
              <a:ext uri="{FF2B5EF4-FFF2-40B4-BE49-F238E27FC236}">
                <a16:creationId xmlns:a16="http://schemas.microsoft.com/office/drawing/2014/main" id="{73523739-B3DD-4597-9849-C46E93DA26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38" b="94048" l="10000" r="90000">
                        <a14:foregroundMark x1="41111" y1="41667" x2="42500" y2="41468"/>
                        <a14:foregroundMark x1="39167" y1="38690" x2="44861" y2="40873"/>
                        <a14:foregroundMark x1="44861" y1="40873" x2="45556" y2="41667"/>
                        <a14:foregroundMark x1="39167" y1="37500" x2="44861" y2="40476"/>
                        <a14:foregroundMark x1="44861" y1="40476" x2="44861" y2="40476"/>
                        <a14:foregroundMark x1="41250" y1="37103" x2="46111" y2="42659"/>
                        <a14:foregroundMark x1="46111" y1="42659" x2="46944" y2="49802"/>
                        <a14:foregroundMark x1="43056" y1="37500" x2="46667" y2="45040"/>
                        <a14:foregroundMark x1="46667" y1="45040" x2="46944" y2="49802"/>
                        <a14:foregroundMark x1="41944" y1="37103" x2="42778" y2="37897"/>
                        <a14:foregroundMark x1="42222" y1="37698" x2="46389" y2="43849"/>
                        <a14:foregroundMark x1="46389" y1="43849" x2="46944" y2="50794"/>
                        <a14:foregroundMark x1="43611" y1="38889" x2="47222" y2="45833"/>
                        <a14:foregroundMark x1="47222" y1="45833" x2="46944" y2="51587"/>
                        <a14:foregroundMark x1="44444" y1="39881" x2="44444" y2="39881"/>
                        <a14:foregroundMark x1="45000" y1="39881" x2="45000" y2="39881"/>
                        <a14:foregroundMark x1="44444" y1="39881" x2="44444" y2="39881"/>
                        <a14:foregroundMark x1="45139" y1="41071" x2="45139" y2="41071"/>
                        <a14:foregroundMark x1="45278" y1="41270" x2="45278" y2="41270"/>
                        <a14:foregroundMark x1="45556" y1="41667" x2="45556" y2="41667"/>
                        <a14:foregroundMark x1="46111" y1="41468" x2="46111" y2="41468"/>
                        <a14:foregroundMark x1="47083" y1="45040" x2="47083" y2="45040"/>
                        <a14:foregroundMark x1="47083" y1="44841" x2="47083" y2="44841"/>
                        <a14:foregroundMark x1="46667" y1="43849" x2="46667" y2="43849"/>
                        <a14:foregroundMark x1="42639" y1="37103" x2="42639" y2="37103"/>
                        <a14:foregroundMark x1="38889" y1="83929" x2="43472" y2="86905"/>
                        <a14:foregroundMark x1="38194" y1="85119" x2="38194" y2="85119"/>
                        <a14:foregroundMark x1="37500" y1="86706" x2="46111" y2="86310"/>
                        <a14:foregroundMark x1="46111" y1="86310" x2="45972" y2="86310"/>
                        <a14:foregroundMark x1="49722" y1="93849" x2="53333" y2="94246"/>
                        <a14:foregroundMark x1="52500" y1="74802" x2="52639" y2="77381"/>
                        <a14:foregroundMark x1="76528" y1="84921" x2="75972" y2="81349"/>
                        <a14:foregroundMark x1="76111" y1="69246" x2="75833" y2="63294"/>
                        <a14:foregroundMark x1="76806" y1="47619" x2="78056" y2="61706"/>
                        <a14:foregroundMark x1="73056" y1="92063" x2="73889" y2="90476"/>
                        <a14:foregroundMark x1="50694" y1="7738" x2="54167" y2="10317"/>
                        <a14:foregroundMark x1="35556" y1="40278" x2="33194" y2="48611"/>
                        <a14:foregroundMark x1="33194" y1="48611" x2="35556" y2="56548"/>
                        <a14:foregroundMark x1="35556" y1="56548" x2="35833" y2="56944"/>
                        <a14:foregroundMark x1="33194" y1="52579" x2="35278" y2="56746"/>
                        <a14:foregroundMark x1="44306" y1="38690" x2="44306" y2="38690"/>
                        <a14:foregroundMark x1="32917" y1="48214" x2="34306" y2="43056"/>
                        <a14:foregroundMark x1="62361" y1="83333" x2="62361" y2="83333"/>
                        <a14:foregroundMark x1="61806" y1="83135" x2="61806" y2="83135"/>
                        <a14:foregroundMark x1="62917" y1="81944" x2="62917" y2="81944"/>
                        <a14:backgroundMark x1="50230" y1="45173" x2="51806" y2="45040"/>
                        <a14:backgroundMark x1="80694" y1="40079" x2="82639" y2="29762"/>
                        <a14:backgroundMark x1="56944" y1="57937" x2="56944" y2="57937"/>
                        <a14:backgroundMark x1="70556" y1="72619" x2="70556" y2="72619"/>
                        <a14:backgroundMark x1="70556" y1="72619" x2="70417" y2="75397"/>
                        <a14:backgroundMark x1="65833" y1="85516" x2="66389" y2="85119"/>
                        <a14:backgroundMark x1="64861" y1="85516" x2="66806" y2="85317"/>
                        <a14:backgroundMark x1="60139" y1="84921" x2="64861" y2="85913"/>
                        <a14:backgroundMark x1="59167" y1="95833" x2="59306" y2="93849"/>
                        <a14:backgroundMark x1="71389" y1="92659" x2="68889" y2="92659"/>
                      </a14:backgroundRemoval>
                    </a14:imgEffect>
                  </a14:imgLayer>
                </a14:imgProps>
              </a:ext>
            </a:extLst>
          </a:blip>
          <a:srcRect l="27419" r="19315"/>
          <a:stretch/>
        </p:blipFill>
        <p:spPr>
          <a:xfrm>
            <a:off x="4638056" y="525577"/>
            <a:ext cx="3434119" cy="4513000"/>
          </a:xfrm>
          <a:prstGeom prst="rect">
            <a:avLst/>
          </a:prstGeom>
        </p:spPr>
      </p:pic>
      <p:pic>
        <p:nvPicPr>
          <p:cNvPr id="17" name="Afbeelding 16" descr="Afbeelding met muur, binnen&#10;&#10;Automatisch gegenereerde beschrijving">
            <a:extLst>
              <a:ext uri="{FF2B5EF4-FFF2-40B4-BE49-F238E27FC236}">
                <a16:creationId xmlns:a16="http://schemas.microsoft.com/office/drawing/2014/main" id="{532F4A68-D5CA-4967-8DD7-C949308A4D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1" b="92727" l="10000" r="90000">
                        <a14:foregroundMark x1="32549" y1="69091" x2="32549" y2="65455"/>
                        <a14:foregroundMark x1="29608" y1="66667" x2="31176" y2="65455"/>
                        <a14:foregroundMark x1="29412" y1="66364" x2="30784" y2="64242"/>
                        <a14:foregroundMark x1="34118" y1="68182" x2="34314" y2="70303"/>
                        <a14:foregroundMark x1="45294" y1="46667" x2="44118" y2="46970"/>
                        <a14:foregroundMark x1="53137" y1="9394" x2="55294" y2="7273"/>
                        <a14:foregroundMark x1="54510" y1="2424" x2="55294" y2="2727"/>
                        <a14:foregroundMark x1="53725" y1="3030" x2="53725" y2="3030"/>
                        <a14:foregroundMark x1="53725" y1="3030" x2="49804" y2="9091"/>
                        <a14:foregroundMark x1="49804" y1="9091" x2="49608" y2="11515"/>
                        <a14:foregroundMark x1="40196" y1="30606" x2="41765" y2="30303"/>
                        <a14:foregroundMark x1="46392" y1="28942" x2="48095" y2="32159"/>
                        <a14:foregroundMark x1="39020" y1="79697" x2="37647" y2="87273"/>
                        <a14:foregroundMark x1="47255" y1="78485" x2="47843" y2="85455"/>
                        <a14:foregroundMark x1="46275" y1="86364" x2="46275" y2="86364"/>
                        <a14:foregroundMark x1="38627" y1="89394" x2="38627" y2="89394"/>
                        <a14:foregroundMark x1="36667" y1="88788" x2="36667" y2="88788"/>
                        <a14:foregroundMark x1="36471" y1="88182" x2="36471" y2="88182"/>
                        <a14:foregroundMark x1="40000" y1="87576" x2="40000" y2="87576"/>
                        <a14:foregroundMark x1="46275" y1="87273" x2="46275" y2="87273"/>
                        <a14:foregroundMark x1="46471" y1="88485" x2="49216" y2="88182"/>
                        <a14:foregroundMark x1="53725" y1="28636" x2="53725" y2="27710"/>
                        <a14:foregroundMark x1="53725" y1="40879" x2="53725" y2="36103"/>
                        <a14:foregroundMark x1="54981" y1="20371" x2="55098" y2="19697"/>
                        <a14:foregroundMark x1="54777" y1="16970" x2="54706" y2="16364"/>
                        <a14:foregroundMark x1="55098" y1="19697" x2="54777" y2="16970"/>
                        <a14:foregroundMark x1="57451" y1="13333" x2="58039" y2="15455"/>
                        <a14:foregroundMark x1="54314" y1="58182" x2="54314" y2="60303"/>
                        <a14:foregroundMark x1="54118" y1="60000" x2="54178" y2="61212"/>
                        <a14:foregroundMark x1="53554" y1="68622" x2="53529" y2="69697"/>
                        <a14:foregroundMark x1="53655" y1="64242" x2="53646" y2="64649"/>
                        <a14:foregroundMark x1="53473" y1="84588" x2="53333" y2="92727"/>
                        <a14:foregroundMark x1="53595" y1="77525" x2="53493" y2="83465"/>
                        <a14:foregroundMark x1="51961" y1="14545" x2="51961" y2="14545"/>
                        <a14:foregroundMark x1="51961" y1="15758" x2="51961" y2="15758"/>
                        <a14:foregroundMark x1="54314" y1="19394" x2="54314" y2="19394"/>
                        <a14:foregroundMark x1="53922" y1="18485" x2="53922" y2="18485"/>
                        <a14:foregroundMark x1="54314" y1="23939" x2="54314" y2="23939"/>
                        <a14:foregroundMark x1="53922" y1="20909" x2="53922" y2="20909"/>
                        <a14:foregroundMark x1="48431" y1="43333" x2="48431" y2="43333"/>
                        <a14:backgroundMark x1="62941" y1="57879" x2="61961" y2="37576"/>
                        <a14:backgroundMark x1="61961" y1="37576" x2="62941" y2="33939"/>
                        <a14:backgroundMark x1="70784" y1="36667" x2="69020" y2="23333"/>
                        <a14:backgroundMark x1="85098" y1="29091" x2="84902" y2="39091"/>
                        <a14:backgroundMark x1="80392" y1="36667" x2="86078" y2="36364"/>
                        <a14:backgroundMark x1="86078" y1="36364" x2="86667" y2="36364"/>
                        <a14:backgroundMark x1="46667" y1="21212" x2="49807" y2="25555"/>
                        <a14:backgroundMark x1="51569" y1="57576" x2="51614" y2="58182"/>
                        <a14:backgroundMark x1="51495" y1="58182" x2="50392" y2="53636"/>
                        <a14:backgroundMark x1="64706" y1="15455" x2="69216" y2="16364"/>
                        <a14:backgroundMark x1="43922" y1="83939" x2="43137" y2="80909"/>
                        <a14:backgroundMark x1="51014" y1="23939" x2="51373" y2="28182"/>
                        <a14:backgroundMark x1="50784" y1="21212" x2="51014" y2="23939"/>
                        <a14:backgroundMark x1="49608" y1="31212" x2="51373" y2="37576"/>
                        <a14:backgroundMark x1="51541" y1="43333" x2="51373" y2="44545"/>
                        <a14:backgroundMark x1="51961" y1="40303" x2="51541" y2="43333"/>
                        <a14:backgroundMark x1="51373" y1="61212" x2="51373" y2="64242"/>
                        <a14:backgroundMark x1="51961" y1="64848" x2="52157" y2="68788"/>
                        <a14:backgroundMark x1="51176" y1="84848" x2="50980" y2="80909"/>
                        <a14:backgroundMark x1="52157" y1="78485" x2="51961" y2="76364"/>
                        <a14:backgroundMark x1="52549" y1="69697" x2="52745" y2="77576"/>
                        <a14:backgroundMark x1="52745" y1="77576" x2="52745" y2="77576"/>
                        <a14:backgroundMark x1="53137" y1="16970" x2="53137" y2="16970"/>
                      </a14:backgroundRemoval>
                    </a14:imgEffect>
                  </a14:imgLayer>
                </a14:imgProps>
              </a:ext>
            </a:extLst>
          </a:blip>
          <a:srcRect l="28302" r="35735"/>
          <a:stretch/>
        </p:blipFill>
        <p:spPr>
          <a:xfrm>
            <a:off x="8884578" y="0"/>
            <a:ext cx="3004487" cy="5405738"/>
          </a:xfrm>
          <a:prstGeom prst="rect">
            <a:avLst/>
          </a:prstGeom>
        </p:spPr>
      </p:pic>
      <p:pic>
        <p:nvPicPr>
          <p:cNvPr id="13" name="Afbeelding 12" descr="Afbeelding met muur, binnen&#10;&#10;Automatisch gegenereerde beschrijving">
            <a:extLst>
              <a:ext uri="{FF2B5EF4-FFF2-40B4-BE49-F238E27FC236}">
                <a16:creationId xmlns:a16="http://schemas.microsoft.com/office/drawing/2014/main" id="{532F4A68-D5CA-4967-8DD7-C949308A4D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1" b="92727" l="10000" r="90000">
                        <a14:foregroundMark x1="32549" y1="69091" x2="32549" y2="65455"/>
                        <a14:foregroundMark x1="29608" y1="66667" x2="31176" y2="65455"/>
                        <a14:foregroundMark x1="29412" y1="66364" x2="30784" y2="64242"/>
                        <a14:foregroundMark x1="34118" y1="68182" x2="34314" y2="70303"/>
                        <a14:foregroundMark x1="45294" y1="46667" x2="44118" y2="46970"/>
                        <a14:foregroundMark x1="53137" y1="9394" x2="55294" y2="7273"/>
                        <a14:foregroundMark x1="54510" y1="2424" x2="55294" y2="2727"/>
                        <a14:foregroundMark x1="53725" y1="3030" x2="53725" y2="3030"/>
                        <a14:foregroundMark x1="53725" y1="3030" x2="49804" y2="9091"/>
                        <a14:foregroundMark x1="49804" y1="9091" x2="49608" y2="11515"/>
                        <a14:foregroundMark x1="40196" y1="30606" x2="41765" y2="30303"/>
                        <a14:foregroundMark x1="46392" y1="28942" x2="48095" y2="32159"/>
                        <a14:foregroundMark x1="39020" y1="79697" x2="37647" y2="87273"/>
                        <a14:foregroundMark x1="47255" y1="78485" x2="47843" y2="85455"/>
                        <a14:foregroundMark x1="46275" y1="86364" x2="46275" y2="86364"/>
                        <a14:foregroundMark x1="38627" y1="89394" x2="38627" y2="89394"/>
                        <a14:foregroundMark x1="36667" y1="88788" x2="36667" y2="88788"/>
                        <a14:foregroundMark x1="36471" y1="88182" x2="36471" y2="88182"/>
                        <a14:foregroundMark x1="40000" y1="87576" x2="40000" y2="87576"/>
                        <a14:foregroundMark x1="46275" y1="87273" x2="46275" y2="87273"/>
                        <a14:foregroundMark x1="46471" y1="88485" x2="49216" y2="88182"/>
                        <a14:foregroundMark x1="53725" y1="28636" x2="53725" y2="27710"/>
                        <a14:foregroundMark x1="53725" y1="40879" x2="53725" y2="36103"/>
                        <a14:foregroundMark x1="54981" y1="20371" x2="55098" y2="19697"/>
                        <a14:foregroundMark x1="54777" y1="16970" x2="54706" y2="16364"/>
                        <a14:foregroundMark x1="55098" y1="19697" x2="54777" y2="16970"/>
                        <a14:foregroundMark x1="57451" y1="13333" x2="58039" y2="15455"/>
                        <a14:foregroundMark x1="54314" y1="58182" x2="54314" y2="60303"/>
                        <a14:foregroundMark x1="54118" y1="60000" x2="54178" y2="61212"/>
                        <a14:foregroundMark x1="53554" y1="68622" x2="53529" y2="69697"/>
                        <a14:foregroundMark x1="53655" y1="64242" x2="53646" y2="64649"/>
                        <a14:foregroundMark x1="53473" y1="84588" x2="53333" y2="92727"/>
                        <a14:foregroundMark x1="53595" y1="77525" x2="53493" y2="83465"/>
                        <a14:foregroundMark x1="51961" y1="14545" x2="51961" y2="14545"/>
                        <a14:foregroundMark x1="51961" y1="15758" x2="51961" y2="15758"/>
                        <a14:foregroundMark x1="54314" y1="19394" x2="54314" y2="19394"/>
                        <a14:foregroundMark x1="53922" y1="18485" x2="53922" y2="18485"/>
                        <a14:foregroundMark x1="54314" y1="23939" x2="54314" y2="23939"/>
                        <a14:foregroundMark x1="53922" y1="20909" x2="53922" y2="20909"/>
                        <a14:foregroundMark x1="48431" y1="43333" x2="48431" y2="43333"/>
                        <a14:backgroundMark x1="62941" y1="57879" x2="61961" y2="37576"/>
                        <a14:backgroundMark x1="61961" y1="37576" x2="62941" y2="33939"/>
                        <a14:backgroundMark x1="70784" y1="36667" x2="69020" y2="23333"/>
                        <a14:backgroundMark x1="85098" y1="29091" x2="84902" y2="39091"/>
                        <a14:backgroundMark x1="80392" y1="36667" x2="86078" y2="36364"/>
                        <a14:backgroundMark x1="86078" y1="36364" x2="86667" y2="36364"/>
                        <a14:backgroundMark x1="46667" y1="21212" x2="49807" y2="25555"/>
                        <a14:backgroundMark x1="51569" y1="57576" x2="51614" y2="58182"/>
                        <a14:backgroundMark x1="51495" y1="58182" x2="50392" y2="53636"/>
                        <a14:backgroundMark x1="64706" y1="15455" x2="69216" y2="16364"/>
                        <a14:backgroundMark x1="43922" y1="83939" x2="43137" y2="80909"/>
                        <a14:backgroundMark x1="51014" y1="23939" x2="51373" y2="28182"/>
                        <a14:backgroundMark x1="50784" y1="21212" x2="51014" y2="23939"/>
                        <a14:backgroundMark x1="49608" y1="31212" x2="51373" y2="37576"/>
                        <a14:backgroundMark x1="51541" y1="43333" x2="51373" y2="44545"/>
                        <a14:backgroundMark x1="51961" y1="40303" x2="51541" y2="43333"/>
                        <a14:backgroundMark x1="51373" y1="61212" x2="51373" y2="64242"/>
                        <a14:backgroundMark x1="51961" y1="64848" x2="52157" y2="68788"/>
                        <a14:backgroundMark x1="51176" y1="84848" x2="50980" y2="80909"/>
                        <a14:backgroundMark x1="52157" y1="78485" x2="51961" y2="76364"/>
                        <a14:backgroundMark x1="52549" y1="69697" x2="52745" y2="77576"/>
                        <a14:backgroundMark x1="52745" y1="77576" x2="52745" y2="77576"/>
                        <a14:backgroundMark x1="53137" y1="16970" x2="53137" y2="16970"/>
                      </a14:backgroundRemoval>
                    </a14:imgEffect>
                  </a14:imgLayer>
                </a14:imgProps>
              </a:ext>
            </a:extLst>
          </a:blip>
          <a:srcRect l="28302" r="35735"/>
          <a:stretch/>
        </p:blipFill>
        <p:spPr>
          <a:xfrm>
            <a:off x="9036978" y="152400"/>
            <a:ext cx="3004487" cy="540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284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1" name="Tekstvak 10"/>
          <p:cNvSpPr txBox="1"/>
          <p:nvPr/>
        </p:nvSpPr>
        <p:spPr>
          <a:xfrm>
            <a:off x="1651385" y="5116859"/>
            <a:ext cx="1885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Gill Sans MT" panose="020B0502020104020203" pitchFamily="34" charset="0"/>
              </a:rPr>
              <a:t>Apollo</a:t>
            </a: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Ἀπολλων</a:t>
            </a:r>
            <a:endParaRPr lang="nl-BE" sz="3200" dirty="0">
              <a:solidFill>
                <a:schemeClr val="bg1"/>
              </a:solidFill>
            </a:endParaRPr>
          </a:p>
        </p:txBody>
      </p:sp>
      <p:pic>
        <p:nvPicPr>
          <p:cNvPr id="5" name="Afbeelding 4" descr="Afbeelding met gras, boom, buiten&#10;&#10;Automatisch gegenereerde beschrijving">
            <a:extLst>
              <a:ext uri="{FF2B5EF4-FFF2-40B4-BE49-F238E27FC236}">
                <a16:creationId xmlns:a16="http://schemas.microsoft.com/office/drawing/2014/main" id="{609D681B-739F-4792-9681-493AEE2240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54" b="89974" l="9910" r="89910">
                        <a14:foregroundMark x1="36216" y1="9254" x2="36216" y2="9254"/>
                        <a14:foregroundMark x1="29730" y1="29306" x2="29910" y2="26221"/>
                        <a14:foregroundMark x1="28288" y1="29306" x2="28288" y2="29306"/>
                        <a14:foregroundMark x1="28108" y1="28792" x2="28108" y2="28792"/>
                        <a14:foregroundMark x1="28829" y1="22365" x2="28829" y2="22365"/>
                        <a14:foregroundMark x1="31532" y1="11568" x2="31532" y2="11568"/>
                        <a14:foregroundMark x1="28468" y1="13368" x2="28468" y2="13368"/>
                        <a14:foregroundMark x1="57117" y1="15681" x2="57117" y2="15681"/>
                        <a14:foregroundMark x1="62703" y1="19537" x2="64685" y2="19537"/>
                        <a14:foregroundMark x1="67027" y1="11311" x2="68108" y2="11568"/>
                        <a14:foregroundMark x1="65586" y1="10797" x2="65586" y2="10797"/>
                        <a14:foregroundMark x1="67486" y1="22108" x2="67568" y2="21851"/>
                        <a14:foregroundMark x1="67240" y1="22879" x2="67486" y2="22108"/>
                        <a14:foregroundMark x1="66913" y1="23907" x2="67240" y2="22879"/>
                        <a14:foregroundMark x1="66667" y1="24679" x2="66913" y2="23907"/>
                        <a14:foregroundMark x1="51892" y1="68895" x2="54775" y2="74807"/>
                        <a14:foregroundMark x1="53333" y1="55784" x2="54595" y2="58098"/>
                        <a14:foregroundMark x1="51351" y1="53728" x2="51351" y2="53728"/>
                        <a14:foregroundMark x1="51532" y1="52185" x2="50450" y2="52956"/>
                        <a14:foregroundMark x1="52252" y1="51671" x2="53874" y2="49614"/>
                        <a14:foregroundMark x1="49189" y1="43702" x2="54595" y2="38560"/>
                        <a14:foregroundMark x1="54595" y1="38560" x2="54775" y2="38560"/>
                        <a14:foregroundMark x1="29189" y1="77635" x2="28649" y2="79177"/>
                        <a14:foregroundMark x1="31224" y1="71208" x2="30270" y2="73522"/>
                        <a14:foregroundMark x1="32072" y1="69152" x2="31224" y2="71208"/>
                        <a14:foregroundMark x1="32613" y1="68895" x2="32613" y2="68895"/>
                        <a14:foregroundMark x1="31892" y1="70437" x2="31892" y2="70437"/>
                        <a14:foregroundMark x1="31532" y1="71722" x2="31532" y2="71722"/>
                        <a14:foregroundMark x1="32613" y1="69923" x2="32613" y2="69923"/>
                        <a14:foregroundMark x1="32613" y1="69666" x2="32613" y2="69666"/>
                        <a14:foregroundMark x1="32613" y1="69409" x2="32613" y2="69409"/>
                        <a14:foregroundMark x1="32613" y1="69666" x2="32613" y2="69666"/>
                        <a14:foregroundMark x1="32613" y1="69409" x2="32613" y2="69409"/>
                        <a14:foregroundMark x1="32613" y1="69923" x2="32613" y2="69923"/>
                        <a14:foregroundMark x1="32613" y1="69666" x2="32613" y2="69666"/>
                        <a14:foregroundMark x1="32613" y1="69666" x2="32613" y2="69666"/>
                        <a14:foregroundMark x1="32613" y1="69409" x2="32613" y2="69409"/>
                        <a14:foregroundMark x1="32613" y1="69409" x2="32613" y2="69409"/>
                        <a14:foregroundMark x1="32613" y1="69409" x2="32613" y2="69409"/>
                        <a14:foregroundMark x1="32793" y1="69152" x2="32793" y2="69152"/>
                        <a14:foregroundMark x1="32432" y1="69666" x2="32793" y2="68895"/>
                        <a14:foregroundMark x1="58378" y1="35990" x2="58378" y2="35990"/>
                        <a14:foregroundMark x1="69369" y1="32134" x2="69369" y2="32134"/>
                        <a14:foregroundMark x1="70991" y1="31877" x2="70991" y2="31877"/>
                        <a14:foregroundMark x1="62162" y1="40617" x2="62162" y2="40617"/>
                        <a14:foregroundMark x1="60901" y1="41645" x2="60901" y2="41645"/>
                        <a14:foregroundMark x1="59459" y1="43188" x2="59459" y2="43188"/>
                        <a14:foregroundMark x1="63063" y1="39332" x2="65586" y2="37018"/>
                        <a14:foregroundMark x1="29009" y1="25450" x2="28468" y2="14139"/>
                        <a14:foregroundMark x1="61441" y1="26221" x2="65946" y2="25193"/>
                        <a14:backgroundMark x1="48649" y1="63753" x2="50270" y2="60925"/>
                        <a14:backgroundMark x1="50334" y1="50294" x2="50450" y2="50129"/>
                        <a14:backgroundMark x1="48288" y1="53213" x2="49510" y2="51470"/>
                        <a14:backgroundMark x1="47928" y1="39589" x2="49550" y2="39589"/>
                        <a14:backgroundMark x1="52613" y1="44987" x2="56036" y2="41645"/>
                        <a14:backgroundMark x1="69009" y1="61440" x2="67387" y2="48329"/>
                        <a14:backgroundMark x1="25946" y1="32648" x2="27207" y2="35476"/>
                        <a14:backgroundMark x1="32726" y1="69648" x2="32793" y2="69409"/>
                        <a14:backgroundMark x1="33153" y1="71208" x2="33153" y2="71208"/>
                        <a14:backgroundMark x1="66847" y1="42159" x2="69910" y2="48843"/>
                        <a14:backgroundMark x1="58559" y1="32648" x2="62523" y2="31877"/>
                        <a14:backgroundMark x1="58559" y1="40360" x2="59459" y2="39846"/>
                        <a14:backgroundMark x1="60180" y1="39075" x2="63423" y2="37275"/>
                        <a14:backgroundMark x1="60180" y1="44987" x2="60180" y2="49357"/>
                        <a14:backgroundMark x1="58559" y1="57841" x2="58559" y2="55527"/>
                        <a14:backgroundMark x1="57117" y1="62982" x2="57117" y2="62982"/>
                        <a14:backgroundMark x1="54775" y1="54756" x2="54775" y2="54756"/>
                        <a14:backgroundMark x1="56937" y1="49357" x2="56937" y2="49357"/>
                        <a14:backgroundMark x1="49730" y1="49100" x2="49730" y2="49100"/>
                        <a14:backgroundMark x1="73153" y1="39332" x2="73153" y2="39332"/>
                        <a14:backgroundMark x1="67748" y1="38560" x2="67748" y2="38560"/>
                        <a14:backgroundMark x1="65225" y1="31105" x2="65225" y2="31105"/>
                        <a14:backgroundMark x1="73153" y1="32905" x2="73153" y2="32905"/>
                        <a14:backgroundMark x1="67505" y1="31150" x2="69730" y2="30848"/>
                        <a14:backgroundMark x1="65946" y1="31362" x2="67438" y2="31159"/>
                        <a14:backgroundMark x1="61261" y1="15938" x2="61261" y2="15938"/>
                        <a14:backgroundMark x1="63423" y1="23907" x2="63423" y2="23907"/>
                        <a14:backgroundMark x1="65225" y1="22108" x2="65225" y2="22108"/>
                        <a14:backgroundMark x1="66306" y1="22108" x2="66306" y2="22108"/>
                      </a14:backgroundRemoval>
                    </a14:imgEffect>
                  </a14:imgLayer>
                </a14:imgProps>
              </a:ext>
            </a:extLst>
          </a:blip>
          <a:srcRect l="24384" r="24883"/>
          <a:stretch/>
        </p:blipFill>
        <p:spPr>
          <a:xfrm>
            <a:off x="985208" y="867626"/>
            <a:ext cx="3134619" cy="4330642"/>
          </a:xfrm>
          <a:prstGeom prst="rect">
            <a:avLst/>
          </a:prstGeom>
        </p:spPr>
      </p:pic>
      <p:pic>
        <p:nvPicPr>
          <p:cNvPr id="12" name="Afbeelding 11" descr="Afbeelding met lucht, speelgoed&#10;&#10;Automatisch gegenereerde beschrijving">
            <a:extLst>
              <a:ext uri="{FF2B5EF4-FFF2-40B4-BE49-F238E27FC236}">
                <a16:creationId xmlns:a16="http://schemas.microsoft.com/office/drawing/2014/main" id="{73523739-B3DD-4597-9849-C46E93DA26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738" b="94048" l="10000" r="90000">
                        <a14:foregroundMark x1="41111" y1="41667" x2="42500" y2="41468"/>
                        <a14:foregroundMark x1="39167" y1="38690" x2="44861" y2="40873"/>
                        <a14:foregroundMark x1="44861" y1="40873" x2="45556" y2="41667"/>
                        <a14:foregroundMark x1="39167" y1="37500" x2="44861" y2="40476"/>
                        <a14:foregroundMark x1="44861" y1="40476" x2="44861" y2="40476"/>
                        <a14:foregroundMark x1="41250" y1="37103" x2="46111" y2="42659"/>
                        <a14:foregroundMark x1="46111" y1="42659" x2="46944" y2="49802"/>
                        <a14:foregroundMark x1="43056" y1="37500" x2="46667" y2="45040"/>
                        <a14:foregroundMark x1="46667" y1="45040" x2="46944" y2="49802"/>
                        <a14:foregroundMark x1="41944" y1="37103" x2="42778" y2="37897"/>
                        <a14:foregroundMark x1="42222" y1="37698" x2="46389" y2="43849"/>
                        <a14:foregroundMark x1="46389" y1="43849" x2="46944" y2="50794"/>
                        <a14:foregroundMark x1="43611" y1="38889" x2="47222" y2="45833"/>
                        <a14:foregroundMark x1="47222" y1="45833" x2="46944" y2="51587"/>
                        <a14:foregroundMark x1="44444" y1="39881" x2="44444" y2="39881"/>
                        <a14:foregroundMark x1="45000" y1="39881" x2="45000" y2="39881"/>
                        <a14:foregroundMark x1="44444" y1="39881" x2="44444" y2="39881"/>
                        <a14:foregroundMark x1="45139" y1="41071" x2="45139" y2="41071"/>
                        <a14:foregroundMark x1="45278" y1="41270" x2="45278" y2="41270"/>
                        <a14:foregroundMark x1="45556" y1="41667" x2="45556" y2="41667"/>
                        <a14:foregroundMark x1="46111" y1="41468" x2="46111" y2="41468"/>
                        <a14:foregroundMark x1="47083" y1="45040" x2="47083" y2="45040"/>
                        <a14:foregroundMark x1="47083" y1="44841" x2="47083" y2="44841"/>
                        <a14:foregroundMark x1="46667" y1="43849" x2="46667" y2="43849"/>
                        <a14:foregroundMark x1="42639" y1="37103" x2="42639" y2="37103"/>
                        <a14:foregroundMark x1="38889" y1="83929" x2="43472" y2="86905"/>
                        <a14:foregroundMark x1="38194" y1="85119" x2="38194" y2="85119"/>
                        <a14:foregroundMark x1="37500" y1="86706" x2="46111" y2="86310"/>
                        <a14:foregroundMark x1="46111" y1="86310" x2="45972" y2="86310"/>
                        <a14:foregroundMark x1="49722" y1="93849" x2="53333" y2="94246"/>
                        <a14:foregroundMark x1="52500" y1="74802" x2="52639" y2="77381"/>
                        <a14:foregroundMark x1="76528" y1="84921" x2="75972" y2="81349"/>
                        <a14:foregroundMark x1="76111" y1="69246" x2="75833" y2="63294"/>
                        <a14:foregroundMark x1="76806" y1="47619" x2="78056" y2="61706"/>
                        <a14:foregroundMark x1="73056" y1="92063" x2="73889" y2="90476"/>
                        <a14:foregroundMark x1="50694" y1="7738" x2="54167" y2="10317"/>
                        <a14:foregroundMark x1="35556" y1="40278" x2="33194" y2="48611"/>
                        <a14:foregroundMark x1="33194" y1="48611" x2="35556" y2="56548"/>
                        <a14:foregroundMark x1="35556" y1="56548" x2="35833" y2="56944"/>
                        <a14:foregroundMark x1="33194" y1="52579" x2="35278" y2="56746"/>
                        <a14:foregroundMark x1="44306" y1="38690" x2="44306" y2="38690"/>
                        <a14:foregroundMark x1="32917" y1="48214" x2="34306" y2="43056"/>
                        <a14:foregroundMark x1="62361" y1="83333" x2="62361" y2="83333"/>
                        <a14:foregroundMark x1="61806" y1="83135" x2="61806" y2="83135"/>
                        <a14:foregroundMark x1="62917" y1="81944" x2="62917" y2="81944"/>
                        <a14:backgroundMark x1="50230" y1="45173" x2="51806" y2="45040"/>
                        <a14:backgroundMark x1="80694" y1="40079" x2="82639" y2="29762"/>
                        <a14:backgroundMark x1="56944" y1="57937" x2="56944" y2="57937"/>
                        <a14:backgroundMark x1="70556" y1="72619" x2="70556" y2="72619"/>
                        <a14:backgroundMark x1="70556" y1="72619" x2="70417" y2="75397"/>
                        <a14:backgroundMark x1="65833" y1="85516" x2="66389" y2="85119"/>
                        <a14:backgroundMark x1="64861" y1="85516" x2="66806" y2="85317"/>
                        <a14:backgroundMark x1="60139" y1="84921" x2="64861" y2="85913"/>
                        <a14:backgroundMark x1="59167" y1="95833" x2="59306" y2="93849"/>
                        <a14:backgroundMark x1="71389" y1="92659" x2="68889" y2="92659"/>
                      </a14:backgroundRemoval>
                    </a14:imgEffect>
                  </a14:imgLayer>
                </a14:imgProps>
              </a:ext>
            </a:extLst>
          </a:blip>
          <a:srcRect l="27419" r="19315"/>
          <a:stretch/>
        </p:blipFill>
        <p:spPr>
          <a:xfrm>
            <a:off x="4638056" y="525577"/>
            <a:ext cx="3434119" cy="4513000"/>
          </a:xfrm>
          <a:prstGeom prst="rect">
            <a:avLst/>
          </a:prstGeom>
        </p:spPr>
      </p:pic>
      <p:pic>
        <p:nvPicPr>
          <p:cNvPr id="17" name="Afbeelding 16" descr="Afbeelding met muur, binnen&#10;&#10;Automatisch gegenereerde beschrijving">
            <a:extLst>
              <a:ext uri="{FF2B5EF4-FFF2-40B4-BE49-F238E27FC236}">
                <a16:creationId xmlns:a16="http://schemas.microsoft.com/office/drawing/2014/main" id="{532F4A68-D5CA-4967-8DD7-C949308A4D6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1" b="92727" l="10000" r="90000">
                        <a14:foregroundMark x1="32549" y1="69091" x2="32549" y2="65455"/>
                        <a14:foregroundMark x1="29608" y1="66667" x2="31176" y2="65455"/>
                        <a14:foregroundMark x1="29412" y1="66364" x2="30784" y2="64242"/>
                        <a14:foregroundMark x1="34118" y1="68182" x2="34314" y2="70303"/>
                        <a14:foregroundMark x1="45294" y1="46667" x2="44118" y2="46970"/>
                        <a14:foregroundMark x1="53137" y1="9394" x2="55294" y2="7273"/>
                        <a14:foregroundMark x1="54510" y1="2424" x2="55294" y2="2727"/>
                        <a14:foregroundMark x1="53725" y1="3030" x2="53725" y2="3030"/>
                        <a14:foregroundMark x1="53725" y1="3030" x2="49804" y2="9091"/>
                        <a14:foregroundMark x1="49804" y1="9091" x2="49608" y2="11515"/>
                        <a14:foregroundMark x1="40196" y1="30606" x2="41765" y2="30303"/>
                        <a14:foregroundMark x1="46392" y1="28942" x2="48095" y2="32159"/>
                        <a14:foregroundMark x1="39020" y1="79697" x2="37647" y2="87273"/>
                        <a14:foregroundMark x1="47255" y1="78485" x2="47843" y2="85455"/>
                        <a14:foregroundMark x1="46275" y1="86364" x2="46275" y2="86364"/>
                        <a14:foregroundMark x1="38627" y1="89394" x2="38627" y2="89394"/>
                        <a14:foregroundMark x1="36667" y1="88788" x2="36667" y2="88788"/>
                        <a14:foregroundMark x1="36471" y1="88182" x2="36471" y2="88182"/>
                        <a14:foregroundMark x1="40000" y1="87576" x2="40000" y2="87576"/>
                        <a14:foregroundMark x1="46275" y1="87273" x2="46275" y2="87273"/>
                        <a14:foregroundMark x1="46471" y1="88485" x2="49216" y2="88182"/>
                        <a14:foregroundMark x1="53725" y1="28636" x2="53725" y2="27710"/>
                        <a14:foregroundMark x1="53725" y1="40879" x2="53725" y2="36103"/>
                        <a14:foregroundMark x1="54981" y1="20371" x2="55098" y2="19697"/>
                        <a14:foregroundMark x1="54777" y1="16970" x2="54706" y2="16364"/>
                        <a14:foregroundMark x1="55098" y1="19697" x2="54777" y2="16970"/>
                        <a14:foregroundMark x1="57451" y1="13333" x2="58039" y2="15455"/>
                        <a14:foregroundMark x1="54314" y1="58182" x2="54314" y2="60303"/>
                        <a14:foregroundMark x1="54118" y1="60000" x2="54178" y2="61212"/>
                        <a14:foregroundMark x1="53554" y1="68622" x2="53529" y2="69697"/>
                        <a14:foregroundMark x1="53655" y1="64242" x2="53646" y2="64649"/>
                        <a14:foregroundMark x1="53473" y1="84588" x2="53333" y2="92727"/>
                        <a14:foregroundMark x1="53595" y1="77525" x2="53493" y2="83465"/>
                        <a14:foregroundMark x1="51961" y1="14545" x2="51961" y2="14545"/>
                        <a14:foregroundMark x1="51961" y1="15758" x2="51961" y2="15758"/>
                        <a14:foregroundMark x1="54314" y1="19394" x2="54314" y2="19394"/>
                        <a14:foregroundMark x1="53922" y1="18485" x2="53922" y2="18485"/>
                        <a14:foregroundMark x1="54314" y1="23939" x2="54314" y2="23939"/>
                        <a14:foregroundMark x1="53922" y1="20909" x2="53922" y2="20909"/>
                        <a14:foregroundMark x1="48431" y1="43333" x2="48431" y2="43333"/>
                        <a14:backgroundMark x1="62941" y1="57879" x2="61961" y2="37576"/>
                        <a14:backgroundMark x1="61961" y1="37576" x2="62941" y2="33939"/>
                        <a14:backgroundMark x1="70784" y1="36667" x2="69020" y2="23333"/>
                        <a14:backgroundMark x1="85098" y1="29091" x2="84902" y2="39091"/>
                        <a14:backgroundMark x1="80392" y1="36667" x2="86078" y2="36364"/>
                        <a14:backgroundMark x1="86078" y1="36364" x2="86667" y2="36364"/>
                        <a14:backgroundMark x1="46667" y1="21212" x2="49807" y2="25555"/>
                        <a14:backgroundMark x1="51569" y1="57576" x2="51614" y2="58182"/>
                        <a14:backgroundMark x1="51495" y1="58182" x2="50392" y2="53636"/>
                        <a14:backgroundMark x1="64706" y1="15455" x2="69216" y2="16364"/>
                        <a14:backgroundMark x1="43922" y1="83939" x2="43137" y2="80909"/>
                        <a14:backgroundMark x1="51014" y1="23939" x2="51373" y2="28182"/>
                        <a14:backgroundMark x1="50784" y1="21212" x2="51014" y2="23939"/>
                        <a14:backgroundMark x1="49608" y1="31212" x2="51373" y2="37576"/>
                        <a14:backgroundMark x1="51541" y1="43333" x2="51373" y2="44545"/>
                        <a14:backgroundMark x1="51961" y1="40303" x2="51541" y2="43333"/>
                        <a14:backgroundMark x1="51373" y1="61212" x2="51373" y2="64242"/>
                        <a14:backgroundMark x1="51961" y1="64848" x2="52157" y2="68788"/>
                        <a14:backgroundMark x1="51176" y1="84848" x2="50980" y2="80909"/>
                        <a14:backgroundMark x1="52157" y1="78485" x2="51961" y2="76364"/>
                        <a14:backgroundMark x1="52549" y1="69697" x2="52745" y2="77576"/>
                        <a14:backgroundMark x1="52745" y1="77576" x2="52745" y2="77576"/>
                        <a14:backgroundMark x1="53137" y1="16970" x2="53137" y2="16970"/>
                      </a14:backgroundRemoval>
                    </a14:imgEffect>
                  </a14:imgLayer>
                </a14:imgProps>
              </a:ext>
            </a:extLst>
          </a:blip>
          <a:srcRect l="28302" r="35735"/>
          <a:stretch/>
        </p:blipFill>
        <p:spPr>
          <a:xfrm>
            <a:off x="8884577" y="0"/>
            <a:ext cx="3004487" cy="5405738"/>
          </a:xfrm>
          <a:prstGeom prst="rect">
            <a:avLst/>
          </a:prstGeom>
        </p:spPr>
      </p:pic>
      <p:sp>
        <p:nvSpPr>
          <p:cNvPr id="13" name="Tekstvak 12">
            <a:extLst>
              <a:ext uri="{FF2B5EF4-FFF2-40B4-BE49-F238E27FC236}">
                <a16:creationId xmlns:a16="http://schemas.microsoft.com/office/drawing/2014/main" id="{F1E29F83-E015-4C71-BDDA-6C74BA16D07F}"/>
              </a:ext>
            </a:extLst>
          </p:cNvPr>
          <p:cNvSpPr txBox="1"/>
          <p:nvPr/>
        </p:nvSpPr>
        <p:spPr>
          <a:xfrm>
            <a:off x="5267981" y="5049952"/>
            <a:ext cx="1885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 err="1">
                <a:solidFill>
                  <a:schemeClr val="bg1"/>
                </a:solidFill>
                <a:latin typeface="Gill Sans MT" panose="020B0502020104020203" pitchFamily="34" charset="0"/>
              </a:rPr>
              <a:t>Hefaistos</a:t>
            </a:r>
            <a:endParaRPr lang="nl-BE" sz="32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Ἡφαιστος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3D140CDC-9E61-4B29-8928-9E6BC570ABF6}"/>
              </a:ext>
            </a:extLst>
          </p:cNvPr>
          <p:cNvSpPr txBox="1"/>
          <p:nvPr/>
        </p:nvSpPr>
        <p:spPr>
          <a:xfrm>
            <a:off x="9320916" y="5049952"/>
            <a:ext cx="1885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Gill Sans MT" panose="020B0502020104020203" pitchFamily="34" charset="0"/>
              </a:rPr>
              <a:t>Dionysos</a:t>
            </a: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Διονυσος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20" name="Google Shape;387;p40">
            <a:extLst>
              <a:ext uri="{FF2B5EF4-FFF2-40B4-BE49-F238E27FC236}">
                <a16:creationId xmlns:a16="http://schemas.microsoft.com/office/drawing/2014/main" id="{6CDA4DA4-7106-422D-98AC-A374062F0410}"/>
              </a:ext>
            </a:extLst>
          </p:cNvPr>
          <p:cNvSpPr/>
          <p:nvPr/>
        </p:nvSpPr>
        <p:spPr>
          <a:xfrm>
            <a:off x="4587469" y="4876223"/>
            <a:ext cx="3246900" cy="1456200"/>
          </a:xfrm>
          <a:prstGeom prst="ellipse">
            <a:avLst/>
          </a:prstGeom>
          <a:noFill/>
          <a:ln w="762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97889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41"/>
          <p:cNvSpPr txBox="1">
            <a:spLocks noGrp="1"/>
          </p:cNvSpPr>
          <p:nvPr>
            <p:ph type="title"/>
          </p:nvPr>
        </p:nvSpPr>
        <p:spPr>
          <a:xfrm>
            <a:off x="838200" y="856034"/>
            <a:ext cx="10515600" cy="83465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>
                <a:solidFill>
                  <a:schemeClr val="tx2"/>
                </a:solidFill>
                <a:latin typeface="Gill Sans MT" panose="020B0502020104020203" pitchFamily="34" charset="0"/>
              </a:rPr>
              <a:t>RONDE 4</a:t>
            </a:r>
            <a:endParaRPr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395" name="Google Shape;395;p41"/>
          <p:cNvSpPr txBox="1">
            <a:spLocks noGrp="1"/>
          </p:cNvSpPr>
          <p:nvPr>
            <p:ph idx="1"/>
          </p:nvPr>
        </p:nvSpPr>
        <p:spPr>
          <a:xfrm>
            <a:off x="838200" y="2208178"/>
            <a:ext cx="9603300" cy="2933109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ben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een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dochter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 van Zeus, de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oppergod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.</a:t>
            </a: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 maak mensen verliefd.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3600" b="1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Ik startte een oorlog (oeps).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600" b="1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3600" b="1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0000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sp>
        <p:nvSpPr>
          <p:cNvPr id="14" name="Ovaal 13">
            <a:extLst>
              <a:ext uri="{FF2B5EF4-FFF2-40B4-BE49-F238E27FC236}">
                <a16:creationId xmlns:a16="http://schemas.microsoft.com/office/drawing/2014/main" id="{5717E0FB-3F6D-4D02-AD38-F585A622E5AB}"/>
              </a:ext>
            </a:extLst>
          </p:cNvPr>
          <p:cNvSpPr/>
          <p:nvPr/>
        </p:nvSpPr>
        <p:spPr>
          <a:xfrm>
            <a:off x="1874077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5" name="Ovaal 14">
            <a:extLst>
              <a:ext uri="{FF2B5EF4-FFF2-40B4-BE49-F238E27FC236}">
                <a16:creationId xmlns:a16="http://schemas.microsoft.com/office/drawing/2014/main" id="{1B86CDCA-0537-4A10-AB75-B98A02006133}"/>
              </a:ext>
            </a:extLst>
          </p:cNvPr>
          <p:cNvSpPr/>
          <p:nvPr/>
        </p:nvSpPr>
        <p:spPr>
          <a:xfrm>
            <a:off x="5753719" y="5198269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6" name="Ovaal 15">
            <a:extLst>
              <a:ext uri="{FF2B5EF4-FFF2-40B4-BE49-F238E27FC236}">
                <a16:creationId xmlns:a16="http://schemas.microsoft.com/office/drawing/2014/main" id="{3CA19046-81C7-42E9-A52D-0E4AE919D673}"/>
              </a:ext>
            </a:extLst>
          </p:cNvPr>
          <p:cNvSpPr/>
          <p:nvPr/>
        </p:nvSpPr>
        <p:spPr>
          <a:xfrm>
            <a:off x="9702261" y="5198268"/>
            <a:ext cx="914400" cy="914400"/>
          </a:xfrm>
          <a:prstGeom prst="ellipse">
            <a:avLst/>
          </a:prstGeom>
          <a:solidFill>
            <a:schemeClr val="tx1"/>
          </a:solidFill>
          <a:ln w="28575">
            <a:solidFill>
              <a:srgbClr val="E4A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sp>
        <p:nvSpPr>
          <p:cNvPr id="11" name="Tekstvak 10"/>
          <p:cNvSpPr txBox="1"/>
          <p:nvPr/>
        </p:nvSpPr>
        <p:spPr>
          <a:xfrm>
            <a:off x="1805178" y="5055305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00B050"/>
                </a:solidFill>
              </a:rPr>
              <a:t>A</a:t>
            </a:r>
          </a:p>
        </p:txBody>
      </p:sp>
      <p:sp>
        <p:nvSpPr>
          <p:cNvPr id="19" name="Tekstvak 18"/>
          <p:cNvSpPr txBox="1"/>
          <p:nvPr/>
        </p:nvSpPr>
        <p:spPr>
          <a:xfrm>
            <a:off x="5687137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22" name="Tekstvak 21"/>
          <p:cNvSpPr txBox="1"/>
          <p:nvPr/>
        </p:nvSpPr>
        <p:spPr>
          <a:xfrm>
            <a:off x="9569096" y="5055304"/>
            <a:ext cx="10475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7200" dirty="0"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4" name="Afbeelding 3" descr="Afbeelding met gras&#10;&#10;Automatisch gegenereerde beschrijving">
            <a:extLst>
              <a:ext uri="{FF2B5EF4-FFF2-40B4-BE49-F238E27FC236}">
                <a16:creationId xmlns:a16="http://schemas.microsoft.com/office/drawing/2014/main" id="{5934CC22-87D4-437D-BB47-CEBB9B6129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3655" y1="41916" x2="63655" y2="40419"/>
                        <a14:foregroundMark x1="33193" y1="56287" x2="32773" y2="63473"/>
                        <a14:backgroundMark x1="23529" y1="52695" x2="21008" y2="28443"/>
                        <a14:backgroundMark x1="51261" y1="20060" x2="53992" y2="36527"/>
                        <a14:backgroundMark x1="67647" y1="36826" x2="72689" y2="59581"/>
                        <a14:backgroundMark x1="72689" y1="59581" x2="69748" y2="70060"/>
                        <a14:backgroundMark x1="25420" y1="60180" x2="28782" y2="52395"/>
                        <a14:backgroundMark x1="28782" y1="52395" x2="31723" y2="35329"/>
                        <a14:backgroundMark x1="47899" y1="35329" x2="52101" y2="42515"/>
                        <a14:backgroundMark x1="50630" y1="79042" x2="49580" y2="67964"/>
                        <a14:backgroundMark x1="49580" y1="67964" x2="46639" y2="59281"/>
                        <a14:backgroundMark x1="47479" y1="87425" x2="52101" y2="83533"/>
                        <a14:backgroundMark x1="67647" y1="64371" x2="65546" y2="54192"/>
                        <a14:backgroundMark x1="65546" y1="54192" x2="66176" y2="45210"/>
                        <a14:backgroundMark x1="61975" y1="57784" x2="62395" y2="50000"/>
                        <a14:backgroundMark x1="54832" y1="40120" x2="53782" y2="48802"/>
                        <a14:backgroundMark x1="53782" y1="48802" x2="53361" y2="49401"/>
                        <a14:backgroundMark x1="58403" y1="57186" x2="59664" y2="55689"/>
                        <a14:backgroundMark x1="46218" y1="49401" x2="46008" y2="47305"/>
                        <a14:backgroundMark x1="34946" y1="56495" x2="35294" y2="48802"/>
                      </a14:backgroundRemoval>
                    </a14:imgEffect>
                  </a14:imgLayer>
                </a14:imgProps>
              </a:ext>
            </a:extLst>
          </a:blip>
          <a:srcRect l="28820" r="34306"/>
          <a:stretch/>
        </p:blipFill>
        <p:spPr>
          <a:xfrm>
            <a:off x="1258924" y="0"/>
            <a:ext cx="2900976" cy="5520225"/>
          </a:xfrm>
          <a:prstGeom prst="rect">
            <a:avLst/>
          </a:prstGeom>
        </p:spPr>
      </p:pic>
      <p:pic>
        <p:nvPicPr>
          <p:cNvPr id="7" name="Afbeelding 6" descr="Afbeelding met lucht, gras, buiten&#10;&#10;Automatisch gegenereerde beschrijving">
            <a:extLst>
              <a:ext uri="{FF2B5EF4-FFF2-40B4-BE49-F238E27FC236}">
                <a16:creationId xmlns:a16="http://schemas.microsoft.com/office/drawing/2014/main" id="{23002A71-4375-4AC3-9B5B-8E9CEBC419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500" l="9965" r="89860">
                        <a14:foregroundMark x1="46154" y1="46250" x2="47203" y2="48750"/>
                        <a14:foregroundMark x1="51431" y1="51250" x2="52448" y2="53250"/>
                        <a14:foregroundMark x1="49650" y1="47750" x2="51431" y2="51250"/>
                        <a14:foregroundMark x1="57168" y1="37500" x2="56818" y2="41250"/>
                        <a14:foregroundMark x1="58042" y1="22000" x2="58042" y2="33500"/>
                        <a14:foregroundMark x1="57517" y1="32250" x2="57517" y2="27250"/>
                        <a14:foregroundMark x1="46678" y1="84750" x2="46678" y2="84750"/>
                        <a14:foregroundMark x1="46154" y1="84750" x2="46154" y2="84750"/>
                        <a14:foregroundMark x1="44755" y1="84500" x2="46678" y2="86500"/>
                        <a14:foregroundMark x1="64510" y1="78500" x2="69231" y2="70000"/>
                        <a14:foregroundMark x1="69231" y1="70000" x2="70979" y2="64500"/>
                        <a14:foregroundMark x1="76049" y1="92500" x2="77622" y2="92250"/>
                        <a14:foregroundMark x1="35664" y1="51000" x2="35315" y2="44750"/>
                        <a14:foregroundMark x1="35839" y1="84250" x2="37587" y2="86750"/>
                        <a14:foregroundMark x1="47552" y1="81500" x2="47552" y2="81500"/>
                        <a14:foregroundMark x1="47552" y1="42750" x2="47552" y2="42750"/>
                        <a14:foregroundMark x1="47203" y1="42000" x2="48077" y2="44000"/>
                        <a14:foregroundMark x1="60664" y1="59750" x2="60664" y2="59750"/>
                        <a14:foregroundMark x1="60664" y1="59250" x2="60664" y2="59250"/>
                        <a14:foregroundMark x1="62238" y1="59250" x2="62238" y2="59250"/>
                        <a14:backgroundMark x1="52392" y1="40467" x2="52797" y2="41750"/>
                        <a14:backgroundMark x1="52391" y1="40464" x2="52373" y2="40407"/>
                        <a14:backgroundMark x1="50350" y1="34000" x2="52327" y2="40262"/>
                        <a14:backgroundMark x1="52797" y1="41750" x2="52622" y2="42000"/>
                        <a14:backgroundMark x1="61245" y1="38273" x2="61054" y2="33500"/>
                        <a14:backgroundMark x1="61713" y1="50000" x2="61350" y2="40908"/>
                        <a14:backgroundMark x1="50874" y1="59000" x2="50168" y2="55300"/>
                        <a14:backgroundMark x1="58566" y1="65250" x2="57692" y2="70250"/>
                        <a14:backgroundMark x1="56993" y1="80500" x2="56993" y2="80500"/>
                        <a14:backgroundMark x1="56993" y1="78500" x2="56993" y2="78500"/>
                        <a14:backgroundMark x1="59266" y1="16000" x2="59266" y2="16000"/>
                        <a14:backgroundMark x1="49545" y1="42750" x2="50000" y2="43500"/>
                        <a14:backgroundMark x1="47727" y1="39750" x2="48475" y2="40984"/>
                        <a14:backgroundMark x1="45629" y1="39750" x2="45629" y2="39750"/>
                        <a14:backgroundMark x1="49301" y1="51250" x2="49301" y2="51250"/>
                      </a14:backgroundRemoval>
                    </a14:imgEffect>
                  </a14:imgLayer>
                </a14:imgProps>
              </a:ext>
            </a:extLst>
          </a:blip>
          <a:srcRect l="30802" r="14593"/>
          <a:stretch/>
        </p:blipFill>
        <p:spPr>
          <a:xfrm>
            <a:off x="4517651" y="155059"/>
            <a:ext cx="4068312" cy="5210105"/>
          </a:xfrm>
          <a:prstGeom prst="rect">
            <a:avLst/>
          </a:prstGeom>
        </p:spPr>
      </p:pic>
      <p:pic>
        <p:nvPicPr>
          <p:cNvPr id="9" name="Afbeelding 8" descr="Afbeelding met gras, buiten, hond&#10;&#10;Automatisch gegenereerde beschrijving">
            <a:extLst>
              <a:ext uri="{FF2B5EF4-FFF2-40B4-BE49-F238E27FC236}">
                <a16:creationId xmlns:a16="http://schemas.microsoft.com/office/drawing/2014/main" id="{60572B3F-8E02-4A01-8A75-2A63C25677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48" b="89802" l="10000" r="90000">
                        <a14:foregroundMark x1="30833" y1="11331" x2="35000" y2="9348"/>
                        <a14:foregroundMark x1="26667" y1="52408" x2="26667" y2="52408"/>
                        <a14:foregroundMark x1="23958" y1="50708" x2="24583" y2="49858"/>
                        <a14:foregroundMark x1="25639" y1="43397" x2="26042" y2="40793"/>
                        <a14:foregroundMark x1="56875" y1="33994" x2="56875" y2="33994"/>
                        <a14:foregroundMark x1="57986" y1="40227" x2="58125" y2="41360"/>
                        <a14:foregroundMark x1="57917" y1="39660" x2="57986" y2="40227"/>
                        <a14:foregroundMark x1="25417" y1="51841" x2="29167" y2="58640"/>
                        <a14:foregroundMark x1="29167" y1="58640" x2="29167" y2="58640"/>
                        <a14:foregroundMark x1="52083" y1="34844" x2="52083" y2="34844"/>
                        <a14:foregroundMark x1="52292" y1="33428" x2="52292" y2="33428"/>
                        <a14:foregroundMark x1="58855" y1="36827" x2="59167" y2="39660"/>
                        <a14:foregroundMark x1="58605" y1="34561" x2="58855" y2="36827"/>
                        <a14:foregroundMark x1="58542" y1="33994" x2="58605" y2="34561"/>
                        <a14:backgroundMark x1="47917" y1="28895" x2="53750" y2="19830"/>
                        <a14:backgroundMark x1="54583" y1="48442" x2="55836" y2="41873"/>
                        <a14:backgroundMark x1="62917" y1="52691" x2="68333" y2="39943"/>
                        <a14:backgroundMark x1="67083" y1="50142" x2="69583" y2="71105"/>
                        <a14:backgroundMark x1="69583" y1="71105" x2="70417" y2="71955"/>
                        <a14:backgroundMark x1="16458" y1="50992" x2="21458" y2="48442"/>
                        <a14:backgroundMark x1="21458" y1="48442" x2="21667" y2="46742"/>
                        <a14:backgroundMark x1="43333" y1="43626" x2="45833" y2="51275"/>
                        <a14:backgroundMark x1="45833" y1="51275" x2="47292" y2="52975"/>
                        <a14:backgroundMark x1="64041" y1="38674" x2="68125" y2="67139"/>
                        <a14:backgroundMark x1="59792" y1="9065" x2="63233" y2="33045"/>
                        <a14:backgroundMark x1="23542" y1="43909" x2="23958" y2="47025"/>
                        <a14:backgroundMark x1="48958" y1="32861" x2="48958" y2="32861"/>
                        <a14:backgroundMark x1="53750" y1="36827" x2="53750" y2="36827"/>
                        <a14:backgroundMark x1="58958" y1="32578" x2="58958" y2="32578"/>
                        <a14:backgroundMark x1="59583" y1="34561" x2="59583" y2="34561"/>
                        <a14:backgroundMark x1="59583" y1="40227" x2="59583" y2="40227"/>
                      </a14:backgroundRemoval>
                    </a14:imgEffect>
                  </a14:imgLayer>
                </a14:imgProps>
              </a:ext>
            </a:extLst>
          </a:blip>
          <a:srcRect l="21291" r="39684"/>
          <a:stretch/>
        </p:blipFill>
        <p:spPr>
          <a:xfrm>
            <a:off x="9157078" y="602367"/>
            <a:ext cx="2875651" cy="541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22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vak 2"/>
          <p:cNvSpPr txBox="1"/>
          <p:nvPr/>
        </p:nvSpPr>
        <p:spPr>
          <a:xfrm>
            <a:off x="3135086" y="1132114"/>
            <a:ext cx="4563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>
              <a:solidFill>
                <a:prstClr val="black"/>
              </a:solidFill>
            </a:endParaRPr>
          </a:p>
        </p:txBody>
      </p:sp>
      <p:pic>
        <p:nvPicPr>
          <p:cNvPr id="4" name="Afbeelding 3" descr="Afbeelding met gras&#10;&#10;Automatisch gegenereerde beschrijving">
            <a:extLst>
              <a:ext uri="{FF2B5EF4-FFF2-40B4-BE49-F238E27FC236}">
                <a16:creationId xmlns:a16="http://schemas.microsoft.com/office/drawing/2014/main" id="{5934CC22-87D4-437D-BB47-CEBB9B6129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3655" y1="41916" x2="63655" y2="40419"/>
                        <a14:foregroundMark x1="33193" y1="56287" x2="32773" y2="63473"/>
                        <a14:backgroundMark x1="23529" y1="52695" x2="21008" y2="28443"/>
                        <a14:backgroundMark x1="51261" y1="20060" x2="53992" y2="36527"/>
                        <a14:backgroundMark x1="67647" y1="36826" x2="72689" y2="59581"/>
                        <a14:backgroundMark x1="72689" y1="59581" x2="69748" y2="70060"/>
                        <a14:backgroundMark x1="25420" y1="60180" x2="28782" y2="52395"/>
                        <a14:backgroundMark x1="28782" y1="52395" x2="31723" y2="35329"/>
                        <a14:backgroundMark x1="47899" y1="35329" x2="52101" y2="42515"/>
                        <a14:backgroundMark x1="50630" y1="79042" x2="49580" y2="67964"/>
                        <a14:backgroundMark x1="49580" y1="67964" x2="46639" y2="59281"/>
                        <a14:backgroundMark x1="47479" y1="87425" x2="52101" y2="83533"/>
                        <a14:backgroundMark x1="67647" y1="64371" x2="65546" y2="54192"/>
                        <a14:backgroundMark x1="65546" y1="54192" x2="66176" y2="45210"/>
                        <a14:backgroundMark x1="61975" y1="57784" x2="62395" y2="50000"/>
                        <a14:backgroundMark x1="54832" y1="40120" x2="53782" y2="48802"/>
                        <a14:backgroundMark x1="53782" y1="48802" x2="53361" y2="49401"/>
                        <a14:backgroundMark x1="58403" y1="57186" x2="59664" y2="55689"/>
                        <a14:backgroundMark x1="46218" y1="49401" x2="46008" y2="47305"/>
                        <a14:backgroundMark x1="34946" y1="56495" x2="35294" y2="48802"/>
                      </a14:backgroundRemoval>
                    </a14:imgEffect>
                  </a14:imgLayer>
                </a14:imgProps>
              </a:ext>
            </a:extLst>
          </a:blip>
          <a:srcRect l="28820" r="34306"/>
          <a:stretch/>
        </p:blipFill>
        <p:spPr>
          <a:xfrm>
            <a:off x="1258924" y="0"/>
            <a:ext cx="2900976" cy="5520225"/>
          </a:xfrm>
          <a:prstGeom prst="rect">
            <a:avLst/>
          </a:prstGeom>
        </p:spPr>
      </p:pic>
      <p:pic>
        <p:nvPicPr>
          <p:cNvPr id="7" name="Afbeelding 6" descr="Afbeelding met lucht, gras, buiten&#10;&#10;Automatisch gegenereerde beschrijving">
            <a:extLst>
              <a:ext uri="{FF2B5EF4-FFF2-40B4-BE49-F238E27FC236}">
                <a16:creationId xmlns:a16="http://schemas.microsoft.com/office/drawing/2014/main" id="{23002A71-4375-4AC3-9B5B-8E9CEBC419D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500" l="9965" r="89860">
                        <a14:foregroundMark x1="46154" y1="46250" x2="47203" y2="48750"/>
                        <a14:foregroundMark x1="51431" y1="51250" x2="52448" y2="53250"/>
                        <a14:foregroundMark x1="49650" y1="47750" x2="51431" y2="51250"/>
                        <a14:foregroundMark x1="57168" y1="37500" x2="56818" y2="41250"/>
                        <a14:foregroundMark x1="58042" y1="22000" x2="58042" y2="33500"/>
                        <a14:foregroundMark x1="57517" y1="32250" x2="57517" y2="27250"/>
                        <a14:foregroundMark x1="46678" y1="84750" x2="46678" y2="84750"/>
                        <a14:foregroundMark x1="46154" y1="84750" x2="46154" y2="84750"/>
                        <a14:foregroundMark x1="44755" y1="84500" x2="46678" y2="86500"/>
                        <a14:foregroundMark x1="64510" y1="78500" x2="69231" y2="70000"/>
                        <a14:foregroundMark x1="69231" y1="70000" x2="70979" y2="64500"/>
                        <a14:foregroundMark x1="76049" y1="92500" x2="77622" y2="92250"/>
                        <a14:foregroundMark x1="35664" y1="51000" x2="35315" y2="44750"/>
                        <a14:foregroundMark x1="35839" y1="84250" x2="37587" y2="86750"/>
                        <a14:foregroundMark x1="47552" y1="81500" x2="47552" y2="81500"/>
                        <a14:foregroundMark x1="47552" y1="42750" x2="47552" y2="42750"/>
                        <a14:foregroundMark x1="47203" y1="42000" x2="48077" y2="44000"/>
                        <a14:foregroundMark x1="60664" y1="59750" x2="60664" y2="59750"/>
                        <a14:foregroundMark x1="60664" y1="59250" x2="60664" y2="59250"/>
                        <a14:foregroundMark x1="62238" y1="59250" x2="62238" y2="59250"/>
                        <a14:backgroundMark x1="52392" y1="40467" x2="52797" y2="41750"/>
                        <a14:backgroundMark x1="52391" y1="40464" x2="52373" y2="40407"/>
                        <a14:backgroundMark x1="50350" y1="34000" x2="52327" y2="40262"/>
                        <a14:backgroundMark x1="52797" y1="41750" x2="52622" y2="42000"/>
                        <a14:backgroundMark x1="61245" y1="38273" x2="61054" y2="33500"/>
                        <a14:backgroundMark x1="61713" y1="50000" x2="61350" y2="40908"/>
                        <a14:backgroundMark x1="50874" y1="59000" x2="50168" y2="55300"/>
                        <a14:backgroundMark x1="58566" y1="65250" x2="57692" y2="70250"/>
                        <a14:backgroundMark x1="56993" y1="80500" x2="56993" y2="80500"/>
                        <a14:backgroundMark x1="56993" y1="78500" x2="56993" y2="78500"/>
                        <a14:backgroundMark x1="59266" y1="16000" x2="59266" y2="16000"/>
                        <a14:backgroundMark x1="49545" y1="42750" x2="50000" y2="43500"/>
                        <a14:backgroundMark x1="47727" y1="39750" x2="48475" y2="40984"/>
                        <a14:backgroundMark x1="45629" y1="39750" x2="45629" y2="39750"/>
                        <a14:backgroundMark x1="49301" y1="51250" x2="49301" y2="51250"/>
                      </a14:backgroundRemoval>
                    </a14:imgEffect>
                  </a14:imgLayer>
                </a14:imgProps>
              </a:ext>
            </a:extLst>
          </a:blip>
          <a:srcRect l="30802" r="14593"/>
          <a:stretch/>
        </p:blipFill>
        <p:spPr>
          <a:xfrm>
            <a:off x="4517651" y="155059"/>
            <a:ext cx="4068312" cy="5210105"/>
          </a:xfrm>
          <a:prstGeom prst="rect">
            <a:avLst/>
          </a:prstGeom>
        </p:spPr>
      </p:pic>
      <p:pic>
        <p:nvPicPr>
          <p:cNvPr id="9" name="Afbeelding 8" descr="Afbeelding met gras, buiten, hond&#10;&#10;Automatisch gegenereerde beschrijving">
            <a:extLst>
              <a:ext uri="{FF2B5EF4-FFF2-40B4-BE49-F238E27FC236}">
                <a16:creationId xmlns:a16="http://schemas.microsoft.com/office/drawing/2014/main" id="{60572B3F-8E02-4A01-8A75-2A63C25677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48" b="89802" l="10000" r="90000">
                        <a14:foregroundMark x1="30833" y1="11331" x2="35000" y2="9348"/>
                        <a14:foregroundMark x1="26667" y1="52408" x2="26667" y2="52408"/>
                        <a14:foregroundMark x1="23958" y1="50708" x2="24583" y2="49858"/>
                        <a14:foregroundMark x1="25639" y1="43397" x2="26042" y2="40793"/>
                        <a14:foregroundMark x1="56875" y1="33994" x2="56875" y2="33994"/>
                        <a14:foregroundMark x1="57986" y1="40227" x2="58125" y2="41360"/>
                        <a14:foregroundMark x1="57917" y1="39660" x2="57986" y2="40227"/>
                        <a14:foregroundMark x1="25417" y1="51841" x2="29167" y2="58640"/>
                        <a14:foregroundMark x1="29167" y1="58640" x2="29167" y2="58640"/>
                        <a14:foregroundMark x1="52083" y1="34844" x2="52083" y2="34844"/>
                        <a14:foregroundMark x1="52292" y1="33428" x2="52292" y2="33428"/>
                        <a14:foregroundMark x1="58855" y1="36827" x2="59167" y2="39660"/>
                        <a14:foregroundMark x1="58605" y1="34561" x2="58855" y2="36827"/>
                        <a14:foregroundMark x1="58542" y1="33994" x2="58605" y2="34561"/>
                        <a14:backgroundMark x1="47917" y1="28895" x2="53750" y2="19830"/>
                        <a14:backgroundMark x1="54583" y1="48442" x2="55836" y2="41873"/>
                        <a14:backgroundMark x1="62917" y1="52691" x2="68333" y2="39943"/>
                        <a14:backgroundMark x1="67083" y1="50142" x2="69583" y2="71105"/>
                        <a14:backgroundMark x1="69583" y1="71105" x2="70417" y2="71955"/>
                        <a14:backgroundMark x1="16458" y1="50992" x2="21458" y2="48442"/>
                        <a14:backgroundMark x1="21458" y1="48442" x2="21667" y2="46742"/>
                        <a14:backgroundMark x1="43333" y1="43626" x2="45833" y2="51275"/>
                        <a14:backgroundMark x1="45833" y1="51275" x2="47292" y2="52975"/>
                        <a14:backgroundMark x1="64041" y1="38674" x2="68125" y2="67139"/>
                        <a14:backgroundMark x1="59792" y1="9065" x2="63233" y2="33045"/>
                        <a14:backgroundMark x1="23542" y1="43909" x2="23958" y2="47025"/>
                        <a14:backgroundMark x1="48958" y1="32861" x2="48958" y2="32861"/>
                        <a14:backgroundMark x1="53750" y1="36827" x2="53750" y2="36827"/>
                        <a14:backgroundMark x1="58958" y1="32578" x2="58958" y2="32578"/>
                        <a14:backgroundMark x1="59583" y1="34561" x2="59583" y2="34561"/>
                        <a14:backgroundMark x1="59583" y1="40227" x2="59583" y2="40227"/>
                      </a14:backgroundRemoval>
                    </a14:imgEffect>
                  </a14:imgLayer>
                </a14:imgProps>
              </a:ext>
            </a:extLst>
          </a:blip>
          <a:srcRect l="21291" r="39684" b="16870"/>
          <a:stretch/>
        </p:blipFill>
        <p:spPr>
          <a:xfrm>
            <a:off x="9157078" y="602367"/>
            <a:ext cx="2875651" cy="4504892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0E4451F8-88C4-41C5-8161-65096B5F5611}"/>
              </a:ext>
            </a:extLst>
          </p:cNvPr>
          <p:cNvSpPr txBox="1"/>
          <p:nvPr/>
        </p:nvSpPr>
        <p:spPr>
          <a:xfrm>
            <a:off x="1258924" y="5107259"/>
            <a:ext cx="1885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 err="1">
                <a:solidFill>
                  <a:schemeClr val="bg1"/>
                </a:solidFill>
                <a:latin typeface="Gill Sans MT" panose="020B0502020104020203" pitchFamily="34" charset="0"/>
              </a:rPr>
              <a:t>Afrodite</a:t>
            </a:r>
            <a:endParaRPr lang="nl-BE" sz="3200" dirty="0">
              <a:solidFill>
                <a:schemeClr val="bg1"/>
              </a:solidFill>
              <a:latin typeface="Gill Sans MT" panose="020B0502020104020203" pitchFamily="34" charset="0"/>
            </a:endParaRP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Ἀφροδιτη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5A41933-663E-4B98-AE15-A0CCE1022112}"/>
              </a:ext>
            </a:extLst>
          </p:cNvPr>
          <p:cNvSpPr txBox="1"/>
          <p:nvPr/>
        </p:nvSpPr>
        <p:spPr>
          <a:xfrm>
            <a:off x="5153062" y="5102809"/>
            <a:ext cx="1885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Gill Sans MT" panose="020B0502020104020203" pitchFamily="34" charset="0"/>
              </a:rPr>
              <a:t>Hera</a:t>
            </a: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Ἡρη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8E9957D6-6CAC-4BEF-956D-2F99221372D6}"/>
              </a:ext>
            </a:extLst>
          </p:cNvPr>
          <p:cNvSpPr txBox="1"/>
          <p:nvPr/>
        </p:nvSpPr>
        <p:spPr>
          <a:xfrm>
            <a:off x="9123780" y="5102809"/>
            <a:ext cx="18858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3200" dirty="0">
                <a:solidFill>
                  <a:schemeClr val="bg1"/>
                </a:solidFill>
                <a:latin typeface="Gill Sans MT" panose="020B0502020104020203" pitchFamily="34" charset="0"/>
              </a:rPr>
              <a:t>Demeter</a:t>
            </a:r>
          </a:p>
          <a:p>
            <a:pPr algn="ctr"/>
            <a:r>
              <a:rPr lang="el-GR" sz="3200" dirty="0">
                <a:solidFill>
                  <a:schemeClr val="bg1"/>
                </a:solidFill>
              </a:rPr>
              <a:t>Δημητηρ</a:t>
            </a:r>
            <a:endParaRPr lang="nl-BE" sz="3200" dirty="0">
              <a:solidFill>
                <a:schemeClr val="bg1"/>
              </a:solidFill>
            </a:endParaRPr>
          </a:p>
        </p:txBody>
      </p:sp>
      <p:sp>
        <p:nvSpPr>
          <p:cNvPr id="18" name="Google Shape;387;p40">
            <a:extLst>
              <a:ext uri="{FF2B5EF4-FFF2-40B4-BE49-F238E27FC236}">
                <a16:creationId xmlns:a16="http://schemas.microsoft.com/office/drawing/2014/main" id="{79ADEE14-26FB-445B-809D-B364159C1FB0}"/>
              </a:ext>
            </a:extLst>
          </p:cNvPr>
          <p:cNvSpPr/>
          <p:nvPr/>
        </p:nvSpPr>
        <p:spPr>
          <a:xfrm>
            <a:off x="578412" y="4913318"/>
            <a:ext cx="3246900" cy="1456200"/>
          </a:xfrm>
          <a:prstGeom prst="ellipse">
            <a:avLst/>
          </a:prstGeom>
          <a:noFill/>
          <a:ln w="762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592779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al 24">
            <a:extLst>
              <a:ext uri="{FF2B5EF4-FFF2-40B4-BE49-F238E27FC236}">
                <a16:creationId xmlns:a16="http://schemas.microsoft.com/office/drawing/2014/main" id="{9F5D41BB-45AC-4380-BA1E-CEBFB06513D8}"/>
              </a:ext>
            </a:extLst>
          </p:cNvPr>
          <p:cNvSpPr/>
          <p:nvPr/>
        </p:nvSpPr>
        <p:spPr>
          <a:xfrm>
            <a:off x="844857" y="2382261"/>
            <a:ext cx="10502287" cy="375763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/>
          </a:p>
        </p:txBody>
      </p:sp>
      <p:pic>
        <p:nvPicPr>
          <p:cNvPr id="6" name="Afbeelding 5" descr="Afbeelding met muziek, doedelzak&#10;&#10;Automatisch gegenereerde beschrijving">
            <a:extLst>
              <a:ext uri="{FF2B5EF4-FFF2-40B4-BE49-F238E27FC236}">
                <a16:creationId xmlns:a16="http://schemas.microsoft.com/office/drawing/2014/main" id="{CDD4535C-E66F-4E1B-9664-8199C1829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364" y="1052185"/>
            <a:ext cx="2408548" cy="276349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A71616C-A90E-484F-8BAA-752EA2F173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685" y="108683"/>
            <a:ext cx="8068629" cy="1325563"/>
          </a:xfrm>
          <a:noFill/>
        </p:spPr>
        <p:txBody>
          <a:bodyPr>
            <a:normAutofit/>
          </a:bodyPr>
          <a:lstStyle/>
          <a:p>
            <a:pPr algn="ctr"/>
            <a:r>
              <a:rPr lang="nl-BE" dirty="0">
                <a:solidFill>
                  <a:schemeClr val="tx2"/>
                </a:solidFill>
                <a:latin typeface="Gill Sans MT" panose="020B0502020104020203" pitchFamily="34" charset="0"/>
              </a:rPr>
              <a:t>DE OLYMPISCHE GODEN</a:t>
            </a:r>
          </a:p>
        </p:txBody>
      </p:sp>
      <p:pic>
        <p:nvPicPr>
          <p:cNvPr id="8" name="Afbeelding 7" descr="Afbeelding met persoon, speler&#10;&#10;Automatisch gegenereerde beschrijving">
            <a:extLst>
              <a:ext uri="{FF2B5EF4-FFF2-40B4-BE49-F238E27FC236}">
                <a16:creationId xmlns:a16="http://schemas.microsoft.com/office/drawing/2014/main" id="{E2679B14-5DE5-4299-B783-2B0B6750B7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3414" y="1232210"/>
            <a:ext cx="1578246" cy="2403442"/>
          </a:xfrm>
          <a:prstGeom prst="rect">
            <a:avLst/>
          </a:prstGeom>
        </p:spPr>
      </p:pic>
      <p:pic>
        <p:nvPicPr>
          <p:cNvPr id="10" name="Afbeelding 9" descr="Afbeelding met gekleed&#10;&#10;Automatisch gegenereerde beschrijving">
            <a:extLst>
              <a:ext uri="{FF2B5EF4-FFF2-40B4-BE49-F238E27FC236}">
                <a16:creationId xmlns:a16="http://schemas.microsoft.com/office/drawing/2014/main" id="{53E6E415-3114-494E-9476-6759304BC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378" y="1134740"/>
            <a:ext cx="1693680" cy="2170152"/>
          </a:xfrm>
          <a:prstGeom prst="rect">
            <a:avLst/>
          </a:prstGeom>
        </p:spPr>
      </p:pic>
      <p:pic>
        <p:nvPicPr>
          <p:cNvPr id="12" name="Afbeelding 11" descr="Afbeelding met persoon, speler&#10;&#10;Automatisch gegenereerde beschrijving">
            <a:extLst>
              <a:ext uri="{FF2B5EF4-FFF2-40B4-BE49-F238E27FC236}">
                <a16:creationId xmlns:a16="http://schemas.microsoft.com/office/drawing/2014/main" id="{6DCB0515-E3D3-4C3C-952B-01D53A64E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3956" y="1132361"/>
            <a:ext cx="1574014" cy="2606321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778AB30D-66E0-4172-B6EA-1CC93A19D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257" y="1132361"/>
            <a:ext cx="2054092" cy="2606321"/>
          </a:xfrm>
          <a:prstGeom prst="rect">
            <a:avLst/>
          </a:prstGeom>
        </p:spPr>
      </p:pic>
      <p:pic>
        <p:nvPicPr>
          <p:cNvPr id="16" name="Afbeelding 15" descr="Afbeelding met speelgoed, plastic&#10;&#10;Automatisch gegenereerde beschrijving">
            <a:extLst>
              <a:ext uri="{FF2B5EF4-FFF2-40B4-BE49-F238E27FC236}">
                <a16:creationId xmlns:a16="http://schemas.microsoft.com/office/drawing/2014/main" id="{23BF4EA9-7B01-4AA7-BBBF-4572D5833D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4884" y="3483578"/>
            <a:ext cx="1476271" cy="2810310"/>
          </a:xfrm>
          <a:prstGeom prst="rect">
            <a:avLst/>
          </a:prstGeom>
        </p:spPr>
      </p:pic>
      <p:pic>
        <p:nvPicPr>
          <p:cNvPr id="18" name="Afbeelding 17" descr="Afbeelding met persoon, speelgoed&#10;&#10;Automatisch gegenereerde beschrijving">
            <a:extLst>
              <a:ext uri="{FF2B5EF4-FFF2-40B4-BE49-F238E27FC236}">
                <a16:creationId xmlns:a16="http://schemas.microsoft.com/office/drawing/2014/main" id="{02A51D4C-4A9C-4755-BD9D-0E3942F2A6D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36475" y="4595593"/>
            <a:ext cx="1578107" cy="2077840"/>
          </a:xfrm>
          <a:prstGeom prst="rect">
            <a:avLst/>
          </a:prstGeom>
        </p:spPr>
      </p:pic>
      <p:pic>
        <p:nvPicPr>
          <p:cNvPr id="20" name="Afbeelding 19" descr="Afbeelding met binnen, pop, speelgoed, versierd&#10;&#10;Automatisch gegenereerde beschrijving">
            <a:extLst>
              <a:ext uri="{FF2B5EF4-FFF2-40B4-BE49-F238E27FC236}">
                <a16:creationId xmlns:a16="http://schemas.microsoft.com/office/drawing/2014/main" id="{E62EE394-3A9D-40E0-B1BD-DF5194A86B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0777" y="4361063"/>
            <a:ext cx="1804881" cy="2496937"/>
          </a:xfrm>
          <a:prstGeom prst="rect">
            <a:avLst/>
          </a:prstGeom>
        </p:spPr>
      </p:pic>
      <p:pic>
        <p:nvPicPr>
          <p:cNvPr id="22" name="Afbeelding 21" descr="Afbeelding met zoogdier&#10;&#10;Automatisch gegenereerde beschrijving">
            <a:extLst>
              <a:ext uri="{FF2B5EF4-FFF2-40B4-BE49-F238E27FC236}">
                <a16:creationId xmlns:a16="http://schemas.microsoft.com/office/drawing/2014/main" id="{B35DA4AF-12C3-4399-B725-4F32AFCD87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9974" y="4123939"/>
            <a:ext cx="2113955" cy="2549494"/>
          </a:xfrm>
          <a:prstGeom prst="rect">
            <a:avLst/>
          </a:prstGeom>
        </p:spPr>
      </p:pic>
      <p:pic>
        <p:nvPicPr>
          <p:cNvPr id="24" name="Afbeelding 23" descr="Afbeelding met binnen, speelgoed, pop&#10;&#10;Automatisch gegenereerde beschrijving">
            <a:extLst>
              <a:ext uri="{FF2B5EF4-FFF2-40B4-BE49-F238E27FC236}">
                <a16:creationId xmlns:a16="http://schemas.microsoft.com/office/drawing/2014/main" id="{5F8F8ACA-998A-49F2-A6EB-9A02400C50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018231" y="3922810"/>
            <a:ext cx="1456795" cy="275226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81395CC8-F271-4987-A93E-C769F8354F7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279" b="89443" l="9677" r="89718">
                        <a14:foregroundMark x1="71573" y1="8504" x2="71573" y2="8504"/>
                        <a14:foregroundMark x1="44960" y1="5279" x2="44960" y2="5279"/>
                        <a14:foregroundMark x1="34073" y1="10557" x2="34476" y2="5279"/>
                        <a14:foregroundMark x1="44153" y1="5279" x2="46169" y2="8798"/>
                        <a14:backgroundMark x1="15726" y1="64809" x2="15726" y2="64809"/>
                        <a14:backgroundMark x1="17137" y1="68622" x2="19758" y2="57771"/>
                        <a14:backgroundMark x1="19758" y1="57771" x2="19758" y2="56598"/>
                        <a14:backgroundMark x1="67540" y1="29619" x2="74597" y2="32258"/>
                        <a14:backgroundMark x1="64516" y1="67449" x2="64516" y2="67449"/>
                        <a14:backgroundMark x1="64516" y1="66569" x2="64516" y2="66569"/>
                        <a14:backgroundMark x1="63710" y1="65103" x2="67944" y2="69208"/>
                        <a14:backgroundMark x1="53024" y1="43695" x2="53629" y2="40762"/>
                        <a14:backgroundMark x1="49597" y1="38416" x2="49597" y2="38416"/>
                      </a14:backgroundRemoval>
                    </a14:imgEffect>
                  </a14:imgLayer>
                </a14:imgProps>
              </a:ext>
            </a:extLst>
          </a:blip>
          <a:srcRect l="18898" r="21358"/>
          <a:stretch/>
        </p:blipFill>
        <p:spPr>
          <a:xfrm>
            <a:off x="9492704" y="1232210"/>
            <a:ext cx="2338110" cy="2690600"/>
          </a:xfrm>
          <a:prstGeom prst="rect">
            <a:avLst/>
          </a:prstGeom>
        </p:spPr>
      </p:pic>
      <p:pic>
        <p:nvPicPr>
          <p:cNvPr id="17" name="Afbeelding 16" descr="Afbeelding met muur, binnen&#10;&#10;Automatisch gegenereerde beschrijving">
            <a:extLst>
              <a:ext uri="{FF2B5EF4-FFF2-40B4-BE49-F238E27FC236}">
                <a16:creationId xmlns:a16="http://schemas.microsoft.com/office/drawing/2014/main" id="{532F4A68-D5CA-4967-8DD7-C949308A4D6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121" b="92727" l="10000" r="90000">
                        <a14:foregroundMark x1="32549" y1="69091" x2="32549" y2="65455"/>
                        <a14:foregroundMark x1="29608" y1="66667" x2="31176" y2="65455"/>
                        <a14:foregroundMark x1="29412" y1="66364" x2="30784" y2="64242"/>
                        <a14:foregroundMark x1="34118" y1="68182" x2="34314" y2="70303"/>
                        <a14:foregroundMark x1="45294" y1="46667" x2="44118" y2="46970"/>
                        <a14:foregroundMark x1="53137" y1="9394" x2="55294" y2="7273"/>
                        <a14:foregroundMark x1="54510" y1="2424" x2="55294" y2="2727"/>
                        <a14:foregroundMark x1="53725" y1="3030" x2="53725" y2="3030"/>
                        <a14:foregroundMark x1="53725" y1="3030" x2="49804" y2="9091"/>
                        <a14:foregroundMark x1="49804" y1="9091" x2="49608" y2="11515"/>
                        <a14:foregroundMark x1="40196" y1="30606" x2="41765" y2="30303"/>
                        <a14:foregroundMark x1="46392" y1="28942" x2="48095" y2="32159"/>
                        <a14:foregroundMark x1="39020" y1="79697" x2="37647" y2="87273"/>
                        <a14:foregroundMark x1="47255" y1="78485" x2="47843" y2="85455"/>
                        <a14:foregroundMark x1="46275" y1="86364" x2="46275" y2="86364"/>
                        <a14:foregroundMark x1="38627" y1="89394" x2="38627" y2="89394"/>
                        <a14:foregroundMark x1="36667" y1="88788" x2="36667" y2="88788"/>
                        <a14:foregroundMark x1="36471" y1="88182" x2="36471" y2="88182"/>
                        <a14:foregroundMark x1="40000" y1="87576" x2="40000" y2="87576"/>
                        <a14:foregroundMark x1="46275" y1="87273" x2="46275" y2="87273"/>
                        <a14:foregroundMark x1="46471" y1="88485" x2="49216" y2="88182"/>
                        <a14:foregroundMark x1="53725" y1="28636" x2="53725" y2="27710"/>
                        <a14:foregroundMark x1="53725" y1="40879" x2="53725" y2="36103"/>
                        <a14:foregroundMark x1="54981" y1="20371" x2="55098" y2="19697"/>
                        <a14:foregroundMark x1="54777" y1="16970" x2="54706" y2="16364"/>
                        <a14:foregroundMark x1="55098" y1="19697" x2="54777" y2="16970"/>
                        <a14:foregroundMark x1="57451" y1="13333" x2="58039" y2="15455"/>
                        <a14:foregroundMark x1="54314" y1="58182" x2="54314" y2="60303"/>
                        <a14:foregroundMark x1="54118" y1="60000" x2="54178" y2="61212"/>
                        <a14:foregroundMark x1="53554" y1="68622" x2="53529" y2="69697"/>
                        <a14:foregroundMark x1="53655" y1="64242" x2="53646" y2="64649"/>
                        <a14:foregroundMark x1="53473" y1="84588" x2="53333" y2="92727"/>
                        <a14:foregroundMark x1="53595" y1="77525" x2="53493" y2="83465"/>
                        <a14:foregroundMark x1="51961" y1="14545" x2="51961" y2="14545"/>
                        <a14:foregroundMark x1="51961" y1="15758" x2="51961" y2="15758"/>
                        <a14:foregroundMark x1="54314" y1="19394" x2="54314" y2="19394"/>
                        <a14:foregroundMark x1="53922" y1="18485" x2="53922" y2="18485"/>
                        <a14:foregroundMark x1="54314" y1="23939" x2="54314" y2="23939"/>
                        <a14:foregroundMark x1="53922" y1="20909" x2="53922" y2="20909"/>
                        <a14:foregroundMark x1="48431" y1="43333" x2="48431" y2="43333"/>
                        <a14:backgroundMark x1="62941" y1="57879" x2="61961" y2="37576"/>
                        <a14:backgroundMark x1="61961" y1="37576" x2="62941" y2="33939"/>
                        <a14:backgroundMark x1="70784" y1="36667" x2="69020" y2="23333"/>
                        <a14:backgroundMark x1="85098" y1="29091" x2="84902" y2="39091"/>
                        <a14:backgroundMark x1="80392" y1="36667" x2="86078" y2="36364"/>
                        <a14:backgroundMark x1="86078" y1="36364" x2="86667" y2="36364"/>
                        <a14:backgroundMark x1="46667" y1="21212" x2="49807" y2="25555"/>
                        <a14:backgroundMark x1="51569" y1="57576" x2="51614" y2="58182"/>
                        <a14:backgroundMark x1="51495" y1="58182" x2="50392" y2="53636"/>
                        <a14:backgroundMark x1="64706" y1="15455" x2="69216" y2="16364"/>
                        <a14:backgroundMark x1="43922" y1="83939" x2="43137" y2="80909"/>
                        <a14:backgroundMark x1="51014" y1="23939" x2="51373" y2="28182"/>
                        <a14:backgroundMark x1="50784" y1="21212" x2="51014" y2="23939"/>
                        <a14:backgroundMark x1="49608" y1="31212" x2="51373" y2="37576"/>
                        <a14:backgroundMark x1="51541" y1="43333" x2="51373" y2="44545"/>
                        <a14:backgroundMark x1="51961" y1="40303" x2="51541" y2="43333"/>
                        <a14:backgroundMark x1="51373" y1="61212" x2="51373" y2="64242"/>
                        <a14:backgroundMark x1="51961" y1="64848" x2="52157" y2="68788"/>
                        <a14:backgroundMark x1="51176" y1="84848" x2="50980" y2="80909"/>
                        <a14:backgroundMark x1="52157" y1="78485" x2="51961" y2="76364"/>
                        <a14:backgroundMark x1="52549" y1="69697" x2="52745" y2="77576"/>
                        <a14:backgroundMark x1="52745" y1="77576" x2="52745" y2="77576"/>
                        <a14:backgroundMark x1="53137" y1="16970" x2="53137" y2="16970"/>
                      </a14:backgroundRemoval>
                    </a14:imgEffect>
                  </a14:imgLayer>
                </a14:imgProps>
              </a:ext>
            </a:extLst>
          </a:blip>
          <a:srcRect l="28302" r="35735"/>
          <a:stretch/>
        </p:blipFill>
        <p:spPr>
          <a:xfrm>
            <a:off x="10667388" y="3110339"/>
            <a:ext cx="1600515" cy="287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4450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624" y="718986"/>
            <a:ext cx="4143536" cy="1296746"/>
          </a:xfrm>
        </p:spPr>
        <p:txBody>
          <a:bodyPr>
            <a:normAutofit fontScale="90000"/>
          </a:bodyPr>
          <a:lstStyle/>
          <a:p>
            <a:pPr algn="ctr"/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Herhaling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</a:rPr>
              <a:t>:</a:t>
            </a:r>
            <a:b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</a:rPr>
              <a:t>Het</a:t>
            </a:r>
            <a:r>
              <a:rPr lang="en-GB" sz="32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alfabet</a:t>
            </a: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</a:rPr>
              <a:t> van</a:t>
            </a:r>
            <a:b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GB" sz="36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Oude </a:t>
            </a:r>
            <a:r>
              <a:rPr lang="en-GB" sz="36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Grieken</a:t>
            </a:r>
            <a:endParaRPr lang="en-GB" sz="36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500" t="26232" r="42143" b="9822"/>
          <a:stretch/>
        </p:blipFill>
        <p:spPr>
          <a:xfrm>
            <a:off x="6847320" y="718986"/>
            <a:ext cx="3595416" cy="5100198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2A6DA542-D582-4BC9-949A-3F13A3388B0F}"/>
              </a:ext>
            </a:extLst>
          </p:cNvPr>
          <p:cNvSpPr/>
          <p:nvPr/>
        </p:nvSpPr>
        <p:spPr>
          <a:xfrm>
            <a:off x="6593842" y="411480"/>
            <a:ext cx="4023358" cy="5643880"/>
          </a:xfrm>
          <a:custGeom>
            <a:avLst/>
            <a:gdLst>
              <a:gd name="connsiteX0" fmla="*/ 0 w 4023358"/>
              <a:gd name="connsiteY0" fmla="*/ 0 h 5643880"/>
              <a:gd name="connsiteX1" fmla="*/ 4023358 w 4023358"/>
              <a:gd name="connsiteY1" fmla="*/ 0 h 5643880"/>
              <a:gd name="connsiteX2" fmla="*/ 4023358 w 4023358"/>
              <a:gd name="connsiteY2" fmla="*/ 5643880 h 5643880"/>
              <a:gd name="connsiteX3" fmla="*/ 0 w 4023358"/>
              <a:gd name="connsiteY3" fmla="*/ 5643880 h 5643880"/>
              <a:gd name="connsiteX4" fmla="*/ 0 w 4023358"/>
              <a:gd name="connsiteY4" fmla="*/ 0 h 5643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23358" h="5643880" extrusionOk="0">
                <a:moveTo>
                  <a:pt x="0" y="0"/>
                </a:moveTo>
                <a:cubicBezTo>
                  <a:pt x="966909" y="67737"/>
                  <a:pt x="2370660" y="-105559"/>
                  <a:pt x="4023358" y="0"/>
                </a:cubicBezTo>
                <a:cubicBezTo>
                  <a:pt x="4144451" y="1126156"/>
                  <a:pt x="4065251" y="3562674"/>
                  <a:pt x="4023358" y="5643880"/>
                </a:cubicBezTo>
                <a:cubicBezTo>
                  <a:pt x="3244822" y="5759029"/>
                  <a:pt x="647919" y="5539237"/>
                  <a:pt x="0" y="5643880"/>
                </a:cubicBezTo>
                <a:cubicBezTo>
                  <a:pt x="155050" y="3306022"/>
                  <a:pt x="82450" y="1842087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  <a:extLst>
              <a:ext uri="{C807C97D-BFC1-408E-A445-0C87EB9F89A2}">
                <ask:lineSketchStyleProps xmlns="" xmlns:ask="http://schemas.microsoft.com/office/drawing/2018/sketchyshapes" sd="4205800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5439C05F-91DA-49BF-810B-C25C7A254C3E}"/>
              </a:ext>
            </a:extLst>
          </p:cNvPr>
          <p:cNvSpPr txBox="1"/>
          <p:nvPr/>
        </p:nvSpPr>
        <p:spPr>
          <a:xfrm>
            <a:off x="1451581" y="2533891"/>
            <a:ext cx="44602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</a:rPr>
              <a:t>Alfabet</a:t>
            </a:r>
          </a:p>
          <a:p>
            <a:pPr algn="ctr"/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</a:rPr>
              <a:t>Bingo!</a:t>
            </a:r>
            <a:endParaRPr lang="en-GB" sz="4000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441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1628543"/>
            <a:ext cx="6553200" cy="232700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Niet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alleen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goden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op de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Olympos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:</a:t>
            </a:r>
            <a:b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De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Onderwereld</a:t>
            </a:r>
            <a:endParaRPr lang="en-US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C5193A3-559C-4523-9BED-65F1742FC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1958" y="1098619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548305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5A77F4-9B7C-4C31-BE99-20848BBB6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nl-BE" dirty="0">
                <a:solidFill>
                  <a:schemeClr val="tx2"/>
                </a:solidFill>
                <a:latin typeface="+mn-lt"/>
              </a:rPr>
              <a:t>Hades (</a:t>
            </a:r>
            <a:r>
              <a:rPr lang="el-GR" dirty="0">
                <a:solidFill>
                  <a:schemeClr val="tx2"/>
                </a:solidFill>
                <a:latin typeface="+mn-lt"/>
              </a:rPr>
              <a:t>Ἁιδης</a:t>
            </a:r>
            <a:r>
              <a:rPr lang="nl-BE" dirty="0">
                <a:solidFill>
                  <a:schemeClr val="tx2"/>
                </a:solidFill>
                <a:latin typeface="+mn-lt"/>
              </a:rPr>
              <a:t>) en </a:t>
            </a:r>
            <a:r>
              <a:rPr lang="nl-BE" dirty="0" err="1">
                <a:solidFill>
                  <a:schemeClr val="tx2"/>
                </a:solidFill>
                <a:latin typeface="+mn-lt"/>
              </a:rPr>
              <a:t>Persephone</a:t>
            </a:r>
            <a:endParaRPr lang="nl-BE" dirty="0">
              <a:solidFill>
                <a:schemeClr val="tx2"/>
              </a:solidFill>
              <a:latin typeface="+mn-lt"/>
            </a:endParaRPr>
          </a:p>
        </p:txBody>
      </p:sp>
      <p:pic>
        <p:nvPicPr>
          <p:cNvPr id="5" name="Afbeelding 4" descr="Afbeelding met gebouw, beeld, standbeeld, atlas&#10;&#10;Automatisch gegenereerde beschrijving">
            <a:extLst>
              <a:ext uri="{FF2B5EF4-FFF2-40B4-BE49-F238E27FC236}">
                <a16:creationId xmlns:a16="http://schemas.microsoft.com/office/drawing/2014/main" id="{B88965A8-27AE-4432-913A-E4616E21B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4827" y="1219708"/>
            <a:ext cx="3273236" cy="5282184"/>
          </a:xfrm>
          <a:prstGeom prst="rect">
            <a:avLst/>
          </a:prstGeom>
        </p:spPr>
      </p:pic>
      <p:pic>
        <p:nvPicPr>
          <p:cNvPr id="7" name="Afbeelding 6" descr="Afbeelding met tekst, oud, poseren&#10;&#10;Automatisch gegenereerde beschrijving">
            <a:extLst>
              <a:ext uri="{FF2B5EF4-FFF2-40B4-BE49-F238E27FC236}">
                <a16:creationId xmlns:a16="http://schemas.microsoft.com/office/drawing/2014/main" id="{DED129A9-1DD7-401D-8EA8-9CBA7985CE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05" r="26294"/>
          <a:stretch/>
        </p:blipFill>
        <p:spPr>
          <a:xfrm>
            <a:off x="4343696" y="1219708"/>
            <a:ext cx="4064000" cy="5282184"/>
          </a:xfrm>
          <a:prstGeom prst="rect">
            <a:avLst/>
          </a:prstGeom>
        </p:spPr>
      </p:pic>
      <p:pic>
        <p:nvPicPr>
          <p:cNvPr id="9" name="Afbeelding 8" descr="Afbeelding met tekst, binnen, kylix, pot&#10;&#10;Automatisch gegenereerde beschrijving">
            <a:extLst>
              <a:ext uri="{FF2B5EF4-FFF2-40B4-BE49-F238E27FC236}">
                <a16:creationId xmlns:a16="http://schemas.microsoft.com/office/drawing/2014/main" id="{87897E6C-385E-4910-8045-01AEA8BCAFC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8349" b="9764"/>
          <a:stretch/>
        </p:blipFill>
        <p:spPr>
          <a:xfrm>
            <a:off x="183937" y="1219708"/>
            <a:ext cx="3758144" cy="528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075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1628542"/>
            <a:ext cx="6553200" cy="2501669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Familieverbanden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in het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Oudgrieks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b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</a:b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en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andere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talen</a:t>
            </a:r>
            <a:endParaRPr lang="en-US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94BA8B72-F4F2-4290-8DE4-81D3B1178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4251" y="805583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293197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" name="Google Shape;492;p49"/>
          <p:cNvPicPr preferRelativeResize="0"/>
          <p:nvPr/>
        </p:nvPicPr>
        <p:blipFill rotWithShape="1">
          <a:blip r:embed="rId3">
            <a:alphaModFix/>
          </a:blip>
          <a:srcRect b="11308"/>
          <a:stretch/>
        </p:blipFill>
        <p:spPr>
          <a:xfrm>
            <a:off x="1003254" y="1191506"/>
            <a:ext cx="10029825" cy="4781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50"/>
          <p:cNvPicPr preferRelativeResize="0"/>
          <p:nvPr/>
        </p:nvPicPr>
        <p:blipFill rotWithShape="1">
          <a:blip r:embed="rId3">
            <a:alphaModFix/>
          </a:blip>
          <a:srcRect b="11496"/>
          <a:stretch/>
        </p:blipFill>
        <p:spPr>
          <a:xfrm>
            <a:off x="1046736" y="1172198"/>
            <a:ext cx="10001250" cy="4771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1628543"/>
            <a:ext cx="6553200" cy="155448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Stamboom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van de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Olympische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goden</a:t>
            </a:r>
            <a:endParaRPr lang="en-US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42F06C8-B016-4116-BAA0-7EC958725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30198" y="1098619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71032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5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48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Een</a:t>
            </a:r>
            <a:r>
              <a:rPr lang="en-GB" sz="48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GB" sz="48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Griekse</a:t>
            </a:r>
            <a:r>
              <a:rPr lang="en-GB" sz="4800" b="1" dirty="0">
                <a:solidFill>
                  <a:schemeClr val="tx2"/>
                </a:solidFill>
                <a:latin typeface="Gill Sans MT" panose="020B0502020104020203" pitchFamily="34" charset="0"/>
              </a:rPr>
              <a:t> zin</a:t>
            </a:r>
            <a:endParaRPr sz="48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521" name="Google Shape;521;p52"/>
          <p:cNvSpPr txBox="1">
            <a:spLocks noGrp="1"/>
          </p:cNvSpPr>
          <p:nvPr>
            <p:ph idx="1"/>
          </p:nvPr>
        </p:nvSpPr>
        <p:spPr>
          <a:xfrm>
            <a:off x="1451575" y="2015724"/>
            <a:ext cx="9603300" cy="394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chemeClr val="tx2"/>
                </a:solidFill>
              </a:rPr>
              <a:t>ἐστι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= (</a:t>
            </a:r>
            <a:r>
              <a:rPr lang="en-GB" sz="2400" dirty="0" err="1">
                <a:solidFill>
                  <a:schemeClr val="tx2"/>
                </a:solidFill>
              </a:rPr>
              <a:t>hij</a:t>
            </a:r>
            <a:r>
              <a:rPr lang="en-GB" sz="2400" dirty="0">
                <a:solidFill>
                  <a:schemeClr val="tx2"/>
                </a:solidFill>
              </a:rPr>
              <a:t>/</a:t>
            </a:r>
            <a:r>
              <a:rPr lang="en-GB" sz="2400" dirty="0" err="1">
                <a:solidFill>
                  <a:schemeClr val="tx2"/>
                </a:solidFill>
              </a:rPr>
              <a:t>zij</a:t>
            </a:r>
            <a:r>
              <a:rPr lang="en-GB" sz="2400" dirty="0">
                <a:solidFill>
                  <a:schemeClr val="tx2"/>
                </a:solidFill>
              </a:rPr>
              <a:t>) is</a:t>
            </a:r>
            <a:endParaRPr sz="2400" dirty="0">
              <a:solidFill>
                <a:schemeClr val="tx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2400" b="1" dirty="0" err="1">
                <a:solidFill>
                  <a:schemeClr val="tx2"/>
                </a:solidFill>
              </a:rPr>
              <a:t>εἰσι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= (</a:t>
            </a:r>
            <a:r>
              <a:rPr lang="en-GB" sz="2400" dirty="0" err="1">
                <a:solidFill>
                  <a:schemeClr val="tx2"/>
                </a:solidFill>
              </a:rPr>
              <a:t>ze</a:t>
            </a:r>
            <a:r>
              <a:rPr lang="en-GB" sz="2400" dirty="0">
                <a:solidFill>
                  <a:schemeClr val="tx2"/>
                </a:solidFill>
              </a:rPr>
              <a:t>) </a:t>
            </a:r>
            <a:r>
              <a:rPr lang="en-GB" sz="2400" dirty="0" err="1">
                <a:solidFill>
                  <a:schemeClr val="tx2"/>
                </a:solidFill>
              </a:rPr>
              <a:t>zijn</a:t>
            </a:r>
            <a:endParaRPr sz="2400" dirty="0">
              <a:solidFill>
                <a:schemeClr val="tx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 sz="2400" dirty="0"/>
          </a:p>
        </p:txBody>
      </p:sp>
      <p:pic>
        <p:nvPicPr>
          <p:cNvPr id="522" name="Google Shape;522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03156" y="2199825"/>
            <a:ext cx="5762625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23" name="Google Shape;523;p52"/>
          <p:cNvSpPr txBox="1"/>
          <p:nvPr/>
        </p:nvSpPr>
        <p:spPr>
          <a:xfrm>
            <a:off x="1451575" y="3413850"/>
            <a:ext cx="36018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err="1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Ζευς</a:t>
            </a:r>
            <a:r>
              <a:rPr lang="en-GB" sz="2400" dirty="0">
                <a:solidFill>
                  <a:schemeClr val="bg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2400" dirty="0">
              <a:solidFill>
                <a:schemeClr val="bg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24" name="Google Shape;524;p52"/>
          <p:cNvSpPr txBox="1"/>
          <p:nvPr/>
        </p:nvSpPr>
        <p:spPr>
          <a:xfrm>
            <a:off x="2179025" y="3423750"/>
            <a:ext cx="28122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sng" dirty="0" err="1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ἐστι</a:t>
            </a:r>
            <a:endParaRPr sz="2400" b="1" u="sng" dirty="0">
              <a:solidFill>
                <a:schemeClr val="tx2"/>
              </a:solidFill>
              <a:ea typeface="Gill Sans"/>
              <a:cs typeface="Gill Sans"/>
              <a:sym typeface="Gill Sans"/>
            </a:endParaRPr>
          </a:p>
        </p:txBody>
      </p:sp>
      <p:sp>
        <p:nvSpPr>
          <p:cNvPr id="525" name="Google Shape;525;p52"/>
          <p:cNvSpPr txBox="1"/>
          <p:nvPr/>
        </p:nvSpPr>
        <p:spPr>
          <a:xfrm>
            <a:off x="2795700" y="3429000"/>
            <a:ext cx="21906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πα</a:t>
            </a:r>
            <a:r>
              <a:rPr lang="en-GB" sz="2400" dirty="0" err="1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τηρ</a:t>
            </a:r>
            <a:endParaRPr sz="2400" dirty="0">
              <a:solidFill>
                <a:schemeClr val="tx2"/>
              </a:solidFill>
              <a:ea typeface="Gill Sans"/>
              <a:cs typeface="Gill Sans"/>
              <a:sym typeface="Gill Sans"/>
            </a:endParaRPr>
          </a:p>
        </p:txBody>
      </p:sp>
      <p:sp>
        <p:nvSpPr>
          <p:cNvPr id="526" name="Google Shape;526;p52"/>
          <p:cNvSpPr txBox="1"/>
          <p:nvPr/>
        </p:nvSpPr>
        <p:spPr>
          <a:xfrm>
            <a:off x="3703500" y="3423750"/>
            <a:ext cx="16578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van Athena</a:t>
            </a:r>
            <a:endParaRPr sz="2400" dirty="0">
              <a:solidFill>
                <a:schemeClr val="tx2"/>
              </a:solidFill>
              <a:ea typeface="Gill Sans"/>
              <a:cs typeface="Gill Sans"/>
              <a:sym typeface="Gill Sans"/>
            </a:endParaRPr>
          </a:p>
        </p:txBody>
      </p:sp>
      <p:sp>
        <p:nvSpPr>
          <p:cNvPr id="527" name="Google Shape;527;p52"/>
          <p:cNvSpPr txBox="1"/>
          <p:nvPr/>
        </p:nvSpPr>
        <p:spPr>
          <a:xfrm>
            <a:off x="453030" y="4089525"/>
            <a:ext cx="24471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 err="1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Ἀθην</a:t>
            </a:r>
            <a:r>
              <a:rPr lang="el-GR" sz="2400" dirty="0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η</a:t>
            </a:r>
            <a:r>
              <a:rPr lang="en-GB" sz="2400" dirty="0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 </a:t>
            </a:r>
            <a:r>
              <a:rPr lang="en-GB" sz="2400" dirty="0">
                <a:solidFill>
                  <a:schemeClr val="tx2"/>
                </a:solidFill>
                <a:latin typeface="Gill Sans MT" panose="020B0502020104020203" pitchFamily="34" charset="0"/>
                <a:ea typeface="Gill Sans"/>
                <a:cs typeface="Gill Sans"/>
                <a:sym typeface="Gill Sans"/>
              </a:rPr>
              <a:t>en</a:t>
            </a:r>
            <a:r>
              <a:rPr lang="en-GB" sz="2400" dirty="0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 Ἑρμης</a:t>
            </a:r>
            <a:r>
              <a:rPr lang="en-GB" sz="2400" dirty="0">
                <a:solidFill>
                  <a:schemeClr val="tx2"/>
                </a:solidFill>
                <a:ea typeface="Georgia"/>
                <a:cs typeface="Georgia"/>
                <a:sym typeface="Georgia"/>
              </a:rPr>
              <a:t> </a:t>
            </a:r>
            <a:endParaRPr sz="2400" dirty="0">
              <a:solidFill>
                <a:schemeClr val="tx2"/>
              </a:solidFill>
              <a:ea typeface="Gill Sans"/>
              <a:cs typeface="Gill Sans"/>
              <a:sym typeface="Gill Sans"/>
            </a:endParaRPr>
          </a:p>
        </p:txBody>
      </p:sp>
      <p:sp>
        <p:nvSpPr>
          <p:cNvPr id="528" name="Google Shape;528;p52"/>
          <p:cNvSpPr txBox="1"/>
          <p:nvPr/>
        </p:nvSpPr>
        <p:spPr>
          <a:xfrm>
            <a:off x="2620848" y="4099800"/>
            <a:ext cx="9078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b="1" u="sng" dirty="0" err="1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εἰσι</a:t>
            </a:r>
            <a:endParaRPr sz="2400" b="1" u="sng" dirty="0">
              <a:solidFill>
                <a:schemeClr val="tx2"/>
              </a:solidFill>
              <a:ea typeface="Gill Sans"/>
              <a:cs typeface="Gill Sans"/>
              <a:sym typeface="Gill Sans"/>
            </a:endParaRPr>
          </a:p>
        </p:txBody>
      </p:sp>
      <p:sp>
        <p:nvSpPr>
          <p:cNvPr id="529" name="Google Shape;529;p52"/>
          <p:cNvSpPr txBox="1"/>
          <p:nvPr/>
        </p:nvSpPr>
        <p:spPr>
          <a:xfrm>
            <a:off x="3298893" y="4089525"/>
            <a:ext cx="1144800" cy="5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πα</a:t>
            </a:r>
            <a:r>
              <a:rPr lang="en-GB" sz="2400" dirty="0" err="1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ιδι</a:t>
            </a:r>
            <a:r>
              <a:rPr lang="en-GB" sz="2400" dirty="0">
                <a:solidFill>
                  <a:schemeClr val="tx2"/>
                </a:solidFill>
                <a:ea typeface="Gill Sans"/>
                <a:cs typeface="Gill Sans"/>
                <a:sym typeface="Gill Sans"/>
              </a:rPr>
              <a:t>α</a:t>
            </a:r>
            <a:endParaRPr sz="2400" dirty="0">
              <a:solidFill>
                <a:schemeClr val="tx2"/>
              </a:solidFill>
              <a:ea typeface="Gill Sans"/>
              <a:cs typeface="Gill Sans"/>
              <a:sym typeface="Gill Sans"/>
            </a:endParaRPr>
          </a:p>
        </p:txBody>
      </p:sp>
      <p:sp>
        <p:nvSpPr>
          <p:cNvPr id="530" name="Google Shape;530;p52"/>
          <p:cNvSpPr txBox="1"/>
          <p:nvPr/>
        </p:nvSpPr>
        <p:spPr>
          <a:xfrm>
            <a:off x="4221131" y="4082240"/>
            <a:ext cx="14604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2"/>
                </a:solidFill>
                <a:latin typeface="Gill Sans MT" panose="020B0502020104020203" pitchFamily="34" charset="0"/>
                <a:ea typeface="Gill Sans"/>
                <a:cs typeface="Calibri" panose="020F0502020204030204" pitchFamily="34" charset="0"/>
                <a:sym typeface="Gill Sans"/>
              </a:rPr>
              <a:t>van Zeus</a:t>
            </a:r>
            <a:endParaRPr sz="2400" dirty="0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Calibri" panose="020F0502020204030204" pitchFamily="34" charset="0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3"/>
          <p:cNvSpPr txBox="1">
            <a:spLocks noGrp="1"/>
          </p:cNvSpPr>
          <p:nvPr>
            <p:ph type="title"/>
          </p:nvPr>
        </p:nvSpPr>
        <p:spPr>
          <a:xfrm>
            <a:off x="581774" y="365125"/>
            <a:ext cx="11028452" cy="13255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tx2"/>
                </a:solidFill>
                <a:latin typeface="Gill Sans MT" panose="020B0502020104020203" pitchFamily="34" charset="0"/>
              </a:rPr>
              <a:t>De </a:t>
            </a:r>
            <a:r>
              <a:rPr lang="en-GB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stamboom</a:t>
            </a:r>
            <a:r>
              <a:rPr lang="en-GB" b="1" dirty="0">
                <a:solidFill>
                  <a:schemeClr val="tx2"/>
                </a:solidFill>
                <a:latin typeface="Gill Sans MT" panose="020B0502020104020203" pitchFamily="34" charset="0"/>
              </a:rPr>
              <a:t> van de </a:t>
            </a:r>
            <a:r>
              <a:rPr lang="en-GB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Olympische</a:t>
            </a:r>
            <a:r>
              <a:rPr lang="en-GB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GB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Goden</a:t>
            </a:r>
            <a:endParaRPr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537" name="Google Shape;537;p53"/>
          <p:cNvSpPr txBox="1">
            <a:spLocks noGrp="1"/>
          </p:cNvSpPr>
          <p:nvPr>
            <p:ph idx="1"/>
          </p:nvPr>
        </p:nvSpPr>
        <p:spPr>
          <a:xfrm>
            <a:off x="1451575" y="2015724"/>
            <a:ext cx="9603300" cy="3944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 dirty="0" err="1">
                <a:solidFill>
                  <a:schemeClr val="tx2"/>
                </a:solidFill>
              </a:rPr>
              <a:t>ἐστι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= (</a:t>
            </a:r>
            <a:r>
              <a:rPr lang="en-GB" sz="2400" dirty="0" err="1">
                <a:solidFill>
                  <a:schemeClr val="tx2"/>
                </a:solidFill>
              </a:rPr>
              <a:t>hij</a:t>
            </a:r>
            <a:r>
              <a:rPr lang="en-GB" sz="2400" dirty="0">
                <a:solidFill>
                  <a:schemeClr val="tx2"/>
                </a:solidFill>
              </a:rPr>
              <a:t>/</a:t>
            </a:r>
            <a:r>
              <a:rPr lang="en-GB" sz="2400" dirty="0" err="1">
                <a:solidFill>
                  <a:schemeClr val="tx2"/>
                </a:solidFill>
              </a:rPr>
              <a:t>zij</a:t>
            </a:r>
            <a:r>
              <a:rPr lang="en-GB" sz="2400" dirty="0">
                <a:solidFill>
                  <a:schemeClr val="tx2"/>
                </a:solidFill>
              </a:rPr>
              <a:t>) is</a:t>
            </a:r>
            <a:endParaRPr sz="2400" dirty="0">
              <a:solidFill>
                <a:schemeClr val="tx2"/>
              </a:solidFill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2400" b="1" dirty="0" err="1">
                <a:solidFill>
                  <a:schemeClr val="tx2"/>
                </a:solidFill>
              </a:rPr>
              <a:t>εἰσι</a:t>
            </a:r>
            <a:r>
              <a:rPr lang="en-GB" sz="2400" b="1" dirty="0">
                <a:solidFill>
                  <a:schemeClr val="tx2"/>
                </a:solidFill>
              </a:rPr>
              <a:t> </a:t>
            </a:r>
            <a:r>
              <a:rPr lang="en-GB" sz="2400" dirty="0">
                <a:solidFill>
                  <a:schemeClr val="tx2"/>
                </a:solidFill>
              </a:rPr>
              <a:t>= (</a:t>
            </a:r>
            <a:r>
              <a:rPr lang="en-GB" sz="2400" dirty="0" err="1">
                <a:solidFill>
                  <a:schemeClr val="tx2"/>
                </a:solidFill>
              </a:rPr>
              <a:t>ze</a:t>
            </a:r>
            <a:r>
              <a:rPr lang="en-GB" sz="2400" dirty="0">
                <a:solidFill>
                  <a:schemeClr val="tx2"/>
                </a:solidFill>
              </a:rPr>
              <a:t>) </a:t>
            </a:r>
            <a:r>
              <a:rPr lang="en-GB" sz="2400" dirty="0" err="1">
                <a:solidFill>
                  <a:schemeClr val="tx2"/>
                </a:solidFill>
              </a:rPr>
              <a:t>zijn</a:t>
            </a:r>
            <a:endParaRPr dirty="0">
              <a:solidFill>
                <a:schemeClr val="tx2"/>
              </a:solidFill>
            </a:endParaRPr>
          </a:p>
        </p:txBody>
      </p:sp>
      <p:pic>
        <p:nvPicPr>
          <p:cNvPr id="538" name="Google Shape;538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9463" y="2015725"/>
            <a:ext cx="5762625" cy="3562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39" name="Google Shape;539;p53"/>
          <p:cNvSpPr txBox="1"/>
          <p:nvPr/>
        </p:nvSpPr>
        <p:spPr>
          <a:xfrm>
            <a:off x="1453625" y="4479075"/>
            <a:ext cx="1460400" cy="5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0" name="Google Shape;540;p53"/>
          <p:cNvSpPr/>
          <p:nvPr/>
        </p:nvSpPr>
        <p:spPr>
          <a:xfrm>
            <a:off x="1720025" y="3429000"/>
            <a:ext cx="1075500" cy="1253100"/>
          </a:xfrm>
          <a:prstGeom prst="ellipse">
            <a:avLst/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314325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648000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1" name="Google Shape;541;p53"/>
          <p:cNvSpPr txBox="1"/>
          <p:nvPr/>
        </p:nvSpPr>
        <p:spPr>
          <a:xfrm>
            <a:off x="2060375" y="3696774"/>
            <a:ext cx="394800" cy="5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200" b="1" dirty="0">
                <a:latin typeface="Gill Sans"/>
                <a:ea typeface="Gill Sans"/>
                <a:cs typeface="Gill Sans"/>
                <a:sym typeface="Gill Sans"/>
              </a:rPr>
              <a:t>?</a:t>
            </a:r>
            <a:endParaRPr sz="2400" b="1" dirty="0"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542" name="Google Shape;542;p53"/>
          <p:cNvSpPr txBox="1"/>
          <p:nvPr/>
        </p:nvSpPr>
        <p:spPr>
          <a:xfrm>
            <a:off x="1191747" y="4827634"/>
            <a:ext cx="2132056" cy="69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400" dirty="0">
                <a:solidFill>
                  <a:schemeClr val="tx2"/>
                </a:solidFill>
                <a:latin typeface="Gill Sans MT" panose="020B0502020104020203" pitchFamily="34" charset="0"/>
                <a:ea typeface="Gill Sans"/>
                <a:cs typeface="Gill Sans"/>
                <a:sym typeface="Gill Sans"/>
              </a:rPr>
              <a:t>Wie </a:t>
            </a:r>
            <a:r>
              <a:rPr lang="en-GB" sz="2400" dirty="0" err="1">
                <a:solidFill>
                  <a:schemeClr val="tx2"/>
                </a:solidFill>
                <a:latin typeface="Gill Sans MT" panose="020B0502020104020203" pitchFamily="34" charset="0"/>
                <a:ea typeface="Gill Sans"/>
                <a:cs typeface="Gill Sans"/>
                <a:sym typeface="Gill Sans"/>
              </a:rPr>
              <a:t>ontbreekt</a:t>
            </a:r>
            <a:r>
              <a:rPr lang="en-GB" sz="2400" dirty="0">
                <a:solidFill>
                  <a:schemeClr val="tx2"/>
                </a:solidFill>
                <a:latin typeface="Gill Sans MT" panose="020B0502020104020203" pitchFamily="34" charset="0"/>
                <a:ea typeface="Gill Sans"/>
                <a:cs typeface="Gill Sans"/>
                <a:sym typeface="Gill Sans"/>
              </a:rPr>
              <a:t> er op de </a:t>
            </a:r>
            <a:r>
              <a:rPr lang="en-GB" sz="2400" dirty="0" err="1">
                <a:solidFill>
                  <a:schemeClr val="tx2"/>
                </a:solidFill>
                <a:latin typeface="Gill Sans MT" panose="020B0502020104020203" pitchFamily="34" charset="0"/>
                <a:ea typeface="Gill Sans"/>
                <a:cs typeface="Gill Sans"/>
                <a:sym typeface="Gill Sans"/>
              </a:rPr>
              <a:t>stamboom</a:t>
            </a:r>
            <a:r>
              <a:rPr lang="en-GB" sz="2400" dirty="0">
                <a:solidFill>
                  <a:schemeClr val="tx2"/>
                </a:solidFill>
                <a:latin typeface="Gill Sans MT" panose="020B0502020104020203" pitchFamily="34" charset="0"/>
                <a:ea typeface="Gill Sans"/>
                <a:cs typeface="Gill Sans"/>
                <a:sym typeface="Gill Sans"/>
              </a:rPr>
              <a:t>? </a:t>
            </a:r>
            <a:endParaRPr sz="2400" dirty="0">
              <a:solidFill>
                <a:schemeClr val="tx2"/>
              </a:solidFill>
              <a:latin typeface="Gill Sans MT" panose="020B0502020104020203" pitchFamily="34" charset="0"/>
              <a:ea typeface="Gill Sans"/>
              <a:cs typeface="Gill Sans"/>
              <a:sym typeface="Gi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236E34A-83C5-4E90-A0B3-32B01AF8C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83" y="0"/>
            <a:ext cx="10236234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CE012F70-88DF-4E6B-A589-55CC4A6B5593}"/>
              </a:ext>
            </a:extLst>
          </p:cNvPr>
          <p:cNvSpPr txBox="1"/>
          <p:nvPr/>
        </p:nvSpPr>
        <p:spPr>
          <a:xfrm>
            <a:off x="4858327" y="6077527"/>
            <a:ext cx="85898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dirty="0"/>
              <a:t>Ἀθηνη</a:t>
            </a:r>
            <a:endParaRPr lang="nl-BE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FD162D4A-A390-4C1F-8F7C-471611C73D52}"/>
              </a:ext>
            </a:extLst>
          </p:cNvPr>
          <p:cNvSpPr txBox="1"/>
          <p:nvPr/>
        </p:nvSpPr>
        <p:spPr>
          <a:xfrm>
            <a:off x="6959600" y="3244334"/>
            <a:ext cx="85898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l-GR" dirty="0"/>
              <a:t>Ἡρη</a:t>
            </a:r>
            <a:endParaRPr lang="nl-BE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1435503"/>
            <a:ext cx="6553200" cy="155448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Chiton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maken</a:t>
            </a:r>
            <a:endParaRPr lang="en-US"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pic>
        <p:nvPicPr>
          <p:cNvPr id="5" name="Graphic 4" descr="Krabbelen met effen opvulling">
            <a:extLst>
              <a:ext uri="{FF2B5EF4-FFF2-40B4-BE49-F238E27FC236}">
                <a16:creationId xmlns:a16="http://schemas.microsoft.com/office/drawing/2014/main" id="{D34D1BCC-D5A0-4011-AC3A-3311776E4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30160" y="2077720"/>
            <a:ext cx="2545080" cy="254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3856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1887166" y="365125"/>
            <a:ext cx="9943954" cy="13255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Huistaak</a:t>
            </a:r>
            <a:endParaRPr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171" name="Google Shape;171;p18"/>
          <p:cNvSpPr txBox="1">
            <a:spLocks noGrp="1"/>
          </p:cNvSpPr>
          <p:nvPr>
            <p:ph idx="1"/>
          </p:nvPr>
        </p:nvSpPr>
        <p:spPr>
          <a:xfrm>
            <a:off x="2402732" y="1825625"/>
            <a:ext cx="8951068" cy="435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κινημα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					</a:t>
            </a:r>
            <a:endParaRPr sz="4000" dirty="0">
              <a:solidFill>
                <a:schemeClr val="tx2"/>
              </a:solidFill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χαος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tx2"/>
                </a:solidFill>
                <a:latin typeface="Comfortaa"/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</a:t>
            </a:r>
            <a:r>
              <a:rPr lang="en-GB" sz="4000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risis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					</a:t>
            </a:r>
            <a:endParaRPr sz="4000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Zeus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 dirty="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4924243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56"/>
          <p:cNvSpPr txBox="1">
            <a:spLocks noGrp="1"/>
          </p:cNvSpPr>
          <p:nvPr>
            <p:ph type="title"/>
          </p:nvPr>
        </p:nvSpPr>
        <p:spPr>
          <a:xfrm>
            <a:off x="2237362" y="-305435"/>
            <a:ext cx="9462227" cy="13255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Een</a:t>
            </a:r>
            <a:r>
              <a:rPr lang="en-GB" b="1" dirty="0">
                <a:solidFill>
                  <a:schemeClr val="tx2"/>
                </a:solidFill>
                <a:latin typeface="Gill Sans MT" panose="020B0502020104020203" pitchFamily="34" charset="0"/>
              </a:rPr>
              <a:t> chiton </a:t>
            </a:r>
            <a:r>
              <a:rPr lang="en-GB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maken</a:t>
            </a:r>
            <a:r>
              <a:rPr lang="en-GB" b="1" dirty="0">
                <a:solidFill>
                  <a:schemeClr val="tx2"/>
                </a:solidFill>
                <a:latin typeface="Gill Sans MT" panose="020B0502020104020203" pitchFamily="34" charset="0"/>
              </a:rPr>
              <a:t>: </a:t>
            </a:r>
            <a:r>
              <a:rPr lang="en-GB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decoratie</a:t>
            </a:r>
            <a:endParaRPr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pic>
        <p:nvPicPr>
          <p:cNvPr id="565" name="Google Shape;56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2380" y="1840215"/>
            <a:ext cx="2916990" cy="388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59341" y="1840216"/>
            <a:ext cx="2929917" cy="388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tekst&#10;&#10;Automatisch gegenereerde beschrijving">
            <a:extLst>
              <a:ext uri="{FF2B5EF4-FFF2-40B4-BE49-F238E27FC236}">
                <a16:creationId xmlns:a16="http://schemas.microsoft.com/office/drawing/2014/main" id="{B192E065-8649-4F8F-B15C-331D386841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718" y="1167319"/>
            <a:ext cx="4015554" cy="5690681"/>
          </a:xfrm>
          <a:prstGeom prst="rect">
            <a:avLst/>
          </a:prstGeom>
        </p:spPr>
      </p:pic>
      <p:pic>
        <p:nvPicPr>
          <p:cNvPr id="5" name="Afbeelding 4" descr="Afbeelding met beeld&#10;&#10;Automatisch gegenereerde beschrijving">
            <a:extLst>
              <a:ext uri="{FF2B5EF4-FFF2-40B4-BE49-F238E27FC236}">
                <a16:creationId xmlns:a16="http://schemas.microsoft.com/office/drawing/2014/main" id="{21B5F821-92D9-451C-A6C0-C61CCDB2F685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75" b="98117" l="9309" r="89894">
                        <a14:foregroundMark x1="27926" y1="89540" x2="36702" y2="93305"/>
                        <a14:foregroundMark x1="36702" y1="93305" x2="47340" y2="93724"/>
                        <a14:foregroundMark x1="62500" y1="94979" x2="64096" y2="93724"/>
                        <a14:foregroundMark x1="25798" y1="94351" x2="32447" y2="96653"/>
                        <a14:foregroundMark x1="32447" y1="9833" x2="44947" y2="8159"/>
                        <a14:foregroundMark x1="44947" y1="8159" x2="49202" y2="8159"/>
                        <a14:foregroundMark x1="22606" y1="32218" x2="26596" y2="19038"/>
                        <a14:foregroundMark x1="36436" y1="5439" x2="46809" y2="7113"/>
                        <a14:foregroundMark x1="46809" y1="7113" x2="38298" y2="14226"/>
                        <a14:foregroundMark x1="38298" y1="14226" x2="48404" y2="17364"/>
                        <a14:foregroundMark x1="48404" y1="17364" x2="51330" y2="16318"/>
                        <a14:foregroundMark x1="60904" y1="26360" x2="67287" y2="20502"/>
                        <a14:foregroundMark x1="67287" y1="20502" x2="66223" y2="26987"/>
                        <a14:foregroundMark x1="54255" y1="53347" x2="48670" y2="46234"/>
                        <a14:foregroundMark x1="48670" y1="46234" x2="48670" y2="39958"/>
                        <a14:foregroundMark x1="34574" y1="6904" x2="52394" y2="10460"/>
                        <a14:foregroundMark x1="35638" y1="5230" x2="33777" y2="8368"/>
                        <a14:foregroundMark x1="39362" y1="3975" x2="41755" y2="4603"/>
                        <a14:foregroundMark x1="46011" y1="10460" x2="48670" y2="12971"/>
                        <a14:foregroundMark x1="20745" y1="35565" x2="21011" y2="31799"/>
                        <a14:foregroundMark x1="27128" y1="56485" x2="27128" y2="56485"/>
                        <a14:foregroundMark x1="66755" y1="57741" x2="66755" y2="57741"/>
                        <a14:foregroundMark x1="66755" y1="57741" x2="64362" y2="92050"/>
                        <a14:foregroundMark x1="64362" y1="92050" x2="65426" y2="94979"/>
                        <a14:foregroundMark x1="64628" y1="82218" x2="64894" y2="91632"/>
                        <a14:foregroundMark x1="64894" y1="91632" x2="67553" y2="66946"/>
                        <a14:foregroundMark x1="67553" y1="66946" x2="68085" y2="75732"/>
                        <a14:foregroundMark x1="68085" y1="75732" x2="65426" y2="44561"/>
                        <a14:foregroundMark x1="65426" y1="44561" x2="63564" y2="52301"/>
                        <a14:foregroundMark x1="63564" y1="52301" x2="69149" y2="34100"/>
                        <a14:foregroundMark x1="69149" y1="34100" x2="66489" y2="54393"/>
                        <a14:foregroundMark x1="66489" y1="54393" x2="64628" y2="46234"/>
                        <a14:foregroundMark x1="64628" y1="46234" x2="66489" y2="66736"/>
                        <a14:foregroundMark x1="66489" y1="66736" x2="67819" y2="67364"/>
                        <a14:foregroundMark x1="36170" y1="14226" x2="35904" y2="13598"/>
                        <a14:foregroundMark x1="44681" y1="94979" x2="54255" y2="98117"/>
                        <a14:foregroundMark x1="54255" y1="98117" x2="54255" y2="98117"/>
                        <a14:foregroundMark x1="23670" y1="93724" x2="29521" y2="97071"/>
                        <a14:foregroundMark x1="25532" y1="25105" x2="30053" y2="17782"/>
                        <a14:foregroundMark x1="30053" y1="17782" x2="31117" y2="19038"/>
                        <a14:foregroundMark x1="47872" y1="19038" x2="56915" y2="22385"/>
                        <a14:foregroundMark x1="56915" y1="22385" x2="59840" y2="29916"/>
                        <a14:foregroundMark x1="59840" y1="29916" x2="58777" y2="27824"/>
                        <a14:foregroundMark x1="64894" y1="28661" x2="67819" y2="37029"/>
                        <a14:foregroundMark x1="67819" y1="37029" x2="57181" y2="51674"/>
                        <a14:foregroundMark x1="57181" y1="51674" x2="63830" y2="60460"/>
                        <a14:foregroundMark x1="63830" y1="60460" x2="65160" y2="68828"/>
                        <a14:foregroundMark x1="65160" y1="68828" x2="72872" y2="74477"/>
                        <a14:foregroundMark x1="72872" y1="74477" x2="73138" y2="75314"/>
                        <a14:foregroundMark x1="64096" y1="61297" x2="70213" y2="52092"/>
                        <a14:foregroundMark x1="70213" y1="52092" x2="67819" y2="44142"/>
                        <a14:foregroundMark x1="67819" y1="44142" x2="68351" y2="65272"/>
                        <a14:foregroundMark x1="68351" y1="65272" x2="63298" y2="53138"/>
                        <a14:foregroundMark x1="63298" y1="53138" x2="63032" y2="42469"/>
                        <a14:foregroundMark x1="63032" y1="42469" x2="65160" y2="53556"/>
                        <a14:foregroundMark x1="65160" y1="53556" x2="68351" y2="17782"/>
                        <a14:foregroundMark x1="68351" y1="17782" x2="70745" y2="27197"/>
                        <a14:foregroundMark x1="70745" y1="27197" x2="69149" y2="19456"/>
                        <a14:foregroundMark x1="69149" y1="19456" x2="68883" y2="34519"/>
                        <a14:foregroundMark x1="68883" y1="34519" x2="72340" y2="34519"/>
                        <a14:foregroundMark x1="71809" y1="26987" x2="64096" y2="34310"/>
                        <a14:foregroundMark x1="64096" y1="34310" x2="64628" y2="34728"/>
                        <a14:foregroundMark x1="48404" y1="19874" x2="55319" y2="21967"/>
                        <a14:foregroundMark x1="37500" y1="5021" x2="46809" y2="8159"/>
                        <a14:foregroundMark x1="46809" y1="8159" x2="47606" y2="8787"/>
                        <a14:foregroundMark x1="31117" y1="66736" x2="27660" y2="96025"/>
                        <a14:foregroundMark x1="52128" y1="57322" x2="45213" y2="74686"/>
                        <a14:foregroundMark x1="45213" y1="74686" x2="46543" y2="91004"/>
                        <a14:foregroundMark x1="46543" y1="91004" x2="47340" y2="92469"/>
                        <a14:foregroundMark x1="49468" y1="66109" x2="46543" y2="83473"/>
                        <a14:foregroundMark x1="33777" y1="18828" x2="37500" y2="15690"/>
                        <a14:foregroundMark x1="51064" y1="19665" x2="56915" y2="23222"/>
                        <a14:foregroundMark x1="51596" y1="19456" x2="57181" y2="24059"/>
                        <a14:foregroundMark x1="56117" y1="22385" x2="51064" y2="18619"/>
                        <a14:foregroundMark x1="41489" y1="3975" x2="45745" y2="6904"/>
                        <a14:backgroundMark x1="28989" y1="37657" x2="28989" y2="37657"/>
                        <a14:backgroundMark x1="28989" y1="45607" x2="28989" y2="45607"/>
                        <a14:backgroundMark x1="39096" y1="68410" x2="39096" y2="68410"/>
                        <a14:backgroundMark x1="39628" y1="69456" x2="39628" y2="70502"/>
                        <a14:backgroundMark x1="38830" y1="87029" x2="39096" y2="843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62221" y="1327839"/>
            <a:ext cx="4330039" cy="550467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1887166" y="365125"/>
            <a:ext cx="9943954" cy="13255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Huistaak</a:t>
            </a:r>
            <a:endParaRPr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171" name="Google Shape;171;p18"/>
          <p:cNvSpPr txBox="1">
            <a:spLocks noGrp="1"/>
          </p:cNvSpPr>
          <p:nvPr>
            <p:ph idx="1"/>
          </p:nvPr>
        </p:nvSpPr>
        <p:spPr>
          <a:xfrm>
            <a:off x="2402732" y="1825625"/>
            <a:ext cx="8951068" cy="435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κινημα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cinema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χαος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tx2"/>
                </a:solidFill>
                <a:latin typeface="Comfortaa"/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</a:t>
            </a:r>
            <a:r>
              <a:rPr lang="en-GB" sz="4000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risis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					</a:t>
            </a:r>
            <a:endParaRPr sz="4000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Zeus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 dirty="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437116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1887166" y="365125"/>
            <a:ext cx="9943954" cy="13255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Huistaak</a:t>
            </a:r>
            <a:endParaRPr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171" name="Google Shape;171;p18"/>
          <p:cNvSpPr txBox="1">
            <a:spLocks noGrp="1"/>
          </p:cNvSpPr>
          <p:nvPr>
            <p:ph idx="1"/>
          </p:nvPr>
        </p:nvSpPr>
        <p:spPr>
          <a:xfrm>
            <a:off x="2402732" y="1825625"/>
            <a:ext cx="8951068" cy="435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κινημα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cinema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χαος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chaos</a:t>
            </a:r>
            <a:r>
              <a:rPr lang="en-GB" sz="4000" dirty="0">
                <a:solidFill>
                  <a:schemeClr val="tx2"/>
                </a:solidFill>
                <a:latin typeface="Comfortaa"/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</a:t>
            </a:r>
            <a:r>
              <a:rPr lang="en-GB" sz="4000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risis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					</a:t>
            </a:r>
            <a:endParaRPr sz="4000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Zeus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 dirty="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482013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1887166" y="365125"/>
            <a:ext cx="9943954" cy="13255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Huistaak</a:t>
            </a:r>
            <a:endParaRPr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171" name="Google Shape;171;p18"/>
          <p:cNvSpPr txBox="1">
            <a:spLocks noGrp="1"/>
          </p:cNvSpPr>
          <p:nvPr>
            <p:ph idx="1"/>
          </p:nvPr>
        </p:nvSpPr>
        <p:spPr>
          <a:xfrm>
            <a:off x="2402732" y="1825625"/>
            <a:ext cx="8951068" cy="435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κινημα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cinema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χαος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chaos</a:t>
            </a:r>
            <a:r>
              <a:rPr lang="en-GB" sz="4000" dirty="0">
                <a:solidFill>
                  <a:schemeClr val="tx2"/>
                </a:solidFill>
                <a:latin typeface="Comfortaa"/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</a:t>
            </a:r>
            <a:r>
              <a:rPr lang="en-GB" sz="4000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risis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κρισις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Zeus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 dirty="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6115180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1887166" y="365125"/>
            <a:ext cx="9943954" cy="132556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Huistaak</a:t>
            </a:r>
            <a:endParaRPr sz="5400" b="1" dirty="0">
              <a:solidFill>
                <a:schemeClr val="tx2"/>
              </a:solidFill>
              <a:latin typeface="Gill Sans MT" panose="020B0502020104020203" pitchFamily="34" charset="0"/>
            </a:endParaRPr>
          </a:p>
        </p:txBody>
      </p:sp>
      <p:sp>
        <p:nvSpPr>
          <p:cNvPr id="171" name="Google Shape;171;p18"/>
          <p:cNvSpPr txBox="1">
            <a:spLocks noGrp="1"/>
          </p:cNvSpPr>
          <p:nvPr>
            <p:ph idx="1"/>
          </p:nvPr>
        </p:nvSpPr>
        <p:spPr>
          <a:xfrm>
            <a:off x="2402732" y="1825625"/>
            <a:ext cx="8951068" cy="435133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κινημα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cinema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l-GR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χαος</a:t>
            </a:r>
            <a:r>
              <a:rPr lang="en-GB" sz="4000" dirty="0">
                <a:solidFill>
                  <a:schemeClr val="tx2"/>
                </a:solidFill>
                <a:ea typeface="Comfortaa"/>
                <a:cs typeface="Comfortaa"/>
                <a:sym typeface="Comfortaa"/>
              </a:rPr>
              <a:t>				chaos</a:t>
            </a:r>
            <a:r>
              <a:rPr lang="en-GB" sz="4000" dirty="0">
                <a:solidFill>
                  <a:schemeClr val="tx2"/>
                </a:solidFill>
                <a:latin typeface="Comfortaa"/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nl-BE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c</a:t>
            </a:r>
            <a:r>
              <a:rPr lang="en-GB" sz="4000" dirty="0" err="1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risis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κρισις</a:t>
            </a: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	</a:t>
            </a:r>
            <a:endParaRPr sz="4000" dirty="0">
              <a:solidFill>
                <a:schemeClr val="tx2"/>
              </a:solidFill>
              <a:latin typeface="Gill Sans MT" panose="020B0502020104020203" pitchFamily="34" charset="0"/>
              <a:ea typeface="Comfortaa"/>
              <a:cs typeface="Comfortaa"/>
              <a:sym typeface="Comforta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Zeus</a:t>
            </a:r>
            <a:r>
              <a:rPr lang="el-GR" sz="4000" dirty="0">
                <a:solidFill>
                  <a:schemeClr val="tx2"/>
                </a:solidFill>
                <a:latin typeface="Gill Sans MT" panose="020B0502020104020203" pitchFamily="34" charset="0"/>
                <a:ea typeface="Comfortaa"/>
                <a:cs typeface="Comfortaa"/>
                <a:sym typeface="Comfortaa"/>
              </a:rPr>
              <a:t>				Ζευς</a:t>
            </a:r>
            <a:r>
              <a:rPr lang="en-GB" sz="4000" dirty="0">
                <a:solidFill>
                  <a:schemeClr val="bg1"/>
                </a:solidFill>
                <a:latin typeface="Comfortaa"/>
                <a:ea typeface="Comfortaa"/>
                <a:cs typeface="Comfortaa"/>
                <a:sym typeface="Comfortaa"/>
              </a:rPr>
              <a:t>	</a:t>
            </a:r>
            <a:r>
              <a:rPr lang="en-GB" sz="3000" dirty="0">
                <a:latin typeface="Comfortaa"/>
                <a:ea typeface="Comfortaa"/>
                <a:cs typeface="Comfortaa"/>
                <a:sym typeface="Comfortaa"/>
              </a:rPr>
              <a:t>			</a:t>
            </a:r>
            <a:endParaRPr sz="3000" dirty="0">
              <a:latin typeface="Comfortaa"/>
              <a:ea typeface="Comfortaa"/>
              <a:cs typeface="Comfortaa"/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2026487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040" y="1628543"/>
            <a:ext cx="6553200" cy="155448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Wat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weet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je over de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Griekse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 </a:t>
            </a:r>
            <a:r>
              <a:rPr lang="en-US" sz="5400" b="1" dirty="0" err="1">
                <a:solidFill>
                  <a:schemeClr val="tx2"/>
                </a:solidFill>
                <a:latin typeface="Gill Sans MT" panose="020B0502020104020203" pitchFamily="34" charset="0"/>
              </a:rPr>
              <a:t>goden</a:t>
            </a:r>
            <a:r>
              <a:rPr lang="en-US" sz="5400" b="1" dirty="0">
                <a:solidFill>
                  <a:schemeClr val="tx2"/>
                </a:solidFill>
                <a:latin typeface="Gill Sans MT" panose="020B0502020104020203" pitchFamily="34" charset="0"/>
              </a:rPr>
              <a:t>?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5C5193A3-559C-4523-9BED-65F1742FCD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941958" y="1098619"/>
            <a:ext cx="4660762" cy="466076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5057847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234</TotalTime>
  <Words>775</Words>
  <Application>Microsoft Office PowerPoint</Application>
  <PresentationFormat>Breedbeeld</PresentationFormat>
  <Paragraphs>170</Paragraphs>
  <Slides>40</Slides>
  <Notes>31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40</vt:i4>
      </vt:variant>
    </vt:vector>
  </HeadingPairs>
  <TitlesOfParts>
    <vt:vector size="48" baseType="lpstr">
      <vt:lpstr>Calibri Light</vt:lpstr>
      <vt:lpstr>Gill Sans MT</vt:lpstr>
      <vt:lpstr>Calibri</vt:lpstr>
      <vt:lpstr>Comfortaa</vt:lpstr>
      <vt:lpstr>Arial</vt:lpstr>
      <vt:lpstr>Georgia</vt:lpstr>
      <vt:lpstr>Gill Sans</vt:lpstr>
      <vt:lpstr>Kantoorthema</vt:lpstr>
      <vt:lpstr>OUDE GRIEKEN – JONGE HELDEN  LES 2</vt:lpstr>
      <vt:lpstr>De Oude Grieken… en hun goden</vt:lpstr>
      <vt:lpstr>Herhaling: Het alfabet van de Oude Grieken</vt:lpstr>
      <vt:lpstr>Huistaak</vt:lpstr>
      <vt:lpstr>Huistaak</vt:lpstr>
      <vt:lpstr>Huistaak</vt:lpstr>
      <vt:lpstr>Huistaak</vt:lpstr>
      <vt:lpstr>Huistaak</vt:lpstr>
      <vt:lpstr>Wat weet je over de Griekse goden?</vt:lpstr>
      <vt:lpstr>PowerPoint-presentatie</vt:lpstr>
      <vt:lpstr>Waar leefden de Griekse goden?</vt:lpstr>
      <vt:lpstr>PowerPoint-presentatie</vt:lpstr>
      <vt:lpstr>PowerPoint-presentatie</vt:lpstr>
      <vt:lpstr>PowerPoint-presentatie</vt:lpstr>
      <vt:lpstr>PowerPoint-presentatie</vt:lpstr>
      <vt:lpstr>Wie is het? Godeneditie</vt:lpstr>
      <vt:lpstr>RONDE 1</vt:lpstr>
      <vt:lpstr>PowerPoint-presentatie</vt:lpstr>
      <vt:lpstr>PowerPoint-presentatie</vt:lpstr>
      <vt:lpstr>RONDE 2</vt:lpstr>
      <vt:lpstr>PowerPoint-presentatie</vt:lpstr>
      <vt:lpstr>PowerPoint-presentatie</vt:lpstr>
      <vt:lpstr>RONDE 3</vt:lpstr>
      <vt:lpstr>PowerPoint-presentatie</vt:lpstr>
      <vt:lpstr>PowerPoint-presentatie</vt:lpstr>
      <vt:lpstr>RONDE 4</vt:lpstr>
      <vt:lpstr>PowerPoint-presentatie</vt:lpstr>
      <vt:lpstr>PowerPoint-presentatie</vt:lpstr>
      <vt:lpstr>DE OLYMPISCHE GODEN</vt:lpstr>
      <vt:lpstr>Niet alleen goden op de Olympos: De Onderwereld</vt:lpstr>
      <vt:lpstr>Hades (Ἁιδης) en Persephone</vt:lpstr>
      <vt:lpstr>Familieverbanden in het Oudgrieks  en andere talen</vt:lpstr>
      <vt:lpstr>PowerPoint-presentatie</vt:lpstr>
      <vt:lpstr>PowerPoint-presentatie</vt:lpstr>
      <vt:lpstr>Stamboom van de Olympische goden</vt:lpstr>
      <vt:lpstr> Een Griekse zin</vt:lpstr>
      <vt:lpstr> De stamboom van de Olympische Goden</vt:lpstr>
      <vt:lpstr>PowerPoint-presentatie</vt:lpstr>
      <vt:lpstr>Chiton maken</vt:lpstr>
      <vt:lpstr> Een chiton maken: decoratie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OUDE GRIEKEN – JONGE HELDEN LES 2</dc:title>
  <dc:creator>Delfine Abbeloos</dc:creator>
  <cp:lastModifiedBy>Evelien Bracke</cp:lastModifiedBy>
  <cp:revision>37</cp:revision>
  <dcterms:modified xsi:type="dcterms:W3CDTF">2023-03-10T16:22:26Z</dcterms:modified>
</cp:coreProperties>
</file>