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56" r:id="rId2"/>
    <p:sldId id="337" r:id="rId3"/>
    <p:sldId id="298" r:id="rId4"/>
    <p:sldId id="299" r:id="rId5"/>
    <p:sldId id="300" r:id="rId6"/>
    <p:sldId id="338" r:id="rId7"/>
    <p:sldId id="302" r:id="rId8"/>
    <p:sldId id="347" r:id="rId9"/>
    <p:sldId id="304" r:id="rId10"/>
    <p:sldId id="340" r:id="rId11"/>
    <p:sldId id="342" r:id="rId12"/>
    <p:sldId id="341" r:id="rId13"/>
    <p:sldId id="318" r:id="rId14"/>
    <p:sldId id="315" r:id="rId15"/>
    <p:sldId id="316" r:id="rId16"/>
    <p:sldId id="319" r:id="rId17"/>
    <p:sldId id="320" r:id="rId18"/>
    <p:sldId id="321" r:id="rId19"/>
    <p:sldId id="322" r:id="rId20"/>
    <p:sldId id="343" r:id="rId21"/>
    <p:sldId id="344" r:id="rId22"/>
    <p:sldId id="325" r:id="rId23"/>
    <p:sldId id="326" r:id="rId24"/>
    <p:sldId id="327" r:id="rId25"/>
    <p:sldId id="328" r:id="rId26"/>
    <p:sldId id="310" r:id="rId27"/>
    <p:sldId id="311" r:id="rId28"/>
    <p:sldId id="312" r:id="rId29"/>
    <p:sldId id="313" r:id="rId30"/>
    <p:sldId id="314" r:id="rId31"/>
    <p:sldId id="329" r:id="rId32"/>
    <p:sldId id="330" r:id="rId33"/>
    <p:sldId id="345" r:id="rId34"/>
    <p:sldId id="332" r:id="rId35"/>
    <p:sldId id="333" r:id="rId36"/>
    <p:sldId id="334" r:id="rId37"/>
    <p:sldId id="335" r:id="rId38"/>
    <p:sldId id="346" r:id="rId3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  <a:srgbClr val="E4A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D3970-5126-4E6E-BFFA-67F46F05159A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51C45C-1993-454A-B06D-99D6DBA6B33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24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Hoe zag een antiek theater eruit?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6CE5FF0E-9256-4CDC-867E-696B289C502D}" type="parTrans" cxnId="{613D2976-211D-4921-B8D4-D949EDB1C3AA}">
      <dgm:prSet/>
      <dgm:spPr/>
      <dgm:t>
        <a:bodyPr/>
        <a:lstStyle/>
        <a:p>
          <a:endParaRPr lang="en-US"/>
        </a:p>
      </dgm:t>
    </dgm:pt>
    <dgm:pt modelId="{412757CD-B86F-452E-8AB6-D2DD2C489890}" type="sibTrans" cxnId="{613D2976-211D-4921-B8D4-D949EDB1C3AA}">
      <dgm:prSet/>
      <dgm:spPr>
        <a:noFill/>
      </dgm:spPr>
      <dgm:t>
        <a:bodyPr/>
        <a:lstStyle/>
        <a:p>
          <a:endParaRPr lang="en-US"/>
        </a:p>
      </dgm:t>
    </dgm:pt>
    <dgm:pt modelId="{95D25872-7B04-4C1A-872F-AF262D50A09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nl-BE" sz="2400" b="0" i="0" u="none" strike="noStrike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Een Griekse tragedie: </a:t>
          </a:r>
          <a:r>
            <a:rPr lang="nl-BE" sz="2400" b="0" i="0" u="none" strike="noStrike" cap="none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Iphigeneia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88B31EEE-6FB3-42C1-89F0-9FD7E83FB50C}" type="parTrans" cxnId="{046C19A4-0408-4A30-BB6B-8E49ACD8D1B5}">
      <dgm:prSet/>
      <dgm:spPr/>
      <dgm:t>
        <a:bodyPr/>
        <a:lstStyle/>
        <a:p>
          <a:endParaRPr lang="en-US"/>
        </a:p>
      </dgm:t>
    </dgm:pt>
    <dgm:pt modelId="{D6909E37-1086-47F4-A594-69A50A1CC524}" type="sibTrans" cxnId="{046C19A4-0408-4A30-BB6B-8E49ACD8D1B5}">
      <dgm:prSet/>
      <dgm:spPr>
        <a:noFill/>
      </dgm:spPr>
      <dgm:t>
        <a:bodyPr/>
        <a:lstStyle/>
        <a:p>
          <a:endParaRPr lang="en-US"/>
        </a:p>
      </dgm:t>
    </dgm:pt>
    <dgm:pt modelId="{CF43C3EB-4066-41AE-8306-4D563977CB2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b="0" i="0" u="none" strike="noStrike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De </a:t>
          </a:r>
          <a:r>
            <a:rPr lang="en-GB" sz="2400" b="0" i="0" u="none" strike="noStrike" cap="none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Griekse</a:t>
          </a:r>
          <a:r>
            <a:rPr lang="en-GB" sz="2400" b="0" i="0" u="none" strike="noStrike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 </a:t>
          </a:r>
          <a:r>
            <a:rPr lang="en-GB" sz="2400" b="0" i="0" u="none" strike="noStrike" cap="none" spc="-150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naamwoorden</a:t>
          </a:r>
          <a:endParaRPr lang="en-US" sz="2400" spc="-15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994AA501-CC0D-4ABC-9AAC-6AD454CB0F63}" type="parTrans" cxnId="{B69B3B3C-583E-44C0-901F-29393F42FC4C}">
      <dgm:prSet/>
      <dgm:spPr/>
      <dgm:t>
        <a:bodyPr/>
        <a:lstStyle/>
        <a:p>
          <a:endParaRPr lang="en-US"/>
        </a:p>
      </dgm:t>
    </dgm:pt>
    <dgm:pt modelId="{CB1985AF-358F-4BB1-B4A0-EDF43376A6E5}" type="sibTrans" cxnId="{B69B3B3C-583E-44C0-901F-29393F42FC4C}">
      <dgm:prSet/>
      <dgm:spPr>
        <a:noFill/>
      </dgm:spPr>
      <dgm:t>
        <a:bodyPr/>
        <a:lstStyle/>
        <a:p>
          <a:endParaRPr lang="en-US"/>
        </a:p>
      </dgm:t>
    </dgm:pt>
    <dgm:pt modelId="{E5A7545E-61C5-45A0-89D3-24DA077640D0}" type="pres">
      <dgm:prSet presAssocID="{FBDD3970-5126-4E6E-BFFA-67F46F05159A}" presName="cycle" presStyleCnt="0">
        <dgm:presLayoutVars>
          <dgm:dir/>
          <dgm:resizeHandles val="exact"/>
        </dgm:presLayoutVars>
      </dgm:prSet>
      <dgm:spPr/>
    </dgm:pt>
    <dgm:pt modelId="{CFE3BA28-FE91-41F5-9055-D9058CE6A795}" type="pres">
      <dgm:prSet presAssocID="{1A51C45C-1993-454A-B06D-99D6DBA6B335}" presName="node" presStyleLbl="node1" presStyleIdx="0" presStyleCnt="3">
        <dgm:presLayoutVars>
          <dgm:bulletEnabled val="1"/>
        </dgm:presLayoutVars>
      </dgm:prSet>
      <dgm:spPr/>
    </dgm:pt>
    <dgm:pt modelId="{652A90C2-20A3-4738-8219-E3C000A0B323}" type="pres">
      <dgm:prSet presAssocID="{412757CD-B86F-452E-8AB6-D2DD2C489890}" presName="sibTrans" presStyleLbl="sibTrans2D1" presStyleIdx="0" presStyleCnt="3"/>
      <dgm:spPr/>
    </dgm:pt>
    <dgm:pt modelId="{49E8BF90-C257-49D0-AD4A-964E864BD6DE}" type="pres">
      <dgm:prSet presAssocID="{412757CD-B86F-452E-8AB6-D2DD2C489890}" presName="connectorText" presStyleLbl="sibTrans2D1" presStyleIdx="0" presStyleCnt="3"/>
      <dgm:spPr/>
    </dgm:pt>
    <dgm:pt modelId="{A615BD57-FB06-4171-8FCD-44CEDAC886FA}" type="pres">
      <dgm:prSet presAssocID="{95D25872-7B04-4C1A-872F-AF262D50A09F}" presName="node" presStyleLbl="node1" presStyleIdx="1" presStyleCnt="3" custRadScaleRad="98262" custRadScaleInc="199595">
        <dgm:presLayoutVars>
          <dgm:bulletEnabled val="1"/>
        </dgm:presLayoutVars>
      </dgm:prSet>
      <dgm:spPr/>
    </dgm:pt>
    <dgm:pt modelId="{4F4ADEF2-4B0D-4705-9F77-6340D69F81DE}" type="pres">
      <dgm:prSet presAssocID="{D6909E37-1086-47F4-A594-69A50A1CC524}" presName="sibTrans" presStyleLbl="sibTrans2D1" presStyleIdx="1" presStyleCnt="3"/>
      <dgm:spPr/>
    </dgm:pt>
    <dgm:pt modelId="{94D15954-4CA3-4D8F-B434-BF6097E48911}" type="pres">
      <dgm:prSet presAssocID="{D6909E37-1086-47F4-A594-69A50A1CC524}" presName="connectorText" presStyleLbl="sibTrans2D1" presStyleIdx="1" presStyleCnt="3"/>
      <dgm:spPr/>
    </dgm:pt>
    <dgm:pt modelId="{5E906D52-4E54-4F6A-96BE-07FA6D03FC05}" type="pres">
      <dgm:prSet presAssocID="{CF43C3EB-4066-41AE-8306-4D563977CB25}" presName="node" presStyleLbl="node1" presStyleIdx="2" presStyleCnt="3" custScaleX="103329" custRadScaleRad="117231" custRadScaleInc="-191839">
        <dgm:presLayoutVars>
          <dgm:bulletEnabled val="1"/>
        </dgm:presLayoutVars>
      </dgm:prSet>
      <dgm:spPr/>
    </dgm:pt>
    <dgm:pt modelId="{85322C4A-A6E5-40C5-9675-1F0CAE363D3C}" type="pres">
      <dgm:prSet presAssocID="{CB1985AF-358F-4BB1-B4A0-EDF43376A6E5}" presName="sibTrans" presStyleLbl="sibTrans2D1" presStyleIdx="2" presStyleCnt="3" custLinFactNeighborX="-23250" custLinFactNeighborY="-15843"/>
      <dgm:spPr/>
    </dgm:pt>
    <dgm:pt modelId="{844C107D-1E15-4712-A1DE-176E9B62E9FF}" type="pres">
      <dgm:prSet presAssocID="{CB1985AF-358F-4BB1-B4A0-EDF43376A6E5}" presName="connectorText" presStyleLbl="sibTrans2D1" presStyleIdx="2" presStyleCnt="3"/>
      <dgm:spPr/>
    </dgm:pt>
  </dgm:ptLst>
  <dgm:cxnLst>
    <dgm:cxn modelId="{C518590F-07E6-4021-BCC1-07C8F81B485F}" type="presOf" srcId="{CB1985AF-358F-4BB1-B4A0-EDF43376A6E5}" destId="{844C107D-1E15-4712-A1DE-176E9B62E9FF}" srcOrd="1" destOrd="0" presId="urn:microsoft.com/office/officeart/2005/8/layout/cycle2"/>
    <dgm:cxn modelId="{445EA91D-DA94-4D84-9C32-FDEED47477B8}" type="presOf" srcId="{CB1985AF-358F-4BB1-B4A0-EDF43376A6E5}" destId="{85322C4A-A6E5-40C5-9675-1F0CAE363D3C}" srcOrd="0" destOrd="0" presId="urn:microsoft.com/office/officeart/2005/8/layout/cycle2"/>
    <dgm:cxn modelId="{F3C51A33-A317-4881-9549-F5181BF110CA}" type="presOf" srcId="{1A51C45C-1993-454A-B06D-99D6DBA6B335}" destId="{CFE3BA28-FE91-41F5-9055-D9058CE6A795}" srcOrd="0" destOrd="0" presId="urn:microsoft.com/office/officeart/2005/8/layout/cycle2"/>
    <dgm:cxn modelId="{C90B3734-8CEC-4492-8B1F-39B823675DC2}" type="presOf" srcId="{CF43C3EB-4066-41AE-8306-4D563977CB25}" destId="{5E906D52-4E54-4F6A-96BE-07FA6D03FC05}" srcOrd="0" destOrd="0" presId="urn:microsoft.com/office/officeart/2005/8/layout/cycle2"/>
    <dgm:cxn modelId="{3249AB37-E9DD-4F85-85BC-D20EA20EBD26}" type="presOf" srcId="{95D25872-7B04-4C1A-872F-AF262D50A09F}" destId="{A615BD57-FB06-4171-8FCD-44CEDAC886FA}" srcOrd="0" destOrd="0" presId="urn:microsoft.com/office/officeart/2005/8/layout/cycle2"/>
    <dgm:cxn modelId="{B69B3B3C-583E-44C0-901F-29393F42FC4C}" srcId="{FBDD3970-5126-4E6E-BFFA-67F46F05159A}" destId="{CF43C3EB-4066-41AE-8306-4D563977CB25}" srcOrd="2" destOrd="0" parTransId="{994AA501-CC0D-4ABC-9AAC-6AD454CB0F63}" sibTransId="{CB1985AF-358F-4BB1-B4A0-EDF43376A6E5}"/>
    <dgm:cxn modelId="{44EF5F72-D3C4-44A6-A5B4-C0E2A9528ED1}" type="presOf" srcId="{412757CD-B86F-452E-8AB6-D2DD2C489890}" destId="{652A90C2-20A3-4738-8219-E3C000A0B323}" srcOrd="0" destOrd="0" presId="urn:microsoft.com/office/officeart/2005/8/layout/cycle2"/>
    <dgm:cxn modelId="{613D2976-211D-4921-B8D4-D949EDB1C3AA}" srcId="{FBDD3970-5126-4E6E-BFFA-67F46F05159A}" destId="{1A51C45C-1993-454A-B06D-99D6DBA6B335}" srcOrd="0" destOrd="0" parTransId="{6CE5FF0E-9256-4CDC-867E-696B289C502D}" sibTransId="{412757CD-B86F-452E-8AB6-D2DD2C489890}"/>
    <dgm:cxn modelId="{FBF1EE93-BE4F-417C-B635-9DE5971D1258}" type="presOf" srcId="{D6909E37-1086-47F4-A594-69A50A1CC524}" destId="{94D15954-4CA3-4D8F-B434-BF6097E48911}" srcOrd="1" destOrd="0" presId="urn:microsoft.com/office/officeart/2005/8/layout/cycle2"/>
    <dgm:cxn modelId="{046C19A4-0408-4A30-BB6B-8E49ACD8D1B5}" srcId="{FBDD3970-5126-4E6E-BFFA-67F46F05159A}" destId="{95D25872-7B04-4C1A-872F-AF262D50A09F}" srcOrd="1" destOrd="0" parTransId="{88B31EEE-6FB3-42C1-89F0-9FD7E83FB50C}" sibTransId="{D6909E37-1086-47F4-A594-69A50A1CC524}"/>
    <dgm:cxn modelId="{1E9C89D6-6FE7-4A14-A73D-83F8B28043F2}" type="presOf" srcId="{D6909E37-1086-47F4-A594-69A50A1CC524}" destId="{4F4ADEF2-4B0D-4705-9F77-6340D69F81DE}" srcOrd="0" destOrd="0" presId="urn:microsoft.com/office/officeart/2005/8/layout/cycle2"/>
    <dgm:cxn modelId="{00B1C3E2-34C0-4D15-AED9-5ADDEFAB35C1}" type="presOf" srcId="{412757CD-B86F-452E-8AB6-D2DD2C489890}" destId="{49E8BF90-C257-49D0-AD4A-964E864BD6DE}" srcOrd="1" destOrd="0" presId="urn:microsoft.com/office/officeart/2005/8/layout/cycle2"/>
    <dgm:cxn modelId="{A51704E9-0667-4E2F-90AF-769F7B755A2E}" type="presOf" srcId="{FBDD3970-5126-4E6E-BFFA-67F46F05159A}" destId="{E5A7545E-61C5-45A0-89D3-24DA077640D0}" srcOrd="0" destOrd="0" presId="urn:microsoft.com/office/officeart/2005/8/layout/cycle2"/>
    <dgm:cxn modelId="{DB2D8F37-C7D8-4EBC-8BE2-80D251408C5A}" type="presParOf" srcId="{E5A7545E-61C5-45A0-89D3-24DA077640D0}" destId="{CFE3BA28-FE91-41F5-9055-D9058CE6A795}" srcOrd="0" destOrd="0" presId="urn:microsoft.com/office/officeart/2005/8/layout/cycle2"/>
    <dgm:cxn modelId="{FCFF3AD1-3E2A-4FCA-BEF7-730272EFFAF2}" type="presParOf" srcId="{E5A7545E-61C5-45A0-89D3-24DA077640D0}" destId="{652A90C2-20A3-4738-8219-E3C000A0B323}" srcOrd="1" destOrd="0" presId="urn:microsoft.com/office/officeart/2005/8/layout/cycle2"/>
    <dgm:cxn modelId="{E03C2020-397D-4EAB-B482-F88192F35419}" type="presParOf" srcId="{652A90C2-20A3-4738-8219-E3C000A0B323}" destId="{49E8BF90-C257-49D0-AD4A-964E864BD6DE}" srcOrd="0" destOrd="0" presId="urn:microsoft.com/office/officeart/2005/8/layout/cycle2"/>
    <dgm:cxn modelId="{EC5B1264-9D56-449F-9166-D0358F6DB9EF}" type="presParOf" srcId="{E5A7545E-61C5-45A0-89D3-24DA077640D0}" destId="{A615BD57-FB06-4171-8FCD-44CEDAC886FA}" srcOrd="2" destOrd="0" presId="urn:microsoft.com/office/officeart/2005/8/layout/cycle2"/>
    <dgm:cxn modelId="{9D37C561-B24E-4110-AC4F-9A782367BABB}" type="presParOf" srcId="{E5A7545E-61C5-45A0-89D3-24DA077640D0}" destId="{4F4ADEF2-4B0D-4705-9F77-6340D69F81DE}" srcOrd="3" destOrd="0" presId="urn:microsoft.com/office/officeart/2005/8/layout/cycle2"/>
    <dgm:cxn modelId="{7FBCBA6D-A27C-4B4F-AF15-B17CB2882E66}" type="presParOf" srcId="{4F4ADEF2-4B0D-4705-9F77-6340D69F81DE}" destId="{94D15954-4CA3-4D8F-B434-BF6097E48911}" srcOrd="0" destOrd="0" presId="urn:microsoft.com/office/officeart/2005/8/layout/cycle2"/>
    <dgm:cxn modelId="{4E7321E0-1CF4-4CF2-A436-5612918160D6}" type="presParOf" srcId="{E5A7545E-61C5-45A0-89D3-24DA077640D0}" destId="{5E906D52-4E54-4F6A-96BE-07FA6D03FC05}" srcOrd="4" destOrd="0" presId="urn:microsoft.com/office/officeart/2005/8/layout/cycle2"/>
    <dgm:cxn modelId="{605C98AA-7F9D-4535-8328-2BCAF79FD9A1}" type="presParOf" srcId="{E5A7545E-61C5-45A0-89D3-24DA077640D0}" destId="{85322C4A-A6E5-40C5-9675-1F0CAE363D3C}" srcOrd="5" destOrd="0" presId="urn:microsoft.com/office/officeart/2005/8/layout/cycle2"/>
    <dgm:cxn modelId="{E98A3021-5ACE-456E-8D87-546076BC228B}" type="presParOf" srcId="{85322C4A-A6E5-40C5-9675-1F0CAE363D3C}" destId="{844C107D-1E15-4712-A1DE-176E9B62E9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3BA28-FE91-41F5-9055-D9058CE6A795}">
      <dsp:nvSpPr>
        <dsp:cNvPr id="0" name=""/>
        <dsp:cNvSpPr/>
      </dsp:nvSpPr>
      <dsp:spPr>
        <a:xfrm>
          <a:off x="2392421" y="761"/>
          <a:ext cx="2338369" cy="233836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Hoe zag een antiek theater eruit?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2734867" y="343207"/>
        <a:ext cx="1653477" cy="1653477"/>
      </dsp:txXfrm>
    </dsp:sp>
    <dsp:sp modelId="{652A90C2-20A3-4738-8219-E3C000A0B323}">
      <dsp:nvSpPr>
        <dsp:cNvPr id="0" name=""/>
        <dsp:cNvSpPr/>
      </dsp:nvSpPr>
      <dsp:spPr>
        <a:xfrm rot="7175396">
          <a:off x="2403447" y="2277615"/>
          <a:ext cx="61020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2540174" y="2355862"/>
        <a:ext cx="427141" cy="473519"/>
      </dsp:txXfrm>
    </dsp:sp>
    <dsp:sp modelId="{A615BD57-FB06-4171-8FCD-44CEDAC886FA}">
      <dsp:nvSpPr>
        <dsp:cNvPr id="0" name=""/>
        <dsp:cNvSpPr/>
      </dsp:nvSpPr>
      <dsp:spPr>
        <a:xfrm>
          <a:off x="669249" y="3035334"/>
          <a:ext cx="2338369" cy="233836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0" i="0" u="none" strike="noStrike" kern="1200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Een Griekse tragedie: </a:t>
          </a:r>
          <a:r>
            <a:rPr lang="nl-BE" sz="2400" b="0" i="0" u="none" strike="noStrike" kern="1200" cap="none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Iphigeneia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1011695" y="3377780"/>
        <a:ext cx="1653477" cy="1653477"/>
      </dsp:txXfrm>
    </dsp:sp>
    <dsp:sp modelId="{4F4ADEF2-4B0D-4705-9F77-6340D69F81DE}">
      <dsp:nvSpPr>
        <dsp:cNvPr id="0" name=""/>
        <dsp:cNvSpPr/>
      </dsp:nvSpPr>
      <dsp:spPr>
        <a:xfrm rot="10369">
          <a:off x="3293104" y="3815344"/>
          <a:ext cx="68778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293104" y="3972873"/>
        <a:ext cx="481447" cy="473519"/>
      </dsp:txXfrm>
    </dsp:sp>
    <dsp:sp modelId="{5E906D52-4E54-4F6A-96BE-07FA6D03FC05}">
      <dsp:nvSpPr>
        <dsp:cNvPr id="0" name=""/>
        <dsp:cNvSpPr/>
      </dsp:nvSpPr>
      <dsp:spPr>
        <a:xfrm>
          <a:off x="4305302" y="3046419"/>
          <a:ext cx="2416213" cy="233836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u="none" strike="noStrike" kern="1200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De </a:t>
          </a:r>
          <a:r>
            <a:rPr lang="en-GB" sz="2400" b="0" i="0" u="none" strike="noStrike" kern="1200" cap="none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Griekse</a:t>
          </a:r>
          <a:r>
            <a:rPr lang="en-GB" sz="2400" b="0" i="0" u="none" strike="noStrike" kern="1200" cap="none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 </a:t>
          </a:r>
          <a:r>
            <a:rPr lang="en-GB" sz="2400" b="0" i="0" u="none" strike="noStrike" kern="1200" cap="none" spc="-150" dirty="0" err="1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rPr>
            <a:t>naamwoorden</a:t>
          </a:r>
          <a:endParaRPr lang="en-US" sz="2400" kern="1200" spc="-15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4659148" y="3388865"/>
        <a:ext cx="1708521" cy="1653477"/>
      </dsp:txXfrm>
    </dsp:sp>
    <dsp:sp modelId="{85322C4A-A6E5-40C5-9675-1F0CAE363D3C}">
      <dsp:nvSpPr>
        <dsp:cNvPr id="0" name=""/>
        <dsp:cNvSpPr/>
      </dsp:nvSpPr>
      <dsp:spPr>
        <a:xfrm rot="14240779">
          <a:off x="4052516" y="2184551"/>
          <a:ext cx="672085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4207723" y="2427270"/>
        <a:ext cx="470460" cy="473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Stel</a:t>
            </a:r>
            <a:r>
              <a:rPr lang="en-GB" dirty="0"/>
              <a:t> </a:t>
            </a:r>
            <a:r>
              <a:rPr lang="en-GB" dirty="0" err="1"/>
              <a:t>mezelf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: </a:t>
            </a:r>
            <a:r>
              <a:rPr lang="en-GB" baseline="0" dirty="0" err="1"/>
              <a:t>ik</a:t>
            </a:r>
            <a:r>
              <a:rPr lang="en-GB" baseline="0" dirty="0"/>
              <a:t> ben Morgan’s mama, </a:t>
            </a:r>
            <a:r>
              <a:rPr lang="en-GB" baseline="0" dirty="0" err="1"/>
              <a:t>geef</a:t>
            </a:r>
            <a:r>
              <a:rPr lang="en-GB" baseline="0" dirty="0"/>
              <a:t> Oudgriekse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Latijnse</a:t>
            </a:r>
            <a:r>
              <a:rPr lang="en-GB" baseline="0" dirty="0"/>
              <a:t>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cultuur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de </a:t>
            </a:r>
            <a:r>
              <a:rPr lang="en-GB" baseline="0" dirty="0" err="1"/>
              <a:t>universiteit</a:t>
            </a:r>
            <a:r>
              <a:rPr lang="en-GB" baseline="0" dirty="0"/>
              <a:t> in Groot-</a:t>
            </a:r>
            <a:r>
              <a:rPr lang="en-GB" baseline="0" dirty="0" err="1"/>
              <a:t>Brittannie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onderzoek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doctoraat</a:t>
            </a:r>
            <a:r>
              <a:rPr lang="en-GB" baseline="0" dirty="0"/>
              <a:t> </a:t>
            </a:r>
            <a:r>
              <a:rPr lang="en-GB" baseline="0" dirty="0" err="1"/>
              <a:t>ging</a:t>
            </a:r>
            <a:r>
              <a:rPr lang="en-GB" baseline="0" dirty="0"/>
              <a:t> over Oudgriekse </a:t>
            </a:r>
            <a:r>
              <a:rPr lang="en-GB" baseline="0" dirty="0" err="1"/>
              <a:t>magie</a:t>
            </a:r>
            <a:r>
              <a:rPr lang="en-GB" baseline="0" dirty="0"/>
              <a:t>,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ik</a:t>
            </a:r>
            <a:r>
              <a:rPr lang="en-GB" baseline="0" dirty="0"/>
              <a:t> </a:t>
            </a:r>
            <a:r>
              <a:rPr lang="en-GB" baseline="0" dirty="0" err="1"/>
              <a:t>wil</a:t>
            </a:r>
            <a:r>
              <a:rPr lang="en-GB" baseline="0" dirty="0"/>
              <a:t> hen </a:t>
            </a:r>
            <a:r>
              <a:rPr lang="en-GB" baseline="0" dirty="0" err="1"/>
              <a:t>daaraan</a:t>
            </a:r>
            <a:r>
              <a:rPr lang="en-GB" baseline="0" dirty="0"/>
              <a:t> </a:t>
            </a:r>
            <a:r>
              <a:rPr lang="en-GB" baseline="0" dirty="0" err="1"/>
              <a:t>voorstellen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94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 workshop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bestaan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3 </a:t>
            </a:r>
            <a:r>
              <a:rPr lang="en-GB" baseline="0" dirty="0" err="1"/>
              <a:t>delen</a:t>
            </a:r>
            <a:r>
              <a:rPr lang="en-GB" baseline="0" dirty="0"/>
              <a:t>: </a:t>
            </a:r>
            <a:r>
              <a:rPr lang="en-GB" baseline="0" dirty="0" err="1"/>
              <a:t>eerst</a:t>
            </a:r>
            <a:r>
              <a:rPr lang="en-GB" baseline="0" dirty="0"/>
              <a:t> context, dan de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leren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dan </a:t>
            </a:r>
            <a:r>
              <a:rPr lang="en-GB" baseline="0" dirty="0" err="1"/>
              <a:t>leren</a:t>
            </a:r>
            <a:r>
              <a:rPr lang="en-GB" baseline="0" dirty="0"/>
              <a:t> hoe we </a:t>
            </a:r>
            <a:r>
              <a:rPr lang="en-GB" baseline="0" dirty="0" err="1"/>
              <a:t>magie</a:t>
            </a:r>
            <a:r>
              <a:rPr lang="en-GB" baseline="0" dirty="0"/>
              <a:t> </a:t>
            </a:r>
            <a:r>
              <a:rPr lang="en-GB" baseline="0" dirty="0" err="1"/>
              <a:t>kunnen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op Oudgriekse </a:t>
            </a:r>
            <a:r>
              <a:rPr lang="en-GB" baseline="0" dirty="0" err="1"/>
              <a:t>wijze</a:t>
            </a:r>
            <a:r>
              <a:rPr lang="en-GB" baseline="0" dirty="0"/>
              <a:t>. We </a:t>
            </a:r>
            <a:r>
              <a:rPr lang="en-GB" baseline="0" dirty="0" err="1"/>
              <a:t>gaan</a:t>
            </a:r>
            <a:r>
              <a:rPr lang="en-GB" baseline="0" dirty="0"/>
              <a:t> </a:t>
            </a:r>
            <a:r>
              <a:rPr lang="en-GB" baseline="0" dirty="0" err="1"/>
              <a:t>zelf</a:t>
            </a:r>
            <a:r>
              <a:rPr lang="en-GB" baseline="0" dirty="0"/>
              <a:t> Oudgriekse </a:t>
            </a:r>
            <a:r>
              <a:rPr lang="en-GB" baseline="0" dirty="0" err="1"/>
              <a:t>spreuken</a:t>
            </a:r>
            <a:r>
              <a:rPr lang="en-GB" baseline="0" dirty="0"/>
              <a:t> </a:t>
            </a:r>
            <a:r>
              <a:rPr lang="en-GB" baseline="0" dirty="0" err="1"/>
              <a:t>maken</a:t>
            </a:r>
            <a:r>
              <a:rPr lang="en-GB" baseline="0" dirty="0"/>
              <a:t>!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0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B34E-52F7-4E44-9483-AD2927D6B16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808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F5F0B-B9D5-4DA2-BA05-9141A0562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D85CCE-F03B-4BFE-8334-AF22CA649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8A128F-86B2-4B66-A166-4CED59DE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B50C96-A2B9-4BF3-B323-3749902E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8D9666-25BE-4156-A7BB-20F1EA9D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432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61AE3-E110-45D2-91BA-4C4131B4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DA7A5B-4D5E-42C7-B8A6-22E5B435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56B32D-90F2-4752-B549-71D5C36A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20D85D-4AD5-4BCA-99BD-08E0CE18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49963D-9A28-4A13-881A-AE0BAF0E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50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2FDA492-901B-4872-BF75-6B5CDF76E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CAAA5C-E250-48A2-B54D-34F68698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9CE6D2-45B1-4C6C-83CE-C030A702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6C6A31-14C9-4007-B794-27D15B3A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A613B4-F06E-43B5-8D52-C6E6F588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206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C2B12-8EBA-45BA-B679-F16D8896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D941AF-6E05-48D9-BC47-1B78A3A73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81474E-A5BB-48DA-A475-5BB077C55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6C140-A521-4C6B-9061-A0334629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2356B7-5ED8-420A-AB77-45EC97BC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490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7B298-23CD-492C-90E3-D998334E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A5F03B-FEFA-4F6B-89EA-40ABB8FD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392888-DA74-4C91-A67B-0E50FF1E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77EDDE-24FF-4DBB-A220-361FDC4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79C23F-BC53-438A-9E34-7AB3188F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334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5E854-0A6A-42A2-9B8C-FDCB091B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94370-5B31-458B-BCF4-5C99FD025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4A0368-F99E-4CF5-AC38-5FE3463E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9981F7-E6B1-4FAD-8584-4B104BCC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76695D-1F76-432C-A4D2-4A348E11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C4FA60-B780-4A5E-AF70-8FD96F8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832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9030E-6EB1-4E61-A903-17DAE997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CB5BA6-8094-4BF8-8B1B-9E38D5F4E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6FF397-5139-4EFF-A69A-70102B5AD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DE93AC-18A7-4D86-ABF4-32B5D0C4F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6358D9-FB1D-4FD4-8773-03F21BD65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0324DF-CCA5-4B0D-A3DD-8AC031D7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37B82B7-5628-4C0D-BB0F-56AA821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8DC89D3-1A68-45C2-A1FE-2CEF1284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3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28E05-40A9-4932-802D-4F292C61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188AA6-2FD7-45E5-94E6-571FA005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48A15A-41E4-4BAC-9C8F-247F50A0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C763C0-65E0-4398-8C0C-E6B41D1D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93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6E7CD57-0634-4E6F-A3C7-7AF60194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563C47-DE61-4E42-A4CA-2B26C6FD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056DD0-2E86-4CB4-822C-FF6A714E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58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21C79-B216-4DCD-86BF-EF9043CB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F437EC-8D66-41FA-BCB8-8EC75B8D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2584EC-4ACE-4A89-BE24-7AF3A163B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EB69EF-C70B-4C0C-A62B-3B9EEA5C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72D985-0E00-4C83-890B-2B987ECF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EB80AA-9AF7-495E-8A99-8CA78C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87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F33C3-1F1E-4993-B01C-A9A9D5CE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FFD2039-EA58-462D-B83D-34D6236A9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541654-5430-4F87-9530-BF10AFA9D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D1F91F-73CF-457E-9601-46FCA1E2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4B1281-4EB2-4E0F-8F8A-673DED2C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205447-E0AD-488E-8EF0-50A56900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39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176C946-0F6A-4AB1-B3CF-B2A5EA1D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ACDF6D-8E8E-4669-8B25-5700C4D75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DE2BAA-9F05-4087-AF4E-FDCBD4CC7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289C37-8C2D-48A5-A5A0-989912827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C426F8-865D-4E78-A144-8008995A1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405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V1QLrjkHU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UV1QLrjkHU" TargetMode="Externa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562" y="183478"/>
            <a:ext cx="11707907" cy="25520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4</a:t>
            </a:r>
            <a:endParaRPr lang="en-US" sz="6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>
                <a:solidFill>
                  <a:schemeClr val="tx2"/>
                </a:solidFill>
                <a:latin typeface="Gill Sans MT" panose="020B0502020104020203" pitchFamily="34" charset="0"/>
              </a:rPr>
              <a:t>3.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0466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2629" y="474206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829517" y="3696399"/>
            <a:ext cx="1586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λεγει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514015" y="3696399"/>
            <a:ext cx="1163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εἰσι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56775" y="3696399"/>
            <a:ext cx="1293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ἐστι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77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solidFill>
                  <a:schemeClr val="tx2"/>
                </a:solidFill>
              </a:rPr>
              <a:t>Ζευς ἐστι πατηρ </a:t>
            </a:r>
            <a:r>
              <a:rPr lang="nl-BE" sz="4400" dirty="0">
                <a:solidFill>
                  <a:schemeClr val="tx2"/>
                </a:solidFill>
                <a:latin typeface="Gill Sans MT" panose="020B0502020104020203" pitchFamily="34" charset="0"/>
              </a:rPr>
              <a:t>van </a:t>
            </a:r>
            <a:r>
              <a:rPr lang="nl-BE" sz="4400" dirty="0" err="1">
                <a:solidFill>
                  <a:schemeClr val="tx2"/>
                </a:solidFill>
                <a:latin typeface="Gill Sans MT" panose="020B0502020104020203" pitchFamily="34" charset="0"/>
              </a:rPr>
              <a:t>Athena</a:t>
            </a:r>
            <a:r>
              <a:rPr lang="nl-BE" sz="4400" dirty="0">
                <a:solidFill>
                  <a:schemeClr val="tx2"/>
                </a:solidFill>
              </a:rPr>
              <a:t>.</a:t>
            </a:r>
            <a:r>
              <a:rPr lang="el-GR" sz="4400" dirty="0">
                <a:solidFill>
                  <a:schemeClr val="tx2"/>
                </a:solidFill>
              </a:rPr>
              <a:t> 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662834E-AED5-4D76-B4FB-41BABE18F856}"/>
              </a:ext>
            </a:extLst>
          </p:cNvPr>
          <p:cNvSpPr/>
          <p:nvPr/>
        </p:nvSpPr>
        <p:spPr>
          <a:xfrm>
            <a:off x="8256129" y="3429000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326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C61F870-3853-4909-B1DF-91E3F00D107F}"/>
              </a:ext>
            </a:extLst>
          </p:cNvPr>
          <p:cNvSpPr/>
          <p:nvPr/>
        </p:nvSpPr>
        <p:spPr>
          <a:xfrm>
            <a:off x="2110115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1145176" y="446764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>
                <a:solidFill>
                  <a:schemeClr val="tx2"/>
                </a:solidFill>
                <a:latin typeface="Gill Sans MT" panose="020B0502020104020203" pitchFamily="34" charset="0"/>
              </a:rPr>
              <a:t>4. Wat staat er op de afbeelding?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63F23537-CF3D-446C-83AB-42BBADD736C9}"/>
              </a:ext>
            </a:extLst>
          </p:cNvPr>
          <p:cNvSpPr/>
          <p:nvPr/>
        </p:nvSpPr>
        <p:spPr>
          <a:xfrm>
            <a:off x="5638796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F3F4759C-A497-4E20-8F2C-7A84BDB745B1}"/>
              </a:ext>
            </a:extLst>
          </p:cNvPr>
          <p:cNvSpPr/>
          <p:nvPr/>
        </p:nvSpPr>
        <p:spPr>
          <a:xfrm>
            <a:off x="9217159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25789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4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141786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570459" y="4005753"/>
            <a:ext cx="199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πιπτ</a:t>
            </a:r>
            <a:r>
              <a:rPr lang="el-GR" sz="4400" u="sng" dirty="0">
                <a:solidFill>
                  <a:schemeClr val="tx2"/>
                </a:solidFill>
              </a:rPr>
              <a:t>ει</a:t>
            </a:r>
            <a:endParaRPr lang="nl-BE" sz="4400" u="sng" dirty="0">
              <a:solidFill>
                <a:schemeClr val="tx2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4736102" y="4005752"/>
            <a:ext cx="271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χορευ</a:t>
            </a:r>
            <a:r>
              <a:rPr lang="el-GR" sz="4400" u="sng" dirty="0">
                <a:solidFill>
                  <a:schemeClr val="tx2"/>
                </a:solidFill>
              </a:rPr>
              <a:t>ουσι</a:t>
            </a:r>
            <a:endParaRPr lang="nl-BE" sz="4400" u="sng" dirty="0">
              <a:solidFill>
                <a:schemeClr val="tx2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677503" y="4005751"/>
            <a:ext cx="199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βαλλ</a:t>
            </a:r>
            <a:r>
              <a:rPr lang="el-GR" sz="4400" u="sng" dirty="0">
                <a:solidFill>
                  <a:schemeClr val="tx2"/>
                </a:solidFill>
              </a:rPr>
              <a:t>ει</a:t>
            </a:r>
            <a:endParaRPr lang="nl-BE" sz="4400" u="sng" dirty="0">
              <a:solidFill>
                <a:schemeClr val="tx2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108626" y="2205918"/>
            <a:ext cx="616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2"/>
                </a:solidFill>
                <a:latin typeface="Gill Sans MT" panose="020B0502020104020203" pitchFamily="34" charset="0"/>
              </a:rPr>
              <a:t>De vrouwen ..... .</a:t>
            </a:r>
          </a:p>
        </p:txBody>
      </p:sp>
      <p:pic>
        <p:nvPicPr>
          <p:cNvPr id="6" name="Afbeelding 5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DD57EC11-324C-49BA-8DFC-7FD560FC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" y="1755895"/>
            <a:ext cx="6553196" cy="14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C61F870-3853-4909-B1DF-91E3F00D107F}"/>
              </a:ext>
            </a:extLst>
          </p:cNvPr>
          <p:cNvSpPr/>
          <p:nvPr/>
        </p:nvSpPr>
        <p:spPr>
          <a:xfrm>
            <a:off x="2110115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1145176" y="446764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>
                <a:solidFill>
                  <a:schemeClr val="bg1"/>
                </a:solidFill>
                <a:latin typeface="Gill Sans MT" panose="020B0502020104020203" pitchFamily="34" charset="0"/>
              </a:rPr>
              <a:t>Wat staat er op de afbeelding?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63F23537-CF3D-446C-83AB-42BBADD736C9}"/>
              </a:ext>
            </a:extLst>
          </p:cNvPr>
          <p:cNvSpPr/>
          <p:nvPr/>
        </p:nvSpPr>
        <p:spPr>
          <a:xfrm>
            <a:off x="5638796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F3F4759C-A497-4E20-8F2C-7A84BDB745B1}"/>
              </a:ext>
            </a:extLst>
          </p:cNvPr>
          <p:cNvSpPr/>
          <p:nvPr/>
        </p:nvSpPr>
        <p:spPr>
          <a:xfrm>
            <a:off x="9217159" y="5133223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25789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4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141786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570459" y="4005753"/>
            <a:ext cx="199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bg1"/>
                </a:solidFill>
              </a:rPr>
              <a:t>πιπτ</a:t>
            </a:r>
            <a:r>
              <a:rPr lang="el-GR" sz="4400" u="sng" dirty="0">
                <a:solidFill>
                  <a:schemeClr val="bg1"/>
                </a:solidFill>
              </a:rPr>
              <a:t>ει</a:t>
            </a:r>
            <a:endParaRPr lang="nl-BE" sz="4400" u="sng" dirty="0">
              <a:solidFill>
                <a:schemeClr val="bg1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4736102" y="4005752"/>
            <a:ext cx="271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bg1"/>
                </a:solidFill>
              </a:rPr>
              <a:t>χορευ</a:t>
            </a:r>
            <a:r>
              <a:rPr lang="el-GR" sz="4400" u="sng" dirty="0">
                <a:solidFill>
                  <a:schemeClr val="bg1"/>
                </a:solidFill>
              </a:rPr>
              <a:t>ουσι</a:t>
            </a:r>
            <a:endParaRPr lang="nl-BE" sz="4400" u="sng" dirty="0">
              <a:solidFill>
                <a:schemeClr val="bg1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677503" y="4005751"/>
            <a:ext cx="1993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bg1"/>
                </a:solidFill>
              </a:rPr>
              <a:t>βαλλ</a:t>
            </a:r>
            <a:r>
              <a:rPr lang="el-GR" sz="4400" u="sng" dirty="0">
                <a:solidFill>
                  <a:schemeClr val="bg1"/>
                </a:solidFill>
              </a:rPr>
              <a:t>ει</a:t>
            </a:r>
            <a:endParaRPr lang="nl-BE" sz="4400" u="sng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108626" y="2205918"/>
            <a:ext cx="616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bg1"/>
                </a:solidFill>
                <a:latin typeface="Gill Sans MT" panose="020B0502020104020203" pitchFamily="34" charset="0"/>
              </a:rPr>
              <a:t>De vrouwen </a:t>
            </a:r>
            <a:r>
              <a:rPr lang="el-GR" sz="3600" dirty="0">
                <a:solidFill>
                  <a:schemeClr val="bg1"/>
                </a:solidFill>
                <a:latin typeface="Gill Sans MT" panose="020B0502020104020203" pitchFamily="34" charset="0"/>
              </a:rPr>
              <a:t>χορευ</a:t>
            </a:r>
            <a:r>
              <a:rPr lang="el-GR" sz="3600" u="sng" dirty="0">
                <a:solidFill>
                  <a:schemeClr val="bg1"/>
                </a:solidFill>
                <a:latin typeface="Gill Sans MT" panose="020B0502020104020203" pitchFamily="34" charset="0"/>
              </a:rPr>
              <a:t>ουσι</a:t>
            </a:r>
            <a:r>
              <a:rPr lang="nl-BE" sz="3600" dirty="0">
                <a:solidFill>
                  <a:schemeClr val="bg1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C82B970E-0A47-4888-B54C-9978738A002E}"/>
              </a:ext>
            </a:extLst>
          </p:cNvPr>
          <p:cNvSpPr/>
          <p:nvPr/>
        </p:nvSpPr>
        <p:spPr>
          <a:xfrm>
            <a:off x="4178555" y="3619951"/>
            <a:ext cx="3702227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DD57EC11-324C-49BA-8DFC-7FD560FC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" y="1755895"/>
            <a:ext cx="6553196" cy="14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1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0394" y="-196477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NAAR HET THEATER: 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TOEN &amp; NU</a:t>
            </a:r>
          </a:p>
        </p:txBody>
      </p:sp>
    </p:spTree>
    <p:extLst>
      <p:ext uri="{BB962C8B-B14F-4D97-AF65-F5344CB8AC3E}">
        <p14:creationId xmlns:p14="http://schemas.microsoft.com/office/powerpoint/2010/main" val="157944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76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237" y="857693"/>
            <a:ext cx="6861543" cy="514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694" y="854148"/>
            <a:ext cx="6861546" cy="514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97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75678" y="0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HET ANTIEKE 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44965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76237" y="18255"/>
            <a:ext cx="11439525" cy="1325563"/>
          </a:xfrm>
        </p:spPr>
        <p:txBody>
          <a:bodyPr>
            <a:normAutofit fontScale="90000"/>
          </a:bodyPr>
          <a:lstStyle/>
          <a:p>
            <a:br>
              <a:rPr lang="nl-BE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60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opbouw van een antiek theater</a:t>
            </a:r>
            <a:endParaRPr lang="nl-BE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825625"/>
            <a:ext cx="10868246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Probeer met je groepje de onderdelen van een antiek theater op de juiste plaats te leggen.</a:t>
            </a:r>
          </a:p>
          <a:p>
            <a:pPr marL="457200" indent="-457200">
              <a:buAutoNum type="arabicPeriod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3" name="Graphic 2" descr="Puzzelstukjes silhouet">
            <a:extLst>
              <a:ext uri="{FF2B5EF4-FFF2-40B4-BE49-F238E27FC236}">
                <a16:creationId xmlns:a16="http://schemas.microsoft.com/office/drawing/2014/main" id="{3FD065F1-8B3C-462C-8707-E446DB0A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0344" y="3195084"/>
            <a:ext cx="2431312" cy="2431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06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pparaat, ventilator&#10;&#10;Automatisch gegenereerde beschrijving">
            <a:extLst>
              <a:ext uri="{FF2B5EF4-FFF2-40B4-BE49-F238E27FC236}">
                <a16:creationId xmlns:a16="http://schemas.microsoft.com/office/drawing/2014/main" id="{3D77BA96-458F-482C-A865-8C6B9C49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76200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DE15422-C504-429C-A9FD-1EDCF49E7E5B}"/>
              </a:ext>
            </a:extLst>
          </p:cNvPr>
          <p:cNvSpPr txBox="1"/>
          <p:nvPr/>
        </p:nvSpPr>
        <p:spPr>
          <a:xfrm>
            <a:off x="5560828" y="903767"/>
            <a:ext cx="1297172" cy="489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8F70DD-6B09-4545-940C-450E56CA93DB}"/>
              </a:ext>
            </a:extLst>
          </p:cNvPr>
          <p:cNvSpPr txBox="1"/>
          <p:nvPr/>
        </p:nvSpPr>
        <p:spPr>
          <a:xfrm>
            <a:off x="5447414" y="3238499"/>
            <a:ext cx="1297172" cy="489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26F91E1-9DA2-4243-9B7D-8BEB1E85046F}"/>
              </a:ext>
            </a:extLst>
          </p:cNvPr>
          <p:cNvSpPr txBox="1"/>
          <p:nvPr/>
        </p:nvSpPr>
        <p:spPr>
          <a:xfrm rot="1054683">
            <a:off x="7887989" y="4706679"/>
            <a:ext cx="1297172" cy="489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F1C816-8C1C-4FB2-A80D-6DCC8A5CC2D0}"/>
              </a:ext>
            </a:extLst>
          </p:cNvPr>
          <p:cNvSpPr txBox="1"/>
          <p:nvPr/>
        </p:nvSpPr>
        <p:spPr>
          <a:xfrm rot="20519968">
            <a:off x="2909776" y="4706679"/>
            <a:ext cx="1396409" cy="489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3A3BBF-A59D-4F6C-B6BF-B01661917936}"/>
              </a:ext>
            </a:extLst>
          </p:cNvPr>
          <p:cNvSpPr txBox="1"/>
          <p:nvPr/>
        </p:nvSpPr>
        <p:spPr>
          <a:xfrm>
            <a:off x="5348177" y="5709684"/>
            <a:ext cx="1297172" cy="489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59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uzzelstukjes silhouet">
            <a:extLst>
              <a:ext uri="{FF2B5EF4-FFF2-40B4-BE49-F238E27FC236}">
                <a16:creationId xmlns:a16="http://schemas.microsoft.com/office/drawing/2014/main" id="{3E08C821-B49B-4CA6-8814-BEB5E5083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0344" y="3195084"/>
            <a:ext cx="2431312" cy="2431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19100" y="-617"/>
            <a:ext cx="11353800" cy="1325563"/>
          </a:xfrm>
        </p:spPr>
        <p:txBody>
          <a:bodyPr>
            <a:normAutofit fontScale="90000"/>
          </a:bodyPr>
          <a:lstStyle/>
          <a:p>
            <a:br>
              <a:rPr lang="nl-BE" b="1" dirty="0"/>
            </a:br>
            <a:r>
              <a:rPr lang="nl-BE" sz="60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opbouw van een antiek theater</a:t>
            </a:r>
            <a:endParaRPr lang="nl-BE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Probeer met je groepje de onderdelen van een antiek theater op de juiste plaats te leggen.</a:t>
            </a:r>
          </a:p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Koppel de benamingen aan de juiste delen van het theater.</a:t>
            </a:r>
          </a:p>
          <a:p>
            <a:pPr marL="0" indent="0">
              <a:buNone/>
            </a:pPr>
            <a:endParaRPr lang="nl-BE" dirty="0"/>
          </a:p>
        </p:txBody>
      </p:sp>
      <p:cxnSp>
        <p:nvCxnSpPr>
          <p:cNvPr id="3" name="Rechte verbindingslijn met pijl 2"/>
          <p:cNvCxnSpPr/>
          <p:nvPr/>
        </p:nvCxnSpPr>
        <p:spPr>
          <a:xfrm flipV="1">
            <a:off x="6355333" y="4565849"/>
            <a:ext cx="844731" cy="435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7280365" y="4176543"/>
            <a:ext cx="82731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Gill Sans MT" panose="020B0502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08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680" y="1096891"/>
            <a:ext cx="3648741" cy="2674198"/>
          </a:xfrm>
        </p:spPr>
        <p:txBody>
          <a:bodyPr anchor="t">
            <a:normAutofit fontScale="90000"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…</a:t>
            </a:r>
            <a:b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het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theater</a:t>
            </a:r>
            <a:endParaRPr lang="en-GB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D0AB3D-3051-4399-9FD5-410366F37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025095"/>
              </p:ext>
            </p:extLst>
          </p:nvPr>
        </p:nvGraphicFramePr>
        <p:xfrm>
          <a:off x="4627418" y="378971"/>
          <a:ext cx="7084291" cy="538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384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pparaat, ventilator&#10;&#10;Automatisch gegenereerde beschrijving">
            <a:extLst>
              <a:ext uri="{FF2B5EF4-FFF2-40B4-BE49-F238E27FC236}">
                <a16:creationId xmlns:a16="http://schemas.microsoft.com/office/drawing/2014/main" id="{3D77BA96-458F-482C-A865-8C6B9C49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8" y="228599"/>
            <a:ext cx="76200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DE15422-C504-429C-A9FD-1EDCF49E7E5B}"/>
              </a:ext>
            </a:extLst>
          </p:cNvPr>
          <p:cNvSpPr txBox="1"/>
          <p:nvPr/>
        </p:nvSpPr>
        <p:spPr>
          <a:xfrm>
            <a:off x="5399566" y="917482"/>
            <a:ext cx="139286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Theatron</a:t>
            </a:r>
            <a:endParaRPr lang="nl-BE" sz="2400" dirty="0">
              <a:latin typeface="Gill Sans MT" panose="020B0502020104020203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8F70DD-6B09-4545-940C-450E56CA93DB}"/>
              </a:ext>
            </a:extLst>
          </p:cNvPr>
          <p:cNvSpPr txBox="1"/>
          <p:nvPr/>
        </p:nvSpPr>
        <p:spPr>
          <a:xfrm>
            <a:off x="5342860" y="3198167"/>
            <a:ext cx="1506279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Orchestra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26F91E1-9DA2-4243-9B7D-8BEB1E85046F}"/>
              </a:ext>
            </a:extLst>
          </p:cNvPr>
          <p:cNvSpPr txBox="1"/>
          <p:nvPr/>
        </p:nvSpPr>
        <p:spPr>
          <a:xfrm rot="1054683">
            <a:off x="7887989" y="4720396"/>
            <a:ext cx="129717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Parodos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F1C816-8C1C-4FB2-A80D-6DCC8A5CC2D0}"/>
              </a:ext>
            </a:extLst>
          </p:cNvPr>
          <p:cNvSpPr txBox="1"/>
          <p:nvPr/>
        </p:nvSpPr>
        <p:spPr>
          <a:xfrm rot="20519968">
            <a:off x="2909776" y="4720396"/>
            <a:ext cx="1396409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Parodos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3A3BBF-A59D-4F6C-B6BF-B01661917936}"/>
              </a:ext>
            </a:extLst>
          </p:cNvPr>
          <p:cNvSpPr txBox="1"/>
          <p:nvPr/>
        </p:nvSpPr>
        <p:spPr>
          <a:xfrm>
            <a:off x="5447412" y="5709685"/>
            <a:ext cx="129717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Skene</a:t>
            </a:r>
            <a:endParaRPr lang="nl-BE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83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pparaat, ventilator&#10;&#10;Automatisch gegenereerde beschrijving">
            <a:extLst>
              <a:ext uri="{FF2B5EF4-FFF2-40B4-BE49-F238E27FC236}">
                <a16:creationId xmlns:a16="http://schemas.microsoft.com/office/drawing/2014/main" id="{3D77BA96-458F-482C-A865-8C6B9C49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1" y="1612147"/>
            <a:ext cx="5782640" cy="485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DE15422-C504-429C-A9FD-1EDCF49E7E5B}"/>
              </a:ext>
            </a:extLst>
          </p:cNvPr>
          <p:cNvSpPr txBox="1"/>
          <p:nvPr/>
        </p:nvSpPr>
        <p:spPr>
          <a:xfrm>
            <a:off x="2508199" y="2165893"/>
            <a:ext cx="139286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>
                <a:latin typeface="Gill Sans MT" panose="020B0502020104020203" pitchFamily="34" charset="0"/>
              </a:rPr>
              <a:t>Theatron</a:t>
            </a:r>
            <a:endParaRPr lang="nl-BE" sz="2400" dirty="0">
              <a:latin typeface="Gill Sans MT" panose="020B0502020104020203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8F70DD-6B09-4545-940C-450E56CA93DB}"/>
              </a:ext>
            </a:extLst>
          </p:cNvPr>
          <p:cNvSpPr txBox="1"/>
          <p:nvPr/>
        </p:nvSpPr>
        <p:spPr>
          <a:xfrm>
            <a:off x="2556046" y="3945606"/>
            <a:ext cx="129717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>
                <a:latin typeface="Gill Sans MT" panose="020B0502020104020203" pitchFamily="34" charset="0"/>
              </a:rPr>
              <a:t>Orchestra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26F91E1-9DA2-4243-9B7D-8BEB1E85046F}"/>
              </a:ext>
            </a:extLst>
          </p:cNvPr>
          <p:cNvSpPr txBox="1"/>
          <p:nvPr/>
        </p:nvSpPr>
        <p:spPr>
          <a:xfrm rot="1054683">
            <a:off x="4393278" y="5061275"/>
            <a:ext cx="129717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>
                <a:latin typeface="Gill Sans MT" panose="020B0502020104020203" pitchFamily="34" charset="0"/>
              </a:rPr>
              <a:t>Parodos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F1C816-8C1C-4FB2-A80D-6DCC8A5CC2D0}"/>
              </a:ext>
            </a:extLst>
          </p:cNvPr>
          <p:cNvSpPr txBox="1"/>
          <p:nvPr/>
        </p:nvSpPr>
        <p:spPr>
          <a:xfrm rot="20519968">
            <a:off x="754692" y="5045798"/>
            <a:ext cx="121642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>
                <a:latin typeface="Gill Sans MT" panose="020B0502020104020203" pitchFamily="34" charset="0"/>
              </a:rPr>
              <a:t>Parodos</a:t>
            </a:r>
            <a:endParaRPr lang="nl-BE" dirty="0">
              <a:latin typeface="Gill Sans MT" panose="020B0502020104020203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3A3BBF-A59D-4F6C-B6BF-B01661917936}"/>
              </a:ext>
            </a:extLst>
          </p:cNvPr>
          <p:cNvSpPr txBox="1"/>
          <p:nvPr/>
        </p:nvSpPr>
        <p:spPr>
          <a:xfrm>
            <a:off x="2556045" y="5759014"/>
            <a:ext cx="129717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>
                <a:latin typeface="Gill Sans MT" panose="020B0502020104020203" pitchFamily="34" charset="0"/>
              </a:rPr>
              <a:t>Skene</a:t>
            </a:r>
            <a:endParaRPr lang="nl-BE" sz="2400" dirty="0">
              <a:latin typeface="Gill Sans MT" panose="020B0502020104020203" pitchFamily="34" charset="0"/>
            </a:endParaRPr>
          </a:p>
        </p:txBody>
      </p:sp>
      <p:pic>
        <p:nvPicPr>
          <p:cNvPr id="10" name="Tijdelijke aanduiding voor inhoud 10">
            <a:extLst>
              <a:ext uri="{FF2B5EF4-FFF2-40B4-BE49-F238E27FC236}">
                <a16:creationId xmlns:a16="http://schemas.microsoft.com/office/drawing/2014/main" id="{02E55778-3296-491A-8F98-0F498F78F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66" y="2396726"/>
            <a:ext cx="5433118" cy="360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9959C16F-7136-4462-85A5-D708361A62B4}"/>
              </a:ext>
            </a:extLst>
          </p:cNvPr>
          <p:cNvSpPr txBox="1">
            <a:spLocks/>
          </p:cNvSpPr>
          <p:nvPr/>
        </p:nvSpPr>
        <p:spPr>
          <a:xfrm>
            <a:off x="423232" y="-203487"/>
            <a:ext cx="1134553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sz="5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opbouw van een antiek theater</a:t>
            </a:r>
          </a:p>
        </p:txBody>
      </p:sp>
    </p:spTree>
    <p:extLst>
      <p:ext uri="{BB962C8B-B14F-4D97-AF65-F5344CB8AC3E}">
        <p14:creationId xmlns:p14="http://schemas.microsoft.com/office/powerpoint/2010/main" val="417791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19100" y="117475"/>
            <a:ext cx="11353800" cy="1325563"/>
          </a:xfrm>
        </p:spPr>
        <p:txBody>
          <a:bodyPr>
            <a:normAutofit fontScale="90000"/>
          </a:bodyPr>
          <a:lstStyle/>
          <a:p>
            <a:br>
              <a:rPr lang="nl-BE" sz="48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60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opbouw van een antiek theater</a:t>
            </a:r>
            <a:endParaRPr lang="nl-BE" sz="4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Probeer met je groepje de onderdelen van een antiek theater op de juiste plaats te leggen.</a:t>
            </a:r>
          </a:p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Koppel de benamingen aan de juiste delen van het theater.</a:t>
            </a:r>
          </a:p>
          <a:p>
            <a:pPr marL="457200" indent="-457200">
              <a:buAutoNum type="arabicPeriod"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Zet op je blaadje deze woorden in het Griekse alfabet.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3434316" y="4439731"/>
            <a:ext cx="2187528" cy="5232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BE" sz="2800" dirty="0" err="1">
                <a:solidFill>
                  <a:schemeClr val="tx2"/>
                </a:solidFill>
                <a:latin typeface="Gill Sans MT" panose="020B0502020104020203" pitchFamily="34" charset="0"/>
              </a:rPr>
              <a:t>Theatron</a:t>
            </a:r>
            <a:endParaRPr lang="nl-BE" sz="28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700221" y="4439731"/>
            <a:ext cx="162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2"/>
                </a:solidFill>
              </a:rPr>
              <a:t>=   …….</a:t>
            </a:r>
          </a:p>
        </p:txBody>
      </p:sp>
    </p:spTree>
    <p:extLst>
      <p:ext uri="{BB962C8B-B14F-4D97-AF65-F5344CB8AC3E}">
        <p14:creationId xmlns:p14="http://schemas.microsoft.com/office/powerpoint/2010/main" val="1586142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80391" y="-950986"/>
            <a:ext cx="9144000" cy="2387600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IN HET THEATER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703675" y="1925950"/>
            <a:ext cx="9144000" cy="1655762"/>
          </a:xfrm>
        </p:spPr>
        <p:txBody>
          <a:bodyPr>
            <a:normAutofit/>
          </a:bodyPr>
          <a:lstStyle/>
          <a:p>
            <a:r>
              <a:rPr lang="nl-BE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Hoe werkte dat?</a:t>
            </a:r>
          </a:p>
        </p:txBody>
      </p:sp>
    </p:spTree>
    <p:extLst>
      <p:ext uri="{BB962C8B-B14F-4D97-AF65-F5344CB8AC3E}">
        <p14:creationId xmlns:p14="http://schemas.microsoft.com/office/powerpoint/2010/main" val="1147680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900407" y="0"/>
            <a:ext cx="9604375" cy="1049338"/>
          </a:xfrm>
        </p:spPr>
        <p:txBody>
          <a:bodyPr>
            <a:noAutofit/>
          </a:bodyPr>
          <a:lstStyle/>
          <a:p>
            <a:pPr algn="ctr"/>
            <a:br>
              <a:rPr lang="nl-BE" sz="5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acteurs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624932" y="2274835"/>
            <a:ext cx="4162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3 acteurs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nl-BE" sz="24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Mannen spelen ook vrouwenrollen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nl-BE" sz="24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Maskers</a:t>
            </a:r>
          </a:p>
        </p:txBody>
      </p:sp>
      <p:pic>
        <p:nvPicPr>
          <p:cNvPr id="3" name="Afbeelding 2" descr="Afbeelding met tekst, boek&#10;&#10;Automatisch gegenereerde beschrijving">
            <a:extLst>
              <a:ext uri="{FF2B5EF4-FFF2-40B4-BE49-F238E27FC236}">
                <a16:creationId xmlns:a16="http://schemas.microsoft.com/office/drawing/2014/main" id="{6A13F158-FEC6-4E72-931E-FCBDCD4BA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30" y="823227"/>
            <a:ext cx="4070388" cy="473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34AE30E-1258-4A02-8114-BBC8565BD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1" y="673662"/>
            <a:ext cx="3911202" cy="5510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204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3812" y="255588"/>
            <a:ext cx="9604375" cy="1049337"/>
          </a:xfrm>
        </p:spPr>
        <p:txBody>
          <a:bodyPr>
            <a:noAutofit/>
          </a:bodyPr>
          <a:lstStyle/>
          <a:p>
            <a:pPr algn="ctr"/>
            <a:br>
              <a:rPr lang="nl-BE" sz="5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Het koor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879304" y="1688517"/>
            <a:ext cx="6645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Enkel mannen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nl-BE" sz="24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Maskers</a:t>
            </a:r>
          </a:p>
          <a:p>
            <a:pPr algn="ctr"/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918" y="3018647"/>
            <a:ext cx="5220000" cy="293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27" y="3018647"/>
            <a:ext cx="2808000" cy="293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9" y="3002277"/>
            <a:ext cx="2952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13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93592" y="-960776"/>
            <a:ext cx="9144000" cy="2387600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IN HET THEATER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6757" y="1773238"/>
            <a:ext cx="9144000" cy="1655762"/>
          </a:xfrm>
        </p:spPr>
        <p:txBody>
          <a:bodyPr>
            <a:normAutofit/>
          </a:bodyPr>
          <a:lstStyle/>
          <a:p>
            <a:r>
              <a:rPr lang="nl-BE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Masker knutselen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9E2564-C9D8-4CAA-8399-D4447759C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98" y="3870251"/>
            <a:ext cx="3760172" cy="250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891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Toneelmasker maken: stappenplan (1)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Teken op de voorkant van het bord met potlood twee kleine, ronde oogjes. (Kleine oogjes doen je mysterieuzer lijken.)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Teken een grote mond. Kies zelf of je de mondhoeken naar boven laat gaan voor een vrolijk gezichtje of naar beneden voor een triestig gezichtje.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Teken een neus.</a:t>
            </a:r>
          </a:p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3" b="95298" l="2404" r="100000">
                        <a14:foregroundMark x1="6090" y1="28840" x2="9615" y2="33856"/>
                        <a14:foregroundMark x1="59455" y1="34483" x2="56891" y2="44201"/>
                        <a14:foregroundMark x1="82212" y1="21317" x2="68269" y2="59875"/>
                        <a14:foregroundMark x1="66667" y1="80251" x2="72756" y2="85893"/>
                        <a14:foregroundMark x1="62660" y1="58621" x2="56250" y2="75862"/>
                        <a14:foregroundMark x1="9295" y1="34483" x2="11218" y2="44828"/>
                        <a14:foregroundMark x1="55929" y1="49843" x2="55288" y2="50470"/>
                        <a14:backgroundMark x1="47756" y1="11285" x2="60737" y2="18809"/>
                        <a14:backgroundMark x1="60737" y1="43574" x2="57212" y2="61755"/>
                        <a14:backgroundMark x1="55929" y1="67398" x2="50160" y2="85266"/>
                        <a14:backgroundMark x1="60737" y1="73354" x2="61058" y2="78370"/>
                        <a14:backgroundMark x1="61058" y1="65517" x2="62019" y2="70846"/>
                        <a14:backgroundMark x1="61378" y1="62382" x2="61378" y2="64890"/>
                        <a14:backgroundMark x1="97436" y1="66771" x2="99679" y2="82132"/>
                        <a14:backgroundMark x1="97756" y1="85893" x2="90865" y2="93417"/>
                        <a14:backgroundMark x1="85096" y1="98119" x2="79647" y2="99373"/>
                        <a14:backgroundMark x1="54006" y1="35737" x2="54327" y2="39498"/>
                        <a14:backgroundMark x1="54968" y1="39498" x2="54327" y2="4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1" r="2261"/>
          <a:stretch/>
        </p:blipFill>
        <p:spPr>
          <a:xfrm>
            <a:off x="6365535" y="4104168"/>
            <a:ext cx="4619791" cy="236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206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71487" y="365125"/>
            <a:ext cx="11249025" cy="1325563"/>
          </a:xfrm>
        </p:spPr>
        <p:txBody>
          <a:bodyPr>
            <a:normAutofit fontScale="90000"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Toneelmasker maken: stappenplan (2)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799"/>
            <a:ext cx="9603275" cy="3633506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Gebruik een schaar om de ogen en mond uit te knippen.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Gebruik een stiftje of balpen om rond de ogen, mond en neus te tekenen.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Versier je masker. Teken haar aan de bovenkant en de zijkanten van het masker. Teken wenkbrauwen, oren en wat je nog maar wilt.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Maak 2 gaatjes een beetje van de rand in de buurt van de bovenkant van de oren.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3" b="95298" l="2404" r="100000">
                        <a14:foregroundMark x1="6090" y1="28840" x2="9615" y2="33856"/>
                        <a14:foregroundMark x1="59455" y1="34483" x2="56891" y2="44201"/>
                        <a14:foregroundMark x1="82212" y1="21317" x2="68269" y2="59875"/>
                        <a14:foregroundMark x1="66667" y1="80251" x2="72756" y2="85893"/>
                        <a14:foregroundMark x1="62660" y1="58621" x2="56250" y2="75862"/>
                        <a14:foregroundMark x1="9295" y1="34483" x2="11218" y2="44828"/>
                        <a14:foregroundMark x1="55929" y1="49843" x2="55288" y2="50470"/>
                        <a14:backgroundMark x1="47756" y1="11285" x2="60737" y2="18809"/>
                        <a14:backgroundMark x1="60737" y1="43574" x2="57212" y2="61755"/>
                        <a14:backgroundMark x1="55929" y1="67398" x2="50160" y2="85266"/>
                        <a14:backgroundMark x1="60737" y1="73354" x2="61058" y2="78370"/>
                        <a14:backgroundMark x1="61058" y1="65517" x2="62019" y2="70846"/>
                        <a14:backgroundMark x1="61378" y1="62382" x2="61378" y2="64890"/>
                        <a14:backgroundMark x1="97436" y1="66771" x2="99679" y2="82132"/>
                        <a14:backgroundMark x1="97756" y1="85893" x2="90865" y2="93417"/>
                        <a14:backgroundMark x1="85096" y1="98119" x2="79647" y2="99373"/>
                        <a14:backgroundMark x1="54006" y1="35737" x2="54327" y2="39498"/>
                        <a14:backgroundMark x1="54968" y1="39498" x2="54327" y2="4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1" r="2261"/>
          <a:stretch/>
        </p:blipFill>
        <p:spPr>
          <a:xfrm>
            <a:off x="7819860" y="4753063"/>
            <a:ext cx="3877847" cy="198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024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00062" y="365125"/>
            <a:ext cx="11191875" cy="1325563"/>
          </a:xfrm>
        </p:spPr>
        <p:txBody>
          <a:bodyPr>
            <a:normAutofit fontScale="90000"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Toneelmasker maken: stappenplan (3)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Knip het stuk touw/lint/rekker… dat je hebt gekregen in twee en knoop aan elk gaatje een helft vast.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Je masker is klaar! Zet het masker op en leg een strikje in de touwtjes.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Extra voor thuis: Maak een baard.</a:t>
            </a:r>
          </a:p>
          <a:p>
            <a:pPr lvl="1"/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Start onderaan de mond. Maak met de </a:t>
            </a:r>
            <a:r>
              <a:rPr lang="nl-BE" dirty="0" err="1">
                <a:solidFill>
                  <a:schemeClr val="tx2"/>
                </a:solidFill>
                <a:latin typeface="Gill Sans MT" panose="020B0502020104020203" pitchFamily="34" charset="0"/>
              </a:rPr>
              <a:t>perforater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 een gaatje op ongeveer  een halve cm van de rand. Doe dit nu verder links en rechts van het eerste gaatje.</a:t>
            </a:r>
          </a:p>
          <a:p>
            <a:pPr lvl="1"/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Ga met stukjes touw door de gaatjes zoals op de afbeelding.</a:t>
            </a:r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5055" l="1695" r="9898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80" b="7482"/>
          <a:stretch/>
        </p:blipFill>
        <p:spPr>
          <a:xfrm>
            <a:off x="9203056" y="5308316"/>
            <a:ext cx="2988944" cy="1549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39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8373"/>
          </a:xfrm>
        </p:spPr>
        <p:txBody>
          <a:bodyPr>
            <a:normAutofit fontScale="90000"/>
          </a:bodyPr>
          <a:lstStyle/>
          <a:p>
            <a:pPr algn="ctr"/>
            <a:br>
              <a:rPr lang="nl-BE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b="1" dirty="0">
                <a:solidFill>
                  <a:schemeClr val="tx2"/>
                </a:solidFill>
                <a:latin typeface="Gill Sans MT" panose="020B0502020104020203" pitchFamily="34" charset="0"/>
              </a:rPr>
              <a:t>Herhaling: het Griekse alfabet</a:t>
            </a:r>
          </a:p>
        </p:txBody>
      </p:sp>
      <p:pic>
        <p:nvPicPr>
          <p:cNvPr id="6" name="dUV1QLrjkHU">
            <a:hlinkClick r:id="rId3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5603" y="1405676"/>
            <a:ext cx="9180794" cy="51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72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70668" y="111125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nl-BE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EEN GRIEKSE TRAGEDIE</a:t>
            </a:r>
            <a:br>
              <a:rPr lang="nl-BE" sz="5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br>
              <a:rPr lang="nl-BE" sz="5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endParaRPr lang="nl-BE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38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iphigeneia in aulis agamem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69" y="2725536"/>
            <a:ext cx="6182051" cy="413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" y="2721934"/>
            <a:ext cx="3150033" cy="413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304" y="0"/>
            <a:ext cx="483369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642711" y="445826"/>
            <a:ext cx="5747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Iphigeneia</a:t>
            </a:r>
            <a:endParaRPr lang="nl-BE" sz="5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5400">
                <a:solidFill>
                  <a:schemeClr val="bg1"/>
                </a:solidFill>
              </a:rPr>
              <a:t>Ἰφιγενεια</a:t>
            </a:r>
            <a:endParaRPr lang="nl-B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462" y="365125"/>
            <a:ext cx="12105595" cy="1325563"/>
          </a:xfrm>
        </p:spPr>
        <p:txBody>
          <a:bodyPr>
            <a:normAutofit fontScale="90000"/>
          </a:bodyPr>
          <a:lstStyle/>
          <a:p>
            <a:br>
              <a:rPr lang="nl-BE" sz="48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53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r>
              <a:rPr lang="nl-BE" sz="5300" b="1" dirty="0">
                <a:solidFill>
                  <a:schemeClr val="tx2"/>
                </a:solidFill>
                <a:latin typeface="Gill Sans MT" panose="020B0502020104020203" pitchFamily="34" charset="0"/>
              </a:rPr>
              <a:t>: het verhaal… in het Grieks!</a:t>
            </a:r>
            <a:endParaRPr lang="nl-BE" sz="4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Luister naar de Griekse zinnen en probeer ze in je groepje in de juiste volgorde te leggen.</a:t>
            </a:r>
          </a:p>
          <a:p>
            <a:pPr marL="0" indent="0">
              <a:buNone/>
            </a:pPr>
            <a:r>
              <a:rPr lang="nl-BE" dirty="0"/>
              <a:t> </a:t>
            </a:r>
          </a:p>
        </p:txBody>
      </p:sp>
      <p:pic>
        <p:nvPicPr>
          <p:cNvPr id="6" name="Graphic 5" descr="Oor silhouet">
            <a:extLst>
              <a:ext uri="{FF2B5EF4-FFF2-40B4-BE49-F238E27FC236}">
                <a16:creationId xmlns:a16="http://schemas.microsoft.com/office/drawing/2014/main" id="{54D7077C-1738-4E04-8431-67BFB3BF8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2558" y="2897234"/>
            <a:ext cx="2208120" cy="2208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Puzzelstukjes silhouet">
            <a:extLst>
              <a:ext uri="{FF2B5EF4-FFF2-40B4-BE49-F238E27FC236}">
                <a16:creationId xmlns:a16="http://schemas.microsoft.com/office/drawing/2014/main" id="{D0D20036-2CA8-4089-B85B-7CC5E02DF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5256" y="2785638"/>
            <a:ext cx="2431312" cy="2431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10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" y="18255"/>
            <a:ext cx="12119202" cy="1325563"/>
          </a:xfrm>
        </p:spPr>
        <p:txBody>
          <a:bodyPr>
            <a:normAutofit fontScale="90000"/>
          </a:bodyPr>
          <a:lstStyle/>
          <a:p>
            <a:br>
              <a:rPr lang="nl-BE" sz="48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53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r>
              <a:rPr lang="nl-BE" sz="5300" b="1" dirty="0">
                <a:solidFill>
                  <a:schemeClr val="tx2"/>
                </a:solidFill>
                <a:latin typeface="Gill Sans MT" panose="020B0502020104020203" pitchFamily="34" charset="0"/>
              </a:rPr>
              <a:t>: het verhaal… in het Grieks!</a:t>
            </a:r>
            <a:endParaRPr lang="nl-BE" sz="4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35395"/>
            <a:ext cx="10515600" cy="51036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Ἀγαμεμνων λεγει</a:t>
            </a:r>
            <a:r>
              <a:rPr lang="nl-BE" sz="3600" dirty="0">
                <a:solidFill>
                  <a:schemeClr val="tx2"/>
                </a:solidFill>
              </a:rPr>
              <a:t>:</a:t>
            </a:r>
            <a:r>
              <a:rPr lang="el-GR" sz="3600" dirty="0">
                <a:solidFill>
                  <a:schemeClr val="tx2"/>
                </a:solidFill>
              </a:rPr>
              <a:t> </a:t>
            </a:r>
            <a:r>
              <a:rPr lang="nl-BE" sz="3600" dirty="0">
                <a:solidFill>
                  <a:schemeClr val="tx2"/>
                </a:solidFill>
              </a:rPr>
              <a:t>“</a:t>
            </a:r>
            <a:r>
              <a:rPr lang="el-GR" sz="3600" dirty="0">
                <a:solidFill>
                  <a:schemeClr val="tx2"/>
                </a:solidFill>
              </a:rPr>
              <a:t>Οὐκ ἐστι ἀνεμος.</a:t>
            </a:r>
            <a:r>
              <a:rPr lang="nl-BE" sz="3600" dirty="0">
                <a:solidFill>
                  <a:schemeClr val="tx2"/>
                </a:solidFill>
              </a:rPr>
              <a:t>”</a:t>
            </a:r>
          </a:p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Ἀρτεμις ἐστι χολωτη.</a:t>
            </a:r>
          </a:p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Ἀρτεμις ἐθελει θυσιην.</a:t>
            </a:r>
          </a:p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Ἀγαμεμνων αἱρει Ἰφιγενειαν.</a:t>
            </a:r>
          </a:p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Ἀγαμεμνων αἱρει</a:t>
            </a:r>
            <a:r>
              <a:rPr lang="nl-BE" sz="3600" dirty="0">
                <a:solidFill>
                  <a:schemeClr val="tx2"/>
                </a:solidFill>
              </a:rPr>
              <a:t> </a:t>
            </a:r>
            <a:r>
              <a:rPr lang="el-GR" sz="3600" dirty="0">
                <a:solidFill>
                  <a:schemeClr val="tx2"/>
                </a:solidFill>
              </a:rPr>
              <a:t>ὁπλον.</a:t>
            </a:r>
          </a:p>
          <a:p>
            <a:pPr marL="0" indent="0" algn="ctr">
              <a:lnSpc>
                <a:spcPct val="150000"/>
              </a:lnSpc>
              <a:spcBef>
                <a:spcPts val="1300"/>
              </a:spcBef>
              <a:buNone/>
            </a:pPr>
            <a:r>
              <a:rPr lang="el-GR" sz="3600" dirty="0">
                <a:solidFill>
                  <a:schemeClr val="tx2"/>
                </a:solidFill>
              </a:rPr>
              <a:t>Ἀρτεμις πεμπει ἐλαφον.</a:t>
            </a:r>
            <a:endParaRPr lang="nl-BE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5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462" y="365125"/>
            <a:ext cx="12116481" cy="1325563"/>
          </a:xfrm>
        </p:spPr>
        <p:txBody>
          <a:bodyPr>
            <a:normAutofit fontScale="90000"/>
          </a:bodyPr>
          <a:lstStyle/>
          <a:p>
            <a:br>
              <a:rPr lang="nl-BE" b="1" dirty="0"/>
            </a:br>
            <a:r>
              <a:rPr lang="nl-BE" sz="53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r>
              <a:rPr lang="nl-BE" sz="5300" b="1" dirty="0">
                <a:solidFill>
                  <a:schemeClr val="tx2"/>
                </a:solidFill>
                <a:latin typeface="Gill Sans MT" panose="020B0502020104020203" pitchFamily="34" charset="0"/>
              </a:rPr>
              <a:t>: het verhaal… in het Grieks!</a:t>
            </a:r>
            <a:endParaRPr lang="nl-BE" sz="40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209028" cy="4351338"/>
          </a:xfrm>
        </p:spPr>
        <p:txBody>
          <a:bodyPr/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Luister naar de Griekse zinnen en probeer ze in je groepje in de juiste volgorde te leggen.</a:t>
            </a:r>
          </a:p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Probeer enkele zinnen uit te spreken met je masker op.</a:t>
            </a:r>
          </a:p>
          <a:p>
            <a:endParaRPr lang="nl-BE" dirty="0"/>
          </a:p>
        </p:txBody>
      </p:sp>
      <p:pic>
        <p:nvPicPr>
          <p:cNvPr id="5" name="Graphic 4" descr="Chatten silhouet">
            <a:extLst>
              <a:ext uri="{FF2B5EF4-FFF2-40B4-BE49-F238E27FC236}">
                <a16:creationId xmlns:a16="http://schemas.microsoft.com/office/drawing/2014/main" id="{DA2BA90F-4C14-4C8D-9EDC-FB51869B8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3805017"/>
            <a:ext cx="2371946" cy="2371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916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5"/>
            <a:ext cx="12141654" cy="1325563"/>
          </a:xfrm>
        </p:spPr>
        <p:txBody>
          <a:bodyPr>
            <a:normAutofit fontScale="90000"/>
          </a:bodyPr>
          <a:lstStyle/>
          <a:p>
            <a:br>
              <a:rPr lang="nl-BE" b="1" dirty="0">
                <a:solidFill>
                  <a:schemeClr val="bg1"/>
                </a:solidFill>
              </a:rPr>
            </a:br>
            <a:r>
              <a:rPr lang="nl-BE" sz="53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r>
              <a:rPr lang="nl-BE" sz="5300" b="1" dirty="0">
                <a:solidFill>
                  <a:schemeClr val="tx2"/>
                </a:solidFill>
                <a:latin typeface="Gill Sans MT" panose="020B0502020104020203" pitchFamily="34" charset="0"/>
              </a:rPr>
              <a:t>: het verhaal… in het Grieks!</a:t>
            </a:r>
            <a:endParaRPr lang="nl-BE" sz="60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262191" cy="4351338"/>
          </a:xfrm>
        </p:spPr>
        <p:txBody>
          <a:bodyPr/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Luister naar de Griekse zinnen en probeer ze in je groepje in de juiste volgorde te leggen.</a:t>
            </a:r>
          </a:p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Probeer enkele zinnen uit te spreken met je masker op.</a:t>
            </a:r>
          </a:p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Laat iedereen aan je tafel een zin uitspreken. Kan je raden wat de zinnen betekenen?</a:t>
            </a:r>
          </a:p>
          <a:p>
            <a:endParaRPr lang="nl-BE" dirty="0"/>
          </a:p>
        </p:txBody>
      </p:sp>
      <p:pic>
        <p:nvPicPr>
          <p:cNvPr id="6" name="Graphic 5" descr="Open boek silhouet">
            <a:extLst>
              <a:ext uri="{FF2B5EF4-FFF2-40B4-BE49-F238E27FC236}">
                <a16:creationId xmlns:a16="http://schemas.microsoft.com/office/drawing/2014/main" id="{A29276A3-E2BF-4466-8775-B56D214B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3251" y="4327377"/>
            <a:ext cx="2165498" cy="2165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50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14892" y="327506"/>
            <a:ext cx="10515600" cy="2852737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GRIEKSE NAAMWOORDEN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0ADE48-1AE1-4698-B7B1-3D4DEE3B4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9163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665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BE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nl-BE" sz="60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Griekse naamwoorden</a:t>
            </a:r>
            <a:endParaRPr lang="nl-BE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dirty="0">
                <a:solidFill>
                  <a:schemeClr val="tx2"/>
                </a:solidFill>
              </a:rPr>
              <a:t>θυσι</a:t>
            </a:r>
            <a:r>
              <a:rPr lang="nl-BE" sz="3200" dirty="0">
                <a:solidFill>
                  <a:schemeClr val="tx2"/>
                </a:solidFill>
              </a:rPr>
              <a:t>-</a:t>
            </a:r>
            <a:r>
              <a:rPr lang="el-GR" sz="3200" b="1" dirty="0">
                <a:solidFill>
                  <a:schemeClr val="tx2"/>
                </a:solidFill>
              </a:rPr>
              <a:t>η</a:t>
            </a:r>
            <a:r>
              <a:rPr lang="el-GR" sz="3200" dirty="0">
                <a:solidFill>
                  <a:schemeClr val="tx2"/>
                </a:solidFill>
              </a:rPr>
              <a:t> ἐστι </a:t>
            </a:r>
            <a:r>
              <a:rPr lang="nl-BE" sz="3200" dirty="0" err="1">
                <a:solidFill>
                  <a:schemeClr val="tx2"/>
                </a:solidFill>
                <a:latin typeface="Gill Sans MT" panose="020B0502020104020203" pitchFamily="34" charset="0"/>
              </a:rPr>
              <a:t>Iphigeneia</a:t>
            </a: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l-GR" sz="3200" dirty="0">
                <a:solidFill>
                  <a:schemeClr val="tx2"/>
                </a:solidFill>
              </a:rPr>
              <a:t>ἀνεμ</a:t>
            </a:r>
            <a:r>
              <a:rPr lang="nl-BE" sz="3200" dirty="0">
                <a:solidFill>
                  <a:schemeClr val="tx2"/>
                </a:solidFill>
              </a:rPr>
              <a:t>-</a:t>
            </a:r>
            <a:r>
              <a:rPr lang="el-GR" sz="3200" b="1" dirty="0">
                <a:solidFill>
                  <a:schemeClr val="tx2"/>
                </a:solidFill>
              </a:rPr>
              <a:t>ος</a:t>
            </a:r>
            <a:r>
              <a:rPr lang="el-GR" sz="3200" dirty="0">
                <a:solidFill>
                  <a:schemeClr val="tx2"/>
                </a:solidFill>
              </a:rPr>
              <a:t> ἐστι </a:t>
            </a:r>
            <a:r>
              <a:rPr lang="nl-BE" sz="3200" dirty="0">
                <a:solidFill>
                  <a:schemeClr val="tx2"/>
                </a:solidFill>
              </a:rPr>
              <a:t>sterk.</a:t>
            </a:r>
            <a:endParaRPr lang="el-GR" sz="3200" dirty="0">
              <a:solidFill>
                <a:schemeClr val="tx2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>
          <a:xfrm>
            <a:off x="6934669" y="2505075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Artemis wilt </a:t>
            </a:r>
            <a:r>
              <a:rPr lang="el-GR" sz="3200" dirty="0">
                <a:solidFill>
                  <a:schemeClr val="tx2"/>
                </a:solidFill>
              </a:rPr>
              <a:t>θυσι</a:t>
            </a:r>
            <a:r>
              <a:rPr lang="nl-BE" sz="3200" b="1" dirty="0">
                <a:solidFill>
                  <a:schemeClr val="tx2"/>
                </a:solidFill>
              </a:rPr>
              <a:t>-</a:t>
            </a:r>
            <a:r>
              <a:rPr lang="el-GR" sz="3200" b="1" dirty="0">
                <a:solidFill>
                  <a:schemeClr val="tx2"/>
                </a:solidFill>
              </a:rPr>
              <a:t>ην</a:t>
            </a:r>
            <a:r>
              <a:rPr lang="nl-BE" sz="3200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2"/>
                </a:solidFill>
              </a:rPr>
              <a:t>Ik voel de </a:t>
            </a:r>
            <a:r>
              <a:rPr lang="el-GR" sz="3200" dirty="0">
                <a:solidFill>
                  <a:schemeClr val="tx2"/>
                </a:solidFill>
              </a:rPr>
              <a:t>ἀνεμ</a:t>
            </a:r>
            <a:r>
              <a:rPr lang="nl-BE" sz="3200" dirty="0">
                <a:solidFill>
                  <a:schemeClr val="tx2"/>
                </a:solidFill>
              </a:rPr>
              <a:t>-</a:t>
            </a:r>
            <a:r>
              <a:rPr lang="el-GR" sz="3200" b="1" dirty="0">
                <a:solidFill>
                  <a:schemeClr val="tx2"/>
                </a:solidFill>
              </a:rPr>
              <a:t>ον</a:t>
            </a:r>
            <a:r>
              <a:rPr lang="nl-BE" sz="32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>
            <a:off x="4722725" y="2763297"/>
            <a:ext cx="2051144" cy="44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8FA2602-594F-4B1B-98D9-31EB75A15BF5}"/>
              </a:ext>
            </a:extLst>
          </p:cNvPr>
          <p:cNvCxnSpPr>
            <a:cxnSpLocks/>
          </p:cNvCxnSpPr>
          <p:nvPr/>
        </p:nvCxnSpPr>
        <p:spPr>
          <a:xfrm>
            <a:off x="2064640" y="4386051"/>
            <a:ext cx="0" cy="473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10C6FEEE-A0C8-4F96-B931-C648A6151BEE}"/>
              </a:ext>
            </a:extLst>
          </p:cNvPr>
          <p:cNvSpPr txBox="1"/>
          <p:nvPr/>
        </p:nvSpPr>
        <p:spPr>
          <a:xfrm>
            <a:off x="839788" y="5050465"/>
            <a:ext cx="333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2"/>
                </a:solidFill>
                <a:latin typeface="Gill Sans MT" panose="020B0502020104020203" pitchFamily="34" charset="0"/>
              </a:rPr>
              <a:t>Onderwerp: -</a:t>
            </a:r>
            <a:r>
              <a:rPr lang="el-GR" sz="2800" dirty="0">
                <a:solidFill>
                  <a:schemeClr val="tx2"/>
                </a:solidFill>
                <a:latin typeface="Gill Sans MT" panose="020B0502020104020203" pitchFamily="34" charset="0"/>
              </a:rPr>
              <a:t>η </a:t>
            </a:r>
            <a:r>
              <a:rPr lang="nl-BE" sz="2800" dirty="0">
                <a:solidFill>
                  <a:schemeClr val="tx2"/>
                </a:solidFill>
                <a:latin typeface="Gill Sans MT" panose="020B0502020104020203" pitchFamily="34" charset="0"/>
              </a:rPr>
              <a:t>/ -</a:t>
            </a:r>
            <a:r>
              <a:rPr lang="el-GR" sz="2800" dirty="0">
                <a:solidFill>
                  <a:schemeClr val="tx2"/>
                </a:solidFill>
              </a:rPr>
              <a:t>ος</a:t>
            </a:r>
            <a:endParaRPr lang="nl-BE" sz="28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1FE26B8-1B2F-43F6-A529-DDF0F918F785}"/>
              </a:ext>
            </a:extLst>
          </p:cNvPr>
          <p:cNvCxnSpPr>
            <a:cxnSpLocks/>
          </p:cNvCxnSpPr>
          <p:nvPr/>
        </p:nvCxnSpPr>
        <p:spPr>
          <a:xfrm>
            <a:off x="8862389" y="4356046"/>
            <a:ext cx="0" cy="473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370197F5-7DD9-4028-86FC-8B620981B2D9}"/>
              </a:ext>
            </a:extLst>
          </p:cNvPr>
          <p:cNvSpPr txBox="1"/>
          <p:nvPr/>
        </p:nvSpPr>
        <p:spPr>
          <a:xfrm>
            <a:off x="6934669" y="5050465"/>
            <a:ext cx="352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2"/>
                </a:solidFill>
                <a:latin typeface="Gill Sans MT" panose="020B0502020104020203" pitchFamily="34" charset="0"/>
              </a:rPr>
              <a:t>Onderwerp: -</a:t>
            </a:r>
            <a:r>
              <a:rPr lang="el-GR" sz="2800" dirty="0">
                <a:solidFill>
                  <a:schemeClr val="tx2"/>
                </a:solidFill>
                <a:latin typeface="Gill Sans MT" panose="020B0502020104020203" pitchFamily="34" charset="0"/>
              </a:rPr>
              <a:t>ην </a:t>
            </a:r>
            <a:r>
              <a:rPr lang="nl-BE" sz="2800" dirty="0">
                <a:solidFill>
                  <a:schemeClr val="tx2"/>
                </a:solidFill>
                <a:latin typeface="Gill Sans MT" panose="020B0502020104020203" pitchFamily="34" charset="0"/>
              </a:rPr>
              <a:t>/ -</a:t>
            </a:r>
            <a:r>
              <a:rPr lang="el-GR" sz="2800" dirty="0">
                <a:solidFill>
                  <a:schemeClr val="tx2"/>
                </a:solidFill>
              </a:rPr>
              <a:t>ον</a:t>
            </a:r>
            <a:endParaRPr lang="nl-BE" sz="28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8E0E724-197E-4592-9657-99D9067DE4F9}"/>
              </a:ext>
            </a:extLst>
          </p:cNvPr>
          <p:cNvCxnSpPr/>
          <p:nvPr/>
        </p:nvCxnSpPr>
        <p:spPr>
          <a:xfrm>
            <a:off x="4722724" y="3363964"/>
            <a:ext cx="2051144" cy="44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903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14892" y="327506"/>
            <a:ext cx="10515600" cy="2852737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GRIEKSE NAAMWOORDEN</a:t>
            </a:r>
          </a:p>
        </p:txBody>
      </p:sp>
      <p:pic>
        <p:nvPicPr>
          <p:cNvPr id="5" name="Picture 2" descr="Afbeeldingsresultaat voor memoryspel">
            <a:extLst>
              <a:ext uri="{FF2B5EF4-FFF2-40B4-BE49-F238E27FC236}">
                <a16:creationId xmlns:a16="http://schemas.microsoft.com/office/drawing/2014/main" id="{6071EFAC-CCD9-4630-96E0-23B7A8F0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0068" y="3677758"/>
            <a:ext cx="4891863" cy="227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9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53775" y="698245"/>
            <a:ext cx="10515600" cy="2852737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HERHALING: 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EEN KLEINE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TAALQUIZ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D1A0C9-36F7-438B-9396-F9417163C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8613" y="959502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8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>
                <a:solidFill>
                  <a:schemeClr val="tx2"/>
                </a:solidFill>
                <a:latin typeface="Gill Sans MT" panose="020B0502020104020203" pitchFamily="34" charset="0"/>
              </a:rPr>
              <a:t>1. Welke Griekse letter is de </a:t>
            </a:r>
            <a:r>
              <a:rPr lang="nl-BE" sz="6000" b="1" i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chi</a:t>
            </a:r>
            <a:r>
              <a:rPr lang="nl-BE" sz="6000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ε</a:t>
            </a:r>
            <a:endParaRPr lang="nl-BE" sz="11500" dirty="0">
              <a:solidFill>
                <a:schemeClr val="tx2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ξ</a:t>
            </a:r>
            <a:endParaRPr lang="nl-BE" sz="11500" dirty="0">
              <a:solidFill>
                <a:schemeClr val="tx2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χ</a:t>
            </a:r>
            <a:endParaRPr lang="nl-BE" sz="1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ε</a:t>
            </a:r>
            <a:endParaRPr lang="nl-BE" sz="11500" dirty="0">
              <a:solidFill>
                <a:schemeClr val="tx2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ξ</a:t>
            </a:r>
            <a:endParaRPr lang="nl-BE" sz="11500" dirty="0">
              <a:solidFill>
                <a:schemeClr val="tx2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dirty="0">
                <a:solidFill>
                  <a:schemeClr val="tx2"/>
                </a:solidFill>
              </a:rPr>
              <a:t>χ</a:t>
            </a:r>
            <a:endParaRPr lang="nl-BE" sz="11500" dirty="0">
              <a:solidFill>
                <a:schemeClr val="tx2"/>
              </a:solidFill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B49A4B2-C87D-4229-93BC-958503FA2DC1}"/>
              </a:ext>
            </a:extLst>
          </p:cNvPr>
          <p:cNvSpPr/>
          <p:nvPr/>
        </p:nvSpPr>
        <p:spPr>
          <a:xfrm>
            <a:off x="8523786" y="2236120"/>
            <a:ext cx="1911825" cy="42478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643095" y="808948"/>
            <a:ext cx="1054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>
                <a:solidFill>
                  <a:schemeClr val="tx2"/>
                </a:solidFill>
                <a:latin typeface="Gill Sans MT" panose="020B0502020104020203" pitchFamily="34" charset="0"/>
              </a:rPr>
              <a:t>1. Welke Griekse letter is de </a:t>
            </a:r>
            <a:r>
              <a:rPr lang="nl-BE" sz="6000" b="1" i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chi</a:t>
            </a:r>
            <a:r>
              <a:rPr lang="nl-BE" sz="6000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70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2. Wat moet er in het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onderste kadertje staan?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C52CC593-3C92-4EDF-B9AB-BA7D437DB1D1}"/>
              </a:ext>
            </a:extLst>
          </p:cNvPr>
          <p:cNvSpPr/>
          <p:nvPr/>
        </p:nvSpPr>
        <p:spPr>
          <a:xfrm>
            <a:off x="2153751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F3A0BE5-3E35-4814-8EF8-6DE42F61C764}"/>
              </a:ext>
            </a:extLst>
          </p:cNvPr>
          <p:cNvSpPr/>
          <p:nvPr/>
        </p:nvSpPr>
        <p:spPr>
          <a:xfrm>
            <a:off x="9007630" y="540785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EF67456-B479-4134-944C-48801A85FE3D}"/>
              </a:ext>
            </a:extLst>
          </p:cNvPr>
          <p:cNvSpPr/>
          <p:nvPr/>
        </p:nvSpPr>
        <p:spPr>
          <a:xfrm>
            <a:off x="5513932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5" name="Rechte verbindingslijn 14"/>
          <p:cNvCxnSpPr>
            <a:cxnSpLocks/>
          </p:cNvCxnSpPr>
          <p:nvPr/>
        </p:nvCxnSpPr>
        <p:spPr>
          <a:xfrm>
            <a:off x="5964071" y="2260487"/>
            <a:ext cx="11989" cy="5933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661287" y="2971886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397094" y="4495454"/>
            <a:ext cx="242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θυγατηρ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112368" y="4527882"/>
            <a:ext cx="1851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παιδια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527881"/>
            <a:ext cx="131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υἱος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4AFF5B3-D72D-4D81-B959-9A301512EAF9}"/>
              </a:ext>
            </a:extLst>
          </p:cNvPr>
          <p:cNvSpPr txBox="1"/>
          <p:nvPr/>
        </p:nvSpPr>
        <p:spPr>
          <a:xfrm>
            <a:off x="3309825" y="1085947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tx2"/>
                </a:solidFill>
              </a:rPr>
              <a:t>μητηρ</a:t>
            </a:r>
            <a:endParaRPr lang="nl-BE" sz="2400" dirty="0">
              <a:solidFill>
                <a:schemeClr val="tx2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08FC23C-E7FA-4F7A-B30B-773564189C56}"/>
              </a:ext>
            </a:extLst>
          </p:cNvPr>
          <p:cNvSpPr txBox="1"/>
          <p:nvPr/>
        </p:nvSpPr>
        <p:spPr>
          <a:xfrm>
            <a:off x="6849544" y="1069258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tx2"/>
                </a:solidFill>
              </a:rPr>
              <a:t>πατηρ</a:t>
            </a:r>
            <a:endParaRPr lang="nl-BE" sz="2400" dirty="0">
              <a:solidFill>
                <a:schemeClr val="tx2"/>
              </a:solidFill>
            </a:endParaRPr>
          </a:p>
        </p:txBody>
      </p:sp>
      <p:pic>
        <p:nvPicPr>
          <p:cNvPr id="7" name="Afbeelding 6" descr="Afbeelding met tekst, kylix, kop, zwart&#10;&#10;Automatisch gegenereerde beschrijving">
            <a:extLst>
              <a:ext uri="{FF2B5EF4-FFF2-40B4-BE49-F238E27FC236}">
                <a16:creationId xmlns:a16="http://schemas.microsoft.com/office/drawing/2014/main" id="{24C5720D-1BC7-4F07-A6AC-7404719E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5182230" y="1001587"/>
            <a:ext cx="1563681" cy="1328531"/>
          </a:xfrm>
          <a:prstGeom prst="rect">
            <a:avLst/>
          </a:prstGeom>
        </p:spPr>
      </p:pic>
      <p:pic>
        <p:nvPicPr>
          <p:cNvPr id="9" name="Afbeelding 8" descr="Afbeelding met muur, bouwmateriaal, steen, beeld&#10;&#10;Automatisch gegenereerde beschrijving">
            <a:extLst>
              <a:ext uri="{FF2B5EF4-FFF2-40B4-BE49-F238E27FC236}">
                <a16:creationId xmlns:a16="http://schemas.microsoft.com/office/drawing/2014/main" id="{1AC957BA-A516-4E5C-9EF8-38B7BF79B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5728" r="22507" b="5728"/>
          <a:stretch/>
        </p:blipFill>
        <p:spPr>
          <a:xfrm>
            <a:off x="5483626" y="2585498"/>
            <a:ext cx="960887" cy="19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2. Wat moet er in het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onderste kadertje staan?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C52CC593-3C92-4EDF-B9AB-BA7D437DB1D1}"/>
              </a:ext>
            </a:extLst>
          </p:cNvPr>
          <p:cNvSpPr/>
          <p:nvPr/>
        </p:nvSpPr>
        <p:spPr>
          <a:xfrm>
            <a:off x="2153751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F3A0BE5-3E35-4814-8EF8-6DE42F61C764}"/>
              </a:ext>
            </a:extLst>
          </p:cNvPr>
          <p:cNvSpPr/>
          <p:nvPr/>
        </p:nvSpPr>
        <p:spPr>
          <a:xfrm>
            <a:off x="9007630" y="540785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EF67456-B479-4134-944C-48801A85FE3D}"/>
              </a:ext>
            </a:extLst>
          </p:cNvPr>
          <p:cNvSpPr/>
          <p:nvPr/>
        </p:nvSpPr>
        <p:spPr>
          <a:xfrm>
            <a:off x="5513932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5" name="Rechte verbindingslijn 14"/>
          <p:cNvCxnSpPr>
            <a:cxnSpLocks/>
          </p:cNvCxnSpPr>
          <p:nvPr/>
        </p:nvCxnSpPr>
        <p:spPr>
          <a:xfrm>
            <a:off x="5964071" y="2260487"/>
            <a:ext cx="11989" cy="5933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661287" y="2971886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397094" y="4495454"/>
            <a:ext cx="242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θυγατηρ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112368" y="4527882"/>
            <a:ext cx="1851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παιδια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527881"/>
            <a:ext cx="131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υἱος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4AFF5B3-D72D-4D81-B959-9A301512EAF9}"/>
              </a:ext>
            </a:extLst>
          </p:cNvPr>
          <p:cNvSpPr txBox="1"/>
          <p:nvPr/>
        </p:nvSpPr>
        <p:spPr>
          <a:xfrm>
            <a:off x="3309825" y="1085947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tx2"/>
                </a:solidFill>
              </a:rPr>
              <a:t>μητηρ</a:t>
            </a:r>
            <a:endParaRPr lang="nl-BE" sz="2400" dirty="0">
              <a:solidFill>
                <a:schemeClr val="tx2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08FC23C-E7FA-4F7A-B30B-773564189C56}"/>
              </a:ext>
            </a:extLst>
          </p:cNvPr>
          <p:cNvSpPr txBox="1"/>
          <p:nvPr/>
        </p:nvSpPr>
        <p:spPr>
          <a:xfrm>
            <a:off x="6849544" y="1069258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tx2"/>
                </a:solidFill>
              </a:rPr>
              <a:t>πατηρ</a:t>
            </a:r>
            <a:endParaRPr lang="nl-BE" sz="2400" dirty="0">
              <a:solidFill>
                <a:schemeClr val="tx2"/>
              </a:solidFill>
            </a:endParaRPr>
          </a:p>
        </p:txBody>
      </p:sp>
      <p:pic>
        <p:nvPicPr>
          <p:cNvPr id="7" name="Afbeelding 6" descr="Afbeelding met tekst, kylix, kop, zwart&#10;&#10;Automatisch gegenereerde beschrijving">
            <a:extLst>
              <a:ext uri="{FF2B5EF4-FFF2-40B4-BE49-F238E27FC236}">
                <a16:creationId xmlns:a16="http://schemas.microsoft.com/office/drawing/2014/main" id="{24C5720D-1BC7-4F07-A6AC-7404719E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5182230" y="1001587"/>
            <a:ext cx="1563681" cy="1328531"/>
          </a:xfrm>
          <a:prstGeom prst="rect">
            <a:avLst/>
          </a:prstGeom>
        </p:spPr>
      </p:pic>
      <p:pic>
        <p:nvPicPr>
          <p:cNvPr id="9" name="Afbeelding 8" descr="Afbeelding met muur, bouwmateriaal, steen, beeld&#10;&#10;Automatisch gegenereerde beschrijving">
            <a:extLst>
              <a:ext uri="{FF2B5EF4-FFF2-40B4-BE49-F238E27FC236}">
                <a16:creationId xmlns:a16="http://schemas.microsoft.com/office/drawing/2014/main" id="{1AC957BA-A516-4E5C-9EF8-38B7BF79B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5728" r="22507" b="5728"/>
          <a:stretch/>
        </p:blipFill>
        <p:spPr>
          <a:xfrm>
            <a:off x="5483626" y="2585498"/>
            <a:ext cx="960887" cy="1942383"/>
          </a:xfrm>
          <a:prstGeom prst="rect">
            <a:avLst/>
          </a:prstGeom>
        </p:spPr>
      </p:pic>
      <p:sp>
        <p:nvSpPr>
          <p:cNvPr id="26" name="Ovaal 25">
            <a:extLst>
              <a:ext uri="{FF2B5EF4-FFF2-40B4-BE49-F238E27FC236}">
                <a16:creationId xmlns:a16="http://schemas.microsoft.com/office/drawing/2014/main" id="{D3DB4094-C0A9-40C5-BE49-6B7F84C673B7}"/>
              </a:ext>
            </a:extLst>
          </p:cNvPr>
          <p:cNvSpPr/>
          <p:nvPr/>
        </p:nvSpPr>
        <p:spPr>
          <a:xfrm>
            <a:off x="1329808" y="4061637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631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>
                <a:solidFill>
                  <a:schemeClr val="tx2"/>
                </a:solidFill>
                <a:latin typeface="Gill Sans MT" panose="020B0502020104020203" pitchFamily="34" charset="0"/>
              </a:rPr>
              <a:t>3.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0466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2629" y="474206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829517" y="3696399"/>
            <a:ext cx="1586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λεγει</a:t>
            </a:r>
            <a:endParaRPr lang="nl-BE" sz="4400" dirty="0">
              <a:solidFill>
                <a:schemeClr val="tx2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514015" y="3696399"/>
            <a:ext cx="1163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εἰσι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56775" y="3696399"/>
            <a:ext cx="1293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chemeClr val="tx2"/>
                </a:solidFill>
              </a:rPr>
              <a:t>ἐστι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46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solidFill>
                  <a:schemeClr val="tx2"/>
                </a:solidFill>
              </a:rPr>
              <a:t>Ζευς</a:t>
            </a:r>
            <a:r>
              <a:rPr lang="nl-BE" sz="4400" dirty="0">
                <a:solidFill>
                  <a:schemeClr val="tx2"/>
                </a:solidFill>
              </a:rPr>
              <a:t> …</a:t>
            </a:r>
            <a:r>
              <a:rPr lang="el-GR" sz="4400" dirty="0">
                <a:solidFill>
                  <a:schemeClr val="tx2"/>
                </a:solidFill>
              </a:rPr>
              <a:t> πατηρ </a:t>
            </a:r>
            <a:r>
              <a:rPr lang="nl-BE" sz="4400" dirty="0">
                <a:solidFill>
                  <a:schemeClr val="tx2"/>
                </a:solidFill>
                <a:latin typeface="Gill Sans MT" panose="020B0502020104020203" pitchFamily="34" charset="0"/>
              </a:rPr>
              <a:t>van </a:t>
            </a:r>
            <a:r>
              <a:rPr lang="nl-BE" sz="4400" dirty="0" err="1">
                <a:solidFill>
                  <a:schemeClr val="tx2"/>
                </a:solidFill>
                <a:latin typeface="Gill Sans MT" panose="020B0502020104020203" pitchFamily="34" charset="0"/>
              </a:rPr>
              <a:t>Athena</a:t>
            </a:r>
            <a:r>
              <a:rPr lang="nl-BE" sz="4400" dirty="0">
                <a:solidFill>
                  <a:schemeClr val="tx2"/>
                </a:solidFill>
              </a:rPr>
              <a:t>.</a:t>
            </a:r>
            <a:r>
              <a:rPr lang="el-GR" sz="4400" dirty="0">
                <a:solidFill>
                  <a:schemeClr val="tx2"/>
                </a:solidFill>
              </a:rPr>
              <a:t> </a:t>
            </a:r>
            <a:endParaRPr lang="nl-BE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894</Words>
  <Application>Microsoft Office PowerPoint</Application>
  <PresentationFormat>Breedbeeld</PresentationFormat>
  <Paragraphs>161</Paragraphs>
  <Slides>38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Gill Sans</vt:lpstr>
      <vt:lpstr>Gill Sans MT</vt:lpstr>
      <vt:lpstr>Kantoorthema</vt:lpstr>
      <vt:lpstr>OUDE GRIEKEN – JONGE HELDEN  LES 4</vt:lpstr>
      <vt:lpstr>De Oude Grieken… en het theater</vt:lpstr>
      <vt:lpstr> Herhaling: het Griekse alfabet</vt:lpstr>
      <vt:lpstr>HERHALING:  EEN KLEINE TAALQUIZ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NAAR HET THEATER:  TOEN &amp; NU</vt:lpstr>
      <vt:lpstr>PowerPoint-presentatie</vt:lpstr>
      <vt:lpstr>PowerPoint-presentatie</vt:lpstr>
      <vt:lpstr>HET ANTIEKE  THEATER</vt:lpstr>
      <vt:lpstr> De opbouw van een antiek theater</vt:lpstr>
      <vt:lpstr>PowerPoint-presentatie</vt:lpstr>
      <vt:lpstr> De opbouw van een antiek theater</vt:lpstr>
      <vt:lpstr>PowerPoint-presentatie</vt:lpstr>
      <vt:lpstr>PowerPoint-presentatie</vt:lpstr>
      <vt:lpstr> De opbouw van een antiek theater</vt:lpstr>
      <vt:lpstr>IN HET THEATER</vt:lpstr>
      <vt:lpstr> De acteurs</vt:lpstr>
      <vt:lpstr> Het koor </vt:lpstr>
      <vt:lpstr>IN HET THEATER</vt:lpstr>
      <vt:lpstr>Toneelmasker maken: stappenplan (1)</vt:lpstr>
      <vt:lpstr>Toneelmasker maken: stappenplan (2)</vt:lpstr>
      <vt:lpstr>Toneelmasker maken: stappenplan (3)</vt:lpstr>
      <vt:lpstr>EEN GRIEKSE TRAGEDIE  Iphigeneia</vt:lpstr>
      <vt:lpstr>PowerPoint-presentatie</vt:lpstr>
      <vt:lpstr> Iphigeneia: het verhaal… in het Grieks!</vt:lpstr>
      <vt:lpstr> Iphigeneia: het verhaal… in het Grieks!</vt:lpstr>
      <vt:lpstr> Iphigeneia: het verhaal… in het Grieks!</vt:lpstr>
      <vt:lpstr> Iphigeneia: het verhaal… in het Grieks!</vt:lpstr>
      <vt:lpstr>DE GRIEKSE NAAMWOORDEN</vt:lpstr>
      <vt:lpstr> De Griekse naamwoorden</vt:lpstr>
      <vt:lpstr>DE GRIEKSE NAAMWOORDEN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Evelien Bracke</cp:lastModifiedBy>
  <cp:revision>81</cp:revision>
  <dcterms:created xsi:type="dcterms:W3CDTF">2019-03-14T20:45:47Z</dcterms:created>
  <dcterms:modified xsi:type="dcterms:W3CDTF">2023-03-10T17:09:27Z</dcterms:modified>
</cp:coreProperties>
</file>