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362" r:id="rId3"/>
    <p:sldId id="298" r:id="rId4"/>
    <p:sldId id="363" r:id="rId5"/>
    <p:sldId id="343" r:id="rId6"/>
    <p:sldId id="320" r:id="rId7"/>
    <p:sldId id="321" r:id="rId8"/>
    <p:sldId id="350" r:id="rId9"/>
    <p:sldId id="346" r:id="rId10"/>
    <p:sldId id="344" r:id="rId11"/>
    <p:sldId id="345" r:id="rId12"/>
    <p:sldId id="351" r:id="rId13"/>
    <p:sldId id="349" r:id="rId14"/>
    <p:sldId id="352" r:id="rId15"/>
    <p:sldId id="353" r:id="rId16"/>
    <p:sldId id="354" r:id="rId17"/>
    <p:sldId id="357" r:id="rId18"/>
    <p:sldId id="358" r:id="rId19"/>
    <p:sldId id="360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83977" autoAdjust="0"/>
  </p:normalViewPr>
  <p:slideViewPr>
    <p:cSldViewPr snapToGrid="0">
      <p:cViewPr varScale="1">
        <p:scale>
          <a:sx n="83" d="100"/>
          <a:sy n="83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D3970-5126-4E6E-BFFA-67F46F05159A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51C45C-1993-454A-B06D-99D6DBA6B33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2400" dirty="0">
              <a:solidFill>
                <a:schemeClr val="tx2"/>
              </a:solidFill>
              <a:latin typeface="Gill Sans"/>
              <a:ea typeface="Gill Sans"/>
              <a:cs typeface="Gill Sans"/>
              <a:sym typeface="Gill Sans"/>
            </a:rPr>
            <a:t>Het dagelijks leven</a:t>
          </a:r>
          <a:endParaRPr lang="en-US" sz="2400" dirty="0">
            <a:solidFill>
              <a:schemeClr val="tx2"/>
            </a:solidFill>
            <a:latin typeface="Gill Sans MT" panose="020B0502020104020203" pitchFamily="34" charset="0"/>
          </a:endParaRPr>
        </a:p>
      </dgm:t>
    </dgm:pt>
    <dgm:pt modelId="{6CE5FF0E-9256-4CDC-867E-696B289C502D}" type="parTrans" cxnId="{613D2976-211D-4921-B8D4-D949EDB1C3AA}">
      <dgm:prSet/>
      <dgm:spPr/>
      <dgm:t>
        <a:bodyPr/>
        <a:lstStyle/>
        <a:p>
          <a:endParaRPr lang="en-US"/>
        </a:p>
      </dgm:t>
    </dgm:pt>
    <dgm:pt modelId="{412757CD-B86F-452E-8AB6-D2DD2C489890}" type="sibTrans" cxnId="{613D2976-211D-4921-B8D4-D949EDB1C3AA}">
      <dgm:prSet/>
      <dgm:spPr>
        <a:noFill/>
      </dgm:spPr>
      <dgm:t>
        <a:bodyPr/>
        <a:lstStyle/>
        <a:p>
          <a:endParaRPr lang="en-US"/>
        </a:p>
      </dgm:t>
    </dgm:pt>
    <dgm:pt modelId="{95D25872-7B04-4C1A-872F-AF262D50A09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nl-BE" sz="2200" b="0" i="0" u="none" strike="noStrike" cap="none" dirty="0">
              <a:solidFill>
                <a:schemeClr val="tx2"/>
              </a:solidFill>
              <a:latin typeface="Gill Sans"/>
              <a:ea typeface="Gill Sans"/>
              <a:cs typeface="Gill Sans"/>
              <a:sym typeface="Gill Sans"/>
            </a:rPr>
            <a:t>Op de Oudgriekse schoolbank</a:t>
          </a:r>
          <a:endParaRPr lang="en-US" sz="2200" dirty="0">
            <a:solidFill>
              <a:schemeClr val="tx2"/>
            </a:solidFill>
            <a:latin typeface="Gill Sans MT" panose="020B0502020104020203" pitchFamily="34" charset="0"/>
          </a:endParaRPr>
        </a:p>
      </dgm:t>
    </dgm:pt>
    <dgm:pt modelId="{88B31EEE-6FB3-42C1-89F0-9FD7E83FB50C}" type="parTrans" cxnId="{046C19A4-0408-4A30-BB6B-8E49ACD8D1B5}">
      <dgm:prSet/>
      <dgm:spPr/>
      <dgm:t>
        <a:bodyPr/>
        <a:lstStyle/>
        <a:p>
          <a:endParaRPr lang="en-US"/>
        </a:p>
      </dgm:t>
    </dgm:pt>
    <dgm:pt modelId="{D6909E37-1086-47F4-A594-69A50A1CC524}" type="sibTrans" cxnId="{046C19A4-0408-4A30-BB6B-8E49ACD8D1B5}">
      <dgm:prSet/>
      <dgm:spPr>
        <a:noFill/>
      </dgm:spPr>
      <dgm:t>
        <a:bodyPr/>
        <a:lstStyle/>
        <a:p>
          <a:endParaRPr lang="en-US"/>
        </a:p>
      </dgm:t>
    </dgm:pt>
    <dgm:pt modelId="{CF43C3EB-4066-41AE-8306-4D563977CB2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2400" b="0" i="0" u="none" strike="noStrike" cap="none" dirty="0" err="1">
              <a:solidFill>
                <a:schemeClr val="tx2"/>
              </a:solidFill>
              <a:latin typeface="Gill Sans"/>
              <a:ea typeface="Gill Sans"/>
              <a:cs typeface="Gill Sans"/>
              <a:sym typeface="Gill Sans"/>
            </a:rPr>
            <a:t>Feest</a:t>
          </a:r>
          <a:r>
            <a:rPr lang="en-GB" sz="2400" b="0" i="0" u="none" strike="noStrike" cap="none" dirty="0">
              <a:solidFill>
                <a:schemeClr val="tx2"/>
              </a:solidFill>
              <a:latin typeface="Gill Sans"/>
              <a:ea typeface="Gill Sans"/>
              <a:cs typeface="Gill Sans"/>
              <a:sym typeface="Gill Sans"/>
            </a:rPr>
            <a:t>!</a:t>
          </a:r>
          <a:endParaRPr lang="en-US" sz="2400" dirty="0">
            <a:solidFill>
              <a:schemeClr val="tx2"/>
            </a:solidFill>
            <a:latin typeface="Gill Sans MT" panose="020B0502020104020203" pitchFamily="34" charset="0"/>
          </a:endParaRPr>
        </a:p>
      </dgm:t>
    </dgm:pt>
    <dgm:pt modelId="{994AA501-CC0D-4ABC-9AAC-6AD454CB0F63}" type="parTrans" cxnId="{B69B3B3C-583E-44C0-901F-29393F42FC4C}">
      <dgm:prSet/>
      <dgm:spPr/>
      <dgm:t>
        <a:bodyPr/>
        <a:lstStyle/>
        <a:p>
          <a:endParaRPr lang="en-US"/>
        </a:p>
      </dgm:t>
    </dgm:pt>
    <dgm:pt modelId="{CB1985AF-358F-4BB1-B4A0-EDF43376A6E5}" type="sibTrans" cxnId="{B69B3B3C-583E-44C0-901F-29393F42FC4C}">
      <dgm:prSet/>
      <dgm:spPr>
        <a:noFill/>
      </dgm:spPr>
      <dgm:t>
        <a:bodyPr/>
        <a:lstStyle/>
        <a:p>
          <a:endParaRPr lang="en-US"/>
        </a:p>
      </dgm:t>
    </dgm:pt>
    <dgm:pt modelId="{E5A7545E-61C5-45A0-89D3-24DA077640D0}" type="pres">
      <dgm:prSet presAssocID="{FBDD3970-5126-4E6E-BFFA-67F46F05159A}" presName="cycle" presStyleCnt="0">
        <dgm:presLayoutVars>
          <dgm:dir/>
          <dgm:resizeHandles val="exact"/>
        </dgm:presLayoutVars>
      </dgm:prSet>
      <dgm:spPr/>
    </dgm:pt>
    <dgm:pt modelId="{CFE3BA28-FE91-41F5-9055-D9058CE6A795}" type="pres">
      <dgm:prSet presAssocID="{1A51C45C-1993-454A-B06D-99D6DBA6B335}" presName="node" presStyleLbl="node1" presStyleIdx="0" presStyleCnt="3">
        <dgm:presLayoutVars>
          <dgm:bulletEnabled val="1"/>
        </dgm:presLayoutVars>
      </dgm:prSet>
      <dgm:spPr/>
    </dgm:pt>
    <dgm:pt modelId="{652A90C2-20A3-4738-8219-E3C000A0B323}" type="pres">
      <dgm:prSet presAssocID="{412757CD-B86F-452E-8AB6-D2DD2C489890}" presName="sibTrans" presStyleLbl="sibTrans2D1" presStyleIdx="0" presStyleCnt="3"/>
      <dgm:spPr/>
    </dgm:pt>
    <dgm:pt modelId="{49E8BF90-C257-49D0-AD4A-964E864BD6DE}" type="pres">
      <dgm:prSet presAssocID="{412757CD-B86F-452E-8AB6-D2DD2C489890}" presName="connectorText" presStyleLbl="sibTrans2D1" presStyleIdx="0" presStyleCnt="3"/>
      <dgm:spPr/>
    </dgm:pt>
    <dgm:pt modelId="{A615BD57-FB06-4171-8FCD-44CEDAC886FA}" type="pres">
      <dgm:prSet presAssocID="{95D25872-7B04-4C1A-872F-AF262D50A09F}" presName="node" presStyleLbl="node1" presStyleIdx="1" presStyleCnt="3" custRadScaleRad="98262" custRadScaleInc="199595">
        <dgm:presLayoutVars>
          <dgm:bulletEnabled val="1"/>
        </dgm:presLayoutVars>
      </dgm:prSet>
      <dgm:spPr/>
    </dgm:pt>
    <dgm:pt modelId="{4F4ADEF2-4B0D-4705-9F77-6340D69F81DE}" type="pres">
      <dgm:prSet presAssocID="{D6909E37-1086-47F4-A594-69A50A1CC524}" presName="sibTrans" presStyleLbl="sibTrans2D1" presStyleIdx="1" presStyleCnt="3"/>
      <dgm:spPr/>
    </dgm:pt>
    <dgm:pt modelId="{94D15954-4CA3-4D8F-B434-BF6097E48911}" type="pres">
      <dgm:prSet presAssocID="{D6909E37-1086-47F4-A594-69A50A1CC524}" presName="connectorText" presStyleLbl="sibTrans2D1" presStyleIdx="1" presStyleCnt="3"/>
      <dgm:spPr/>
    </dgm:pt>
    <dgm:pt modelId="{5E906D52-4E54-4F6A-96BE-07FA6D03FC05}" type="pres">
      <dgm:prSet presAssocID="{CF43C3EB-4066-41AE-8306-4D563977CB25}" presName="node" presStyleLbl="node1" presStyleIdx="2" presStyleCnt="3" custRadScaleRad="107598" custRadScaleInc="-203633">
        <dgm:presLayoutVars>
          <dgm:bulletEnabled val="1"/>
        </dgm:presLayoutVars>
      </dgm:prSet>
      <dgm:spPr/>
    </dgm:pt>
    <dgm:pt modelId="{85322C4A-A6E5-40C5-9675-1F0CAE363D3C}" type="pres">
      <dgm:prSet presAssocID="{CB1985AF-358F-4BB1-B4A0-EDF43376A6E5}" presName="sibTrans" presStyleLbl="sibTrans2D1" presStyleIdx="2" presStyleCnt="3" custLinFactNeighborX="-23250" custLinFactNeighborY="-15843"/>
      <dgm:spPr/>
    </dgm:pt>
    <dgm:pt modelId="{844C107D-1E15-4712-A1DE-176E9B62E9FF}" type="pres">
      <dgm:prSet presAssocID="{CB1985AF-358F-4BB1-B4A0-EDF43376A6E5}" presName="connectorText" presStyleLbl="sibTrans2D1" presStyleIdx="2" presStyleCnt="3"/>
      <dgm:spPr/>
    </dgm:pt>
  </dgm:ptLst>
  <dgm:cxnLst>
    <dgm:cxn modelId="{C518590F-07E6-4021-BCC1-07C8F81B485F}" type="presOf" srcId="{CB1985AF-358F-4BB1-B4A0-EDF43376A6E5}" destId="{844C107D-1E15-4712-A1DE-176E9B62E9FF}" srcOrd="1" destOrd="0" presId="urn:microsoft.com/office/officeart/2005/8/layout/cycle2"/>
    <dgm:cxn modelId="{445EA91D-DA94-4D84-9C32-FDEED47477B8}" type="presOf" srcId="{CB1985AF-358F-4BB1-B4A0-EDF43376A6E5}" destId="{85322C4A-A6E5-40C5-9675-1F0CAE363D3C}" srcOrd="0" destOrd="0" presId="urn:microsoft.com/office/officeart/2005/8/layout/cycle2"/>
    <dgm:cxn modelId="{F3C51A33-A317-4881-9549-F5181BF110CA}" type="presOf" srcId="{1A51C45C-1993-454A-B06D-99D6DBA6B335}" destId="{CFE3BA28-FE91-41F5-9055-D9058CE6A795}" srcOrd="0" destOrd="0" presId="urn:microsoft.com/office/officeart/2005/8/layout/cycle2"/>
    <dgm:cxn modelId="{C90B3734-8CEC-4492-8B1F-39B823675DC2}" type="presOf" srcId="{CF43C3EB-4066-41AE-8306-4D563977CB25}" destId="{5E906D52-4E54-4F6A-96BE-07FA6D03FC05}" srcOrd="0" destOrd="0" presId="urn:microsoft.com/office/officeart/2005/8/layout/cycle2"/>
    <dgm:cxn modelId="{3249AB37-E9DD-4F85-85BC-D20EA20EBD26}" type="presOf" srcId="{95D25872-7B04-4C1A-872F-AF262D50A09F}" destId="{A615BD57-FB06-4171-8FCD-44CEDAC886FA}" srcOrd="0" destOrd="0" presId="urn:microsoft.com/office/officeart/2005/8/layout/cycle2"/>
    <dgm:cxn modelId="{B69B3B3C-583E-44C0-901F-29393F42FC4C}" srcId="{FBDD3970-5126-4E6E-BFFA-67F46F05159A}" destId="{CF43C3EB-4066-41AE-8306-4D563977CB25}" srcOrd="2" destOrd="0" parTransId="{994AA501-CC0D-4ABC-9AAC-6AD454CB0F63}" sibTransId="{CB1985AF-358F-4BB1-B4A0-EDF43376A6E5}"/>
    <dgm:cxn modelId="{44EF5F72-D3C4-44A6-A5B4-C0E2A9528ED1}" type="presOf" srcId="{412757CD-B86F-452E-8AB6-D2DD2C489890}" destId="{652A90C2-20A3-4738-8219-E3C000A0B323}" srcOrd="0" destOrd="0" presId="urn:microsoft.com/office/officeart/2005/8/layout/cycle2"/>
    <dgm:cxn modelId="{613D2976-211D-4921-B8D4-D949EDB1C3AA}" srcId="{FBDD3970-5126-4E6E-BFFA-67F46F05159A}" destId="{1A51C45C-1993-454A-B06D-99D6DBA6B335}" srcOrd="0" destOrd="0" parTransId="{6CE5FF0E-9256-4CDC-867E-696B289C502D}" sibTransId="{412757CD-B86F-452E-8AB6-D2DD2C489890}"/>
    <dgm:cxn modelId="{FBF1EE93-BE4F-417C-B635-9DE5971D1258}" type="presOf" srcId="{D6909E37-1086-47F4-A594-69A50A1CC524}" destId="{94D15954-4CA3-4D8F-B434-BF6097E48911}" srcOrd="1" destOrd="0" presId="urn:microsoft.com/office/officeart/2005/8/layout/cycle2"/>
    <dgm:cxn modelId="{046C19A4-0408-4A30-BB6B-8E49ACD8D1B5}" srcId="{FBDD3970-5126-4E6E-BFFA-67F46F05159A}" destId="{95D25872-7B04-4C1A-872F-AF262D50A09F}" srcOrd="1" destOrd="0" parTransId="{88B31EEE-6FB3-42C1-89F0-9FD7E83FB50C}" sibTransId="{D6909E37-1086-47F4-A594-69A50A1CC524}"/>
    <dgm:cxn modelId="{1E9C89D6-6FE7-4A14-A73D-83F8B28043F2}" type="presOf" srcId="{D6909E37-1086-47F4-A594-69A50A1CC524}" destId="{4F4ADEF2-4B0D-4705-9F77-6340D69F81DE}" srcOrd="0" destOrd="0" presId="urn:microsoft.com/office/officeart/2005/8/layout/cycle2"/>
    <dgm:cxn modelId="{00B1C3E2-34C0-4D15-AED9-5ADDEFAB35C1}" type="presOf" srcId="{412757CD-B86F-452E-8AB6-D2DD2C489890}" destId="{49E8BF90-C257-49D0-AD4A-964E864BD6DE}" srcOrd="1" destOrd="0" presId="urn:microsoft.com/office/officeart/2005/8/layout/cycle2"/>
    <dgm:cxn modelId="{A51704E9-0667-4E2F-90AF-769F7B755A2E}" type="presOf" srcId="{FBDD3970-5126-4E6E-BFFA-67F46F05159A}" destId="{E5A7545E-61C5-45A0-89D3-24DA077640D0}" srcOrd="0" destOrd="0" presId="urn:microsoft.com/office/officeart/2005/8/layout/cycle2"/>
    <dgm:cxn modelId="{DB2D8F37-C7D8-4EBC-8BE2-80D251408C5A}" type="presParOf" srcId="{E5A7545E-61C5-45A0-89D3-24DA077640D0}" destId="{CFE3BA28-FE91-41F5-9055-D9058CE6A795}" srcOrd="0" destOrd="0" presId="urn:microsoft.com/office/officeart/2005/8/layout/cycle2"/>
    <dgm:cxn modelId="{FCFF3AD1-3E2A-4FCA-BEF7-730272EFFAF2}" type="presParOf" srcId="{E5A7545E-61C5-45A0-89D3-24DA077640D0}" destId="{652A90C2-20A3-4738-8219-E3C000A0B323}" srcOrd="1" destOrd="0" presId="urn:microsoft.com/office/officeart/2005/8/layout/cycle2"/>
    <dgm:cxn modelId="{E03C2020-397D-4EAB-B482-F88192F35419}" type="presParOf" srcId="{652A90C2-20A3-4738-8219-E3C000A0B323}" destId="{49E8BF90-C257-49D0-AD4A-964E864BD6DE}" srcOrd="0" destOrd="0" presId="urn:microsoft.com/office/officeart/2005/8/layout/cycle2"/>
    <dgm:cxn modelId="{EC5B1264-9D56-449F-9166-D0358F6DB9EF}" type="presParOf" srcId="{E5A7545E-61C5-45A0-89D3-24DA077640D0}" destId="{A615BD57-FB06-4171-8FCD-44CEDAC886FA}" srcOrd="2" destOrd="0" presId="urn:microsoft.com/office/officeart/2005/8/layout/cycle2"/>
    <dgm:cxn modelId="{9D37C561-B24E-4110-AC4F-9A782367BABB}" type="presParOf" srcId="{E5A7545E-61C5-45A0-89D3-24DA077640D0}" destId="{4F4ADEF2-4B0D-4705-9F77-6340D69F81DE}" srcOrd="3" destOrd="0" presId="urn:microsoft.com/office/officeart/2005/8/layout/cycle2"/>
    <dgm:cxn modelId="{7FBCBA6D-A27C-4B4F-AF15-B17CB2882E66}" type="presParOf" srcId="{4F4ADEF2-4B0D-4705-9F77-6340D69F81DE}" destId="{94D15954-4CA3-4D8F-B434-BF6097E48911}" srcOrd="0" destOrd="0" presId="urn:microsoft.com/office/officeart/2005/8/layout/cycle2"/>
    <dgm:cxn modelId="{4E7321E0-1CF4-4CF2-A436-5612918160D6}" type="presParOf" srcId="{E5A7545E-61C5-45A0-89D3-24DA077640D0}" destId="{5E906D52-4E54-4F6A-96BE-07FA6D03FC05}" srcOrd="4" destOrd="0" presId="urn:microsoft.com/office/officeart/2005/8/layout/cycle2"/>
    <dgm:cxn modelId="{605C98AA-7F9D-4535-8328-2BCAF79FD9A1}" type="presParOf" srcId="{E5A7545E-61C5-45A0-89D3-24DA077640D0}" destId="{85322C4A-A6E5-40C5-9675-1F0CAE363D3C}" srcOrd="5" destOrd="0" presId="urn:microsoft.com/office/officeart/2005/8/layout/cycle2"/>
    <dgm:cxn modelId="{E98A3021-5ACE-456E-8D87-546076BC228B}" type="presParOf" srcId="{85322C4A-A6E5-40C5-9675-1F0CAE363D3C}" destId="{844C107D-1E15-4712-A1DE-176E9B62E9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3BA28-FE91-41F5-9055-D9058CE6A795}">
      <dsp:nvSpPr>
        <dsp:cNvPr id="0" name=""/>
        <dsp:cNvSpPr/>
      </dsp:nvSpPr>
      <dsp:spPr>
        <a:xfrm>
          <a:off x="2372960" y="761"/>
          <a:ext cx="2338369" cy="23383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2400" kern="1200" dirty="0">
              <a:solidFill>
                <a:schemeClr val="tx2"/>
              </a:solidFill>
              <a:latin typeface="Gill Sans"/>
              <a:ea typeface="Gill Sans"/>
              <a:cs typeface="Gill Sans"/>
              <a:sym typeface="Gill Sans"/>
            </a:rPr>
            <a:t>Het dagelijks leven</a:t>
          </a:r>
          <a:endParaRPr lang="en-US" sz="2400" kern="1200" dirty="0">
            <a:solidFill>
              <a:schemeClr val="tx2"/>
            </a:solidFill>
            <a:latin typeface="Gill Sans MT" panose="020B0502020104020203" pitchFamily="34" charset="0"/>
          </a:endParaRPr>
        </a:p>
      </dsp:txBody>
      <dsp:txXfrm>
        <a:off x="2715406" y="343207"/>
        <a:ext cx="1653477" cy="1653477"/>
      </dsp:txXfrm>
    </dsp:sp>
    <dsp:sp modelId="{652A90C2-20A3-4738-8219-E3C000A0B323}">
      <dsp:nvSpPr>
        <dsp:cNvPr id="0" name=""/>
        <dsp:cNvSpPr/>
      </dsp:nvSpPr>
      <dsp:spPr>
        <a:xfrm rot="7175396">
          <a:off x="2383986" y="2277615"/>
          <a:ext cx="610201" cy="78919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2520713" y="2355862"/>
        <a:ext cx="427141" cy="473519"/>
      </dsp:txXfrm>
    </dsp:sp>
    <dsp:sp modelId="{A615BD57-FB06-4171-8FCD-44CEDAC886FA}">
      <dsp:nvSpPr>
        <dsp:cNvPr id="0" name=""/>
        <dsp:cNvSpPr/>
      </dsp:nvSpPr>
      <dsp:spPr>
        <a:xfrm>
          <a:off x="649788" y="3035334"/>
          <a:ext cx="2338369" cy="233836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0" i="0" u="none" strike="noStrike" kern="1200" cap="none" dirty="0">
              <a:solidFill>
                <a:schemeClr val="tx2"/>
              </a:solidFill>
              <a:latin typeface="Gill Sans"/>
              <a:ea typeface="Gill Sans"/>
              <a:cs typeface="Gill Sans"/>
              <a:sym typeface="Gill Sans"/>
            </a:rPr>
            <a:t>Op de Oudgriekse schoolbank</a:t>
          </a:r>
          <a:endParaRPr lang="en-US" sz="2200" kern="1200" dirty="0">
            <a:solidFill>
              <a:schemeClr val="tx2"/>
            </a:solidFill>
            <a:latin typeface="Gill Sans MT" panose="020B0502020104020203" pitchFamily="34" charset="0"/>
          </a:endParaRPr>
        </a:p>
      </dsp:txBody>
      <dsp:txXfrm>
        <a:off x="992234" y="3377780"/>
        <a:ext cx="1653477" cy="1653477"/>
      </dsp:txXfrm>
    </dsp:sp>
    <dsp:sp modelId="{4F4ADEF2-4B0D-4705-9F77-6340D69F81DE}">
      <dsp:nvSpPr>
        <dsp:cNvPr id="0" name=""/>
        <dsp:cNvSpPr/>
      </dsp:nvSpPr>
      <dsp:spPr>
        <a:xfrm rot="10426">
          <a:off x="3277786" y="3815402"/>
          <a:ext cx="697761" cy="78919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277786" y="3972925"/>
        <a:ext cx="488433" cy="473519"/>
      </dsp:txXfrm>
    </dsp:sp>
    <dsp:sp modelId="{5E906D52-4E54-4F6A-96BE-07FA6D03FC05}">
      <dsp:nvSpPr>
        <dsp:cNvPr id="0" name=""/>
        <dsp:cNvSpPr/>
      </dsp:nvSpPr>
      <dsp:spPr>
        <a:xfrm>
          <a:off x="4304671" y="3046419"/>
          <a:ext cx="2338369" cy="233836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u="none" strike="noStrike" kern="1200" cap="none" dirty="0" err="1">
              <a:solidFill>
                <a:schemeClr val="tx2"/>
              </a:solidFill>
              <a:latin typeface="Gill Sans"/>
              <a:ea typeface="Gill Sans"/>
              <a:cs typeface="Gill Sans"/>
              <a:sym typeface="Gill Sans"/>
            </a:rPr>
            <a:t>Feest</a:t>
          </a:r>
          <a:r>
            <a:rPr lang="en-GB" sz="2400" b="0" i="0" u="none" strike="noStrike" kern="1200" cap="none" dirty="0">
              <a:solidFill>
                <a:schemeClr val="tx2"/>
              </a:solidFill>
              <a:latin typeface="Gill Sans"/>
              <a:ea typeface="Gill Sans"/>
              <a:cs typeface="Gill Sans"/>
              <a:sym typeface="Gill Sans"/>
            </a:rPr>
            <a:t>!</a:t>
          </a:r>
          <a:endParaRPr lang="en-US" sz="2400" kern="1200" dirty="0">
            <a:solidFill>
              <a:schemeClr val="tx2"/>
            </a:solidFill>
            <a:latin typeface="Gill Sans MT" panose="020B0502020104020203" pitchFamily="34" charset="0"/>
          </a:endParaRPr>
        </a:p>
      </dsp:txBody>
      <dsp:txXfrm>
        <a:off x="4647117" y="3388865"/>
        <a:ext cx="1653477" cy="1653477"/>
      </dsp:txXfrm>
    </dsp:sp>
    <dsp:sp modelId="{85322C4A-A6E5-40C5-9675-1F0CAE363D3C}">
      <dsp:nvSpPr>
        <dsp:cNvPr id="0" name=""/>
        <dsp:cNvSpPr/>
      </dsp:nvSpPr>
      <dsp:spPr>
        <a:xfrm rot="14256903">
          <a:off x="4025832" y="2189207"/>
          <a:ext cx="672160" cy="78919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4180658" y="2432190"/>
        <a:ext cx="470512" cy="473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9F735-5293-4636-BCD6-C8FACBA10DFD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7B34E-52F7-4E44-9483-AD2927D6B1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800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Stel</a:t>
            </a:r>
            <a:r>
              <a:rPr lang="en-GB" dirty="0"/>
              <a:t> </a:t>
            </a:r>
            <a:r>
              <a:rPr lang="en-GB" dirty="0" err="1"/>
              <a:t>mezelf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: </a:t>
            </a:r>
            <a:r>
              <a:rPr lang="en-GB" baseline="0" dirty="0" err="1"/>
              <a:t>ik</a:t>
            </a:r>
            <a:r>
              <a:rPr lang="en-GB" baseline="0" dirty="0"/>
              <a:t> ben Morgan’s mama, </a:t>
            </a:r>
            <a:r>
              <a:rPr lang="en-GB" baseline="0" dirty="0" err="1"/>
              <a:t>geef</a:t>
            </a:r>
            <a:r>
              <a:rPr lang="en-GB" baseline="0" dirty="0"/>
              <a:t> Oudgriekse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Latijnse</a:t>
            </a:r>
            <a:r>
              <a:rPr lang="en-GB" baseline="0" dirty="0"/>
              <a:t> </a:t>
            </a:r>
            <a:r>
              <a:rPr lang="en-GB" baseline="0" dirty="0" err="1"/>
              <a:t>taal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cultuur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 de </a:t>
            </a:r>
            <a:r>
              <a:rPr lang="en-GB" baseline="0" dirty="0" err="1"/>
              <a:t>universiteit</a:t>
            </a:r>
            <a:r>
              <a:rPr lang="en-GB" baseline="0" dirty="0"/>
              <a:t> in Groot-</a:t>
            </a:r>
            <a:r>
              <a:rPr lang="en-GB" baseline="0" dirty="0" err="1"/>
              <a:t>Brittannie</a:t>
            </a:r>
            <a:r>
              <a:rPr lang="en-GB" baseline="0" dirty="0"/>
              <a:t>,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mijn</a:t>
            </a:r>
            <a:r>
              <a:rPr lang="en-GB" baseline="0" dirty="0"/>
              <a:t> </a:t>
            </a:r>
            <a:r>
              <a:rPr lang="en-GB" baseline="0" dirty="0" err="1"/>
              <a:t>onderzoek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 </a:t>
            </a:r>
            <a:r>
              <a:rPr lang="en-GB" baseline="0" dirty="0" err="1"/>
              <a:t>mijn</a:t>
            </a:r>
            <a:r>
              <a:rPr lang="en-GB" baseline="0" dirty="0"/>
              <a:t> </a:t>
            </a:r>
            <a:r>
              <a:rPr lang="en-GB" baseline="0" dirty="0" err="1"/>
              <a:t>doctoraat</a:t>
            </a:r>
            <a:r>
              <a:rPr lang="en-GB" baseline="0" dirty="0"/>
              <a:t> </a:t>
            </a:r>
            <a:r>
              <a:rPr lang="en-GB" baseline="0" dirty="0" err="1"/>
              <a:t>ging</a:t>
            </a:r>
            <a:r>
              <a:rPr lang="en-GB" baseline="0" dirty="0"/>
              <a:t> over Oudgriekse </a:t>
            </a:r>
            <a:r>
              <a:rPr lang="en-GB" baseline="0" dirty="0" err="1"/>
              <a:t>magie</a:t>
            </a:r>
            <a:r>
              <a:rPr lang="en-GB" baseline="0" dirty="0"/>
              <a:t>, </a:t>
            </a:r>
            <a:r>
              <a:rPr lang="en-GB" baseline="0" dirty="0" err="1"/>
              <a:t>dus</a:t>
            </a:r>
            <a:r>
              <a:rPr lang="en-GB" baseline="0" dirty="0"/>
              <a:t> </a:t>
            </a:r>
            <a:r>
              <a:rPr lang="en-GB" baseline="0" dirty="0" err="1"/>
              <a:t>ik</a:t>
            </a:r>
            <a:r>
              <a:rPr lang="en-GB" baseline="0" dirty="0"/>
              <a:t> </a:t>
            </a:r>
            <a:r>
              <a:rPr lang="en-GB" baseline="0" dirty="0" err="1"/>
              <a:t>wil</a:t>
            </a:r>
            <a:r>
              <a:rPr lang="en-GB" baseline="0" dirty="0"/>
              <a:t> hen </a:t>
            </a:r>
            <a:r>
              <a:rPr lang="en-GB" baseline="0" dirty="0" err="1"/>
              <a:t>daaraan</a:t>
            </a:r>
            <a:r>
              <a:rPr lang="en-GB" baseline="0" dirty="0"/>
              <a:t> </a:t>
            </a:r>
            <a:r>
              <a:rPr lang="en-GB" baseline="0" dirty="0" err="1"/>
              <a:t>voorstellen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4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7B34E-52F7-4E44-9483-AD2927D6B16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39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workshop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bestaan</a:t>
            </a:r>
            <a:r>
              <a:rPr lang="en-GB" baseline="0" dirty="0"/>
              <a:t> </a:t>
            </a:r>
            <a:r>
              <a:rPr lang="en-GB" baseline="0" dirty="0" err="1"/>
              <a:t>uit</a:t>
            </a:r>
            <a:r>
              <a:rPr lang="en-GB" baseline="0" dirty="0"/>
              <a:t> 3 </a:t>
            </a:r>
            <a:r>
              <a:rPr lang="en-GB" baseline="0" dirty="0" err="1"/>
              <a:t>delen</a:t>
            </a:r>
            <a:r>
              <a:rPr lang="en-GB" baseline="0" dirty="0"/>
              <a:t>: </a:t>
            </a:r>
            <a:r>
              <a:rPr lang="en-GB" baseline="0" dirty="0" err="1"/>
              <a:t>eerst</a:t>
            </a:r>
            <a:r>
              <a:rPr lang="en-GB" baseline="0" dirty="0"/>
              <a:t> context, dan de </a:t>
            </a:r>
            <a:r>
              <a:rPr lang="en-GB" baseline="0" dirty="0" err="1"/>
              <a:t>taal</a:t>
            </a:r>
            <a:r>
              <a:rPr lang="en-GB" baseline="0" dirty="0"/>
              <a:t> </a:t>
            </a:r>
            <a:r>
              <a:rPr lang="en-GB" baseline="0" dirty="0" err="1"/>
              <a:t>leren</a:t>
            </a:r>
            <a:r>
              <a:rPr lang="en-GB" baseline="0" dirty="0"/>
              <a:t>, </a:t>
            </a:r>
            <a:r>
              <a:rPr lang="en-GB" baseline="0" dirty="0" err="1"/>
              <a:t>en</a:t>
            </a:r>
            <a:r>
              <a:rPr lang="en-GB" baseline="0" dirty="0"/>
              <a:t> dan </a:t>
            </a:r>
            <a:r>
              <a:rPr lang="en-GB" baseline="0" dirty="0" err="1"/>
              <a:t>leren</a:t>
            </a:r>
            <a:r>
              <a:rPr lang="en-GB" baseline="0" dirty="0"/>
              <a:t> hoe we </a:t>
            </a:r>
            <a:r>
              <a:rPr lang="en-GB" baseline="0" dirty="0" err="1"/>
              <a:t>magie</a:t>
            </a:r>
            <a:r>
              <a:rPr lang="en-GB" baseline="0" dirty="0"/>
              <a:t> </a:t>
            </a:r>
            <a:r>
              <a:rPr lang="en-GB" baseline="0" dirty="0" err="1"/>
              <a:t>kunnen</a:t>
            </a:r>
            <a:r>
              <a:rPr lang="en-GB" baseline="0" dirty="0"/>
              <a:t> </a:t>
            </a:r>
            <a:r>
              <a:rPr lang="en-GB" baseline="0" dirty="0" err="1"/>
              <a:t>doen</a:t>
            </a:r>
            <a:r>
              <a:rPr lang="en-GB" baseline="0" dirty="0"/>
              <a:t> op Oudgriekse </a:t>
            </a:r>
            <a:r>
              <a:rPr lang="en-GB" baseline="0" dirty="0" err="1"/>
              <a:t>wijze</a:t>
            </a:r>
            <a:r>
              <a:rPr lang="en-GB" baseline="0" dirty="0"/>
              <a:t>. We </a:t>
            </a:r>
            <a:r>
              <a:rPr lang="en-GB" baseline="0" dirty="0" err="1"/>
              <a:t>gaan</a:t>
            </a:r>
            <a:r>
              <a:rPr lang="en-GB" baseline="0" dirty="0"/>
              <a:t> </a:t>
            </a:r>
            <a:r>
              <a:rPr lang="en-GB" baseline="0" dirty="0" err="1"/>
              <a:t>zelf</a:t>
            </a:r>
            <a:r>
              <a:rPr lang="en-GB" baseline="0" dirty="0"/>
              <a:t> Oudgriekse </a:t>
            </a:r>
            <a:r>
              <a:rPr lang="en-GB" baseline="0" dirty="0" err="1"/>
              <a:t>spreuken</a:t>
            </a:r>
            <a:r>
              <a:rPr lang="en-GB" baseline="0" dirty="0"/>
              <a:t> </a:t>
            </a:r>
            <a:r>
              <a:rPr lang="en-GB" baseline="0" dirty="0" err="1"/>
              <a:t>maken</a:t>
            </a:r>
            <a:r>
              <a:rPr lang="en-GB" baseline="0" dirty="0"/>
              <a:t>!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0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Ongelijkheid man en vrouw</a:t>
            </a:r>
          </a:p>
          <a:p>
            <a:pPr marL="0" indent="0">
              <a:buFontTx/>
              <a:buNone/>
            </a:pPr>
            <a:r>
              <a:rPr lang="nl-NL" dirty="0"/>
              <a:t>Ongelijkheid Atheense burgers – niet-Atheense burgers</a:t>
            </a:r>
          </a:p>
          <a:p>
            <a:pPr marL="0" indent="0">
              <a:buFontTx/>
              <a:buNone/>
            </a:pPr>
            <a:r>
              <a:rPr lang="nl-NL" dirty="0"/>
              <a:t>Slaven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Niet iedereen kan naar school</a:t>
            </a:r>
          </a:p>
          <a:p>
            <a:pPr marL="171450" indent="-171450">
              <a:buFontTx/>
              <a:buChar char="-"/>
            </a:pPr>
            <a:r>
              <a:rPr lang="nl-NL" dirty="0"/>
              <a:t>Zoon mag naar school, dochter niet, ook door genderongelijkheid</a:t>
            </a:r>
          </a:p>
          <a:p>
            <a:pPr marL="171450" indent="-171450">
              <a:buFontTx/>
              <a:buChar char="-"/>
            </a:pPr>
            <a:r>
              <a:rPr lang="nl-NL" dirty="0"/>
              <a:t>Enkel zonen van mensen die het kunnen betalen</a:t>
            </a:r>
          </a:p>
          <a:p>
            <a:pPr marL="0" indent="0">
              <a:buFontTx/>
              <a:buNone/>
            </a:pPr>
            <a:r>
              <a:rPr lang="nl-NL" dirty="0"/>
              <a:t>=&gt; Op die zaken gaan we nu dieper ingaan</a:t>
            </a:r>
          </a:p>
          <a:p>
            <a:pPr marL="0" indent="0">
              <a:buFontTx/>
              <a:buNone/>
            </a:pPr>
            <a:endParaRPr lang="nl-NL" dirty="0"/>
          </a:p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7B34E-52F7-4E44-9483-AD2927D6B16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577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7B34E-52F7-4E44-9483-AD2927D6B16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651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Introductie van het woord democratie, politiek (woorden die ook van Grieks komen!)</a:t>
            </a:r>
          </a:p>
          <a:p>
            <a:r>
              <a:rPr lang="nl-BE" dirty="0"/>
              <a:t>Grieken waren grondleggers van de democratie, als eerste met een grote groep mensen regeren/besturen, niet langer 1 koning bijv.</a:t>
            </a:r>
          </a:p>
          <a:p>
            <a:r>
              <a:rPr lang="nl-BE" dirty="0"/>
              <a:t>-&gt; Link leggen naar vandaag, vandaag nog steeds zo.</a:t>
            </a:r>
          </a:p>
          <a:p>
            <a:r>
              <a:rPr lang="nl-BE" dirty="0"/>
              <a:t>Stap in de goede richting maar nog steeds niet zo eerlijk! (Volgende dia)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7B34E-52F7-4E44-9483-AD2927D6B16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131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Cartoon voorlezen</a:t>
            </a:r>
          </a:p>
          <a:p>
            <a:r>
              <a:rPr lang="nl-BE" dirty="0"/>
              <a:t>Vroeger dus enkel Atheense burgers, ouder dan 18, en dat was enkel het topje van de piramide.</a:t>
            </a:r>
          </a:p>
          <a:p>
            <a:r>
              <a:rPr lang="nl-BE" dirty="0"/>
              <a:t>-&gt; link naar vandaag: iedereen kan in politiek stappen en mee besturen.</a:t>
            </a:r>
          </a:p>
          <a:p>
            <a:endParaRPr lang="nl-BE" dirty="0"/>
          </a:p>
          <a:p>
            <a:r>
              <a:rPr lang="nl-BE" dirty="0"/>
              <a:t>Wat als dit vandaag nog zou zijn? Iedereen laten rechtstaan en op basis van enkele criteria mensen uitsluiten</a:t>
            </a:r>
          </a:p>
          <a:p>
            <a:pPr marL="171450" indent="-171450">
              <a:buFontTx/>
              <a:buChar char="-"/>
            </a:pPr>
            <a:r>
              <a:rPr lang="nl-BE" dirty="0"/>
              <a:t>Wie is geboren in Gent/Aalst</a:t>
            </a:r>
          </a:p>
          <a:p>
            <a:pPr marL="171450" indent="-171450">
              <a:buFontTx/>
              <a:buChar char="-"/>
            </a:pPr>
            <a:r>
              <a:rPr lang="nl-BE" dirty="0"/>
              <a:t>Wie is al 12 jaar</a:t>
            </a:r>
          </a:p>
          <a:p>
            <a:pPr marL="171450" indent="-171450">
              <a:buFontTx/>
              <a:buChar char="-"/>
            </a:pPr>
            <a:r>
              <a:rPr lang="nl-BE" dirty="0"/>
              <a:t>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7B34E-52F7-4E44-9483-AD2927D6B16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828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Bij oude Grieken (en heel wat andere volkeren die vroeger leefden): ongelijkheid man en vrouw, man was belangrijker dan de vrouw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Vrouwen mochten daarom geen werk hebben maar moesten zich bezig houden met het huishouden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-&gt; Link met vandaag: In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Belgie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dat (bijna) niet meer zo, vrouwen kunnen evenveel verdienen als vrouwen, mogen ook werken, stemmen,…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-&gt; Vraag aan leerlingen: bij wie is mama huismoeder? Bij wie is papa huisvader? Bij wie kookt vader soms?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Gedachte dat vrouw in gezin het huishouden moet doen, zit er toch nog steeds een beetje in.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7B34E-52F7-4E44-9483-AD2927D6B16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687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Meisjes moeten helpen in het huishouden en krijgen geen leraar. </a:t>
            </a:r>
          </a:p>
          <a:p>
            <a:r>
              <a:rPr lang="nl-BE" dirty="0"/>
              <a:t>Jongens krijgen wel onderwijs, als zijn ouders dat kunnen betalen dus met andere woorden, als zijn vader een rijke Atheense burger is.</a:t>
            </a:r>
            <a:endParaRPr lang="el-GR" dirty="0"/>
          </a:p>
          <a:p>
            <a:r>
              <a:rPr lang="el-GR" dirty="0"/>
              <a:t>-&gt; </a:t>
            </a:r>
            <a:r>
              <a:rPr lang="nl-BE" dirty="0"/>
              <a:t>bij ons kan iedereen naar school gaan, dus wees maar blij dat je hier bent ;)</a:t>
            </a:r>
          </a:p>
          <a:p>
            <a:r>
              <a:rPr lang="nl-BE" dirty="0"/>
              <a:t>Uitleggen van Griekse woordje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σχολη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= vrije tijd -&gt; school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7B34E-52F7-4E44-9483-AD2927D6B16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02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Palaestra in </a:t>
            </a:r>
            <a:r>
              <a:rPr lang="nl-BE" dirty="0" err="1"/>
              <a:t>Pompeii</a:t>
            </a:r>
            <a:endParaRPr lang="nl-BE" dirty="0"/>
          </a:p>
          <a:p>
            <a:r>
              <a:rPr lang="nl-BE" dirty="0"/>
              <a:t>Sporten die oude Grieken onder andere beoefenden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7B34E-52F7-4E44-9483-AD2927D6B16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543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F5F0B-B9D5-4DA2-BA05-9141A0562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D85CCE-F03B-4BFE-8334-AF22CA64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8A128F-86B2-4B66-A166-4CED59DE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B50C96-A2B9-4BF3-B323-3749902E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8D9666-25BE-4156-A7BB-20F1EA9D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41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61AE3-E110-45D2-91BA-4C4131B4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DA7A5B-4D5E-42C7-B8A6-22E5B435A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6B32D-90F2-4752-B549-71D5C36A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20D85D-4AD5-4BCA-99BD-08E0CE18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49963D-9A28-4A13-881A-AE0BAF0E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99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2FDA492-901B-4872-BF75-6B5CDF76E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CAAA5C-E250-48A2-B54D-34F686986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9CE6D2-45B1-4C6C-83CE-C030A702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6C6A31-14C9-4007-B794-27D15B3A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A613B4-F06E-43B5-8D52-C6E6F588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497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C2B12-8EBA-45BA-B679-F16D8896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D941AF-6E05-48D9-BC47-1B78A3A73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81474E-A5BB-48DA-A475-5BB077C5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6C140-A521-4C6B-9061-A0334629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2356B7-5ED8-420A-AB77-45EC97BC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80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7B298-23CD-492C-90E3-D998334E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A5F03B-FEFA-4F6B-89EA-40ABB8FD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392888-DA74-4C91-A67B-0E50FF1E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77EDDE-24FF-4DBB-A220-361FDC41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79C23F-BC53-438A-9E34-7AB3188F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888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5E854-0A6A-42A2-9B8C-FDCB091B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494370-5B31-458B-BCF4-5C99FD025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4A0368-F99E-4CF5-AC38-5FE3463EC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9981F7-E6B1-4FAD-8584-4B104BCC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76695D-1F76-432C-A4D2-4A348E11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C4FA60-B780-4A5E-AF70-8FD96F85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85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9030E-6EB1-4E61-A903-17DAE997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CB5BA6-8094-4BF8-8B1B-9E38D5F4E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6FF397-5139-4EFF-A69A-70102B5AD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DE93AC-18A7-4D86-ABF4-32B5D0C4F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6358D9-FB1D-4FD4-8773-03F21BD65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A0324DF-CCA5-4B0D-A3DD-8AC031D7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37B82B7-5628-4C0D-BB0F-56AA821B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DC89D3-1A68-45C2-A1FE-2CEF1284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39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28E05-40A9-4932-802D-4F292C61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188AA6-2FD7-45E5-94E6-571FA005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F48A15A-41E4-4BAC-9C8F-247F50A0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C763C0-65E0-4398-8C0C-E6B41D1D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730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E7CD57-0634-4E6F-A3C7-7AF60194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563C47-DE61-4E42-A4CA-2B26C6FD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056DD0-2E86-4CB4-822C-FF6A714E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51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1C79-B216-4DCD-86BF-EF9043CB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F437EC-8D66-41FA-BCB8-8EC75B8D1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2584EC-4ACE-4A89-BE24-7AF3A163B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EB69EF-C70B-4C0C-A62B-3B9EEA5C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72D985-0E00-4C83-890B-2B987ECF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EB80AA-9AF7-495E-8A99-8CA78CC5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38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F33C3-1F1E-4993-B01C-A9A9D5CE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FD2039-EA58-462D-B83D-34D6236A9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541654-5430-4F87-9530-BF10AFA9D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D1F91F-73CF-457E-9601-46FCA1E2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4B1281-4EB2-4E0F-8F8A-673DED2C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205447-E0AD-488E-8EF0-50A56900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552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76C946-0F6A-4AB1-B3CF-B2A5EA1D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ACDF6D-8E8E-4669-8B25-5700C4D75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DE2BAA-9F05-4087-AF4E-FDCBD4CC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84F6-8AFB-445F-B92B-07E651669214}" type="datetimeFigureOut">
              <a:rPr lang="nl-BE" smtClean="0"/>
              <a:t>10/03/2023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289C37-8C2D-48A5-A5A0-989912827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C426F8-865D-4E78-A144-8008995A1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D2B2-474F-4E77-85FC-56930A1829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318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VAzB8Uj0K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438" y="187520"/>
            <a:ext cx="11707907" cy="25520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  <a:latin typeface="Gill Sans MT" panose="020B0502020104020203" pitchFamily="34" charset="0"/>
              </a:rPr>
              <a:t>OUDE GRIEKEN – JONGE HELDEN</a:t>
            </a:r>
            <a:br>
              <a:rPr lang="en-US" sz="6600" b="1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br>
              <a:rPr lang="en-US" sz="6600" b="1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LES 5</a:t>
            </a:r>
            <a:endParaRPr lang="en-US" sz="66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7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3F5607E-14C2-4794-94FB-849B692898A6}"/>
              </a:ext>
            </a:extLst>
          </p:cNvPr>
          <p:cNvSpPr txBox="1"/>
          <p:nvPr/>
        </p:nvSpPr>
        <p:spPr>
          <a:xfrm>
            <a:off x="5533611" y="50180"/>
            <a:ext cx="1598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μητηρ</a:t>
            </a:r>
            <a:endParaRPr lang="nl-BE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9DABE75-5598-4571-8F5C-CBFDABBE1B78}"/>
              </a:ext>
            </a:extLst>
          </p:cNvPr>
          <p:cNvSpPr txBox="1"/>
          <p:nvPr/>
        </p:nvSpPr>
        <p:spPr>
          <a:xfrm>
            <a:off x="1030372" y="1997144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2"/>
                </a:solidFill>
                <a:latin typeface="Gill Sans MT" panose="020B0502020104020203" pitchFamily="34" charset="0"/>
              </a:rPr>
              <a:t>Huishouden</a:t>
            </a:r>
            <a:endParaRPr lang="nl-BE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9E09693-BCF3-4C31-B3C6-2BD62A90559E}"/>
              </a:ext>
            </a:extLst>
          </p:cNvPr>
          <p:cNvSpPr txBox="1"/>
          <p:nvPr/>
        </p:nvSpPr>
        <p:spPr>
          <a:xfrm>
            <a:off x="8085593" y="1997143"/>
            <a:ext cx="39869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2"/>
                </a:solidFill>
                <a:latin typeface="Gill Sans MT" panose="020B0502020104020203" pitchFamily="34" charset="0"/>
              </a:rPr>
              <a:t>Mag niet deelnemen</a:t>
            </a:r>
          </a:p>
          <a:p>
            <a:r>
              <a:rPr lang="nl-BE" sz="3200" dirty="0">
                <a:solidFill>
                  <a:schemeClr val="tx2"/>
                </a:solidFill>
                <a:latin typeface="Gill Sans MT" panose="020B0502020104020203" pitchFamily="34" charset="0"/>
              </a:rPr>
              <a:t>	aan politiek</a:t>
            </a:r>
          </a:p>
        </p:txBody>
      </p:sp>
      <p:pic>
        <p:nvPicPr>
          <p:cNvPr id="8" name="Afbeelding 7" descr="Afbeelding met tekst, kylix, kop, pot&#10;&#10;Automatisch gegenereerde beschrijving">
            <a:extLst>
              <a:ext uri="{FF2B5EF4-FFF2-40B4-BE49-F238E27FC236}">
                <a16:creationId xmlns:a16="http://schemas.microsoft.com/office/drawing/2014/main" id="{AE8034A6-3AAC-4DD0-8289-1AFF5CCDB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8"/>
          <a:stretch/>
        </p:blipFill>
        <p:spPr>
          <a:xfrm>
            <a:off x="4370823" y="1029404"/>
            <a:ext cx="3450353" cy="559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17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7923B49-F2CE-49F7-9ABE-810D046DC91A}"/>
              </a:ext>
            </a:extLst>
          </p:cNvPr>
          <p:cNvSpPr txBox="1"/>
          <p:nvPr/>
        </p:nvSpPr>
        <p:spPr>
          <a:xfrm>
            <a:off x="5440820" y="308113"/>
            <a:ext cx="1595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παιδια</a:t>
            </a:r>
            <a:endParaRPr lang="nl-BE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8643183-0FEF-4E32-8D16-8069162FE674}"/>
              </a:ext>
            </a:extLst>
          </p:cNvPr>
          <p:cNvSpPr txBox="1"/>
          <p:nvPr/>
        </p:nvSpPr>
        <p:spPr>
          <a:xfrm>
            <a:off x="300380" y="2139010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2"/>
                </a:solidFill>
                <a:latin typeface="Gill Sans MT" panose="020B0502020104020203" pitchFamily="34" charset="0"/>
              </a:rPr>
              <a:t>Helpen in huishouden</a:t>
            </a:r>
            <a:endParaRPr lang="nl-BE" sz="28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BAA914-02F9-45E5-8230-B4B477D647A1}"/>
              </a:ext>
            </a:extLst>
          </p:cNvPr>
          <p:cNvSpPr txBox="1"/>
          <p:nvPr/>
        </p:nvSpPr>
        <p:spPr>
          <a:xfrm>
            <a:off x="381330" y="4195771"/>
            <a:ext cx="3177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2"/>
                </a:solidFill>
                <a:latin typeface="Gill Sans MT" panose="020B0502020104020203" pitchFamily="34" charset="0"/>
              </a:rPr>
              <a:t>Weinig onderwijs</a:t>
            </a:r>
            <a:endParaRPr lang="nl-BE" sz="28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D537A2B-5FF1-4BE4-8C38-95BDB02B409C}"/>
              </a:ext>
            </a:extLst>
          </p:cNvPr>
          <p:cNvSpPr txBox="1"/>
          <p:nvPr/>
        </p:nvSpPr>
        <p:spPr>
          <a:xfrm>
            <a:off x="9226218" y="1923566"/>
            <a:ext cx="2804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2"/>
                </a:solidFill>
                <a:latin typeface="Gill Sans MT" panose="020B0502020104020203" pitchFamily="34" charset="0"/>
              </a:rPr>
              <a:t>Onderwijs of</a:t>
            </a:r>
          </a:p>
          <a:p>
            <a:pPr lvl="1"/>
            <a:r>
              <a:rPr lang="el-GR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σχολη</a:t>
            </a:r>
            <a:endParaRPr lang="nl-BE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AB3D103-A066-4F47-BABB-525DDB73F169}"/>
              </a:ext>
            </a:extLst>
          </p:cNvPr>
          <p:cNvSpPr txBox="1"/>
          <p:nvPr/>
        </p:nvSpPr>
        <p:spPr>
          <a:xfrm>
            <a:off x="9226218" y="4195771"/>
            <a:ext cx="2527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2"/>
                </a:solidFill>
                <a:latin typeface="Gill Sans MT" panose="020B0502020104020203" pitchFamily="34" charset="0"/>
              </a:rPr>
              <a:t>Sporten</a:t>
            </a:r>
          </a:p>
          <a:p>
            <a:pPr lvl="1"/>
            <a:r>
              <a:rPr lang="nl-NL" sz="2800" dirty="0">
                <a:solidFill>
                  <a:schemeClr val="tx2"/>
                </a:solidFill>
                <a:latin typeface="Gill Sans MT" panose="020B0502020104020203" pitchFamily="34" charset="0"/>
              </a:rPr>
              <a:t>in </a:t>
            </a:r>
            <a:r>
              <a:rPr lang="nl-NL" sz="2800" dirty="0" err="1">
                <a:solidFill>
                  <a:schemeClr val="tx2"/>
                </a:solidFill>
                <a:latin typeface="Gill Sans MT" panose="020B0502020104020203" pitchFamily="34" charset="0"/>
              </a:rPr>
              <a:t>gymnasion</a:t>
            </a:r>
            <a:endParaRPr lang="nl-BE" sz="28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9" name="Afbeelding 8" descr="Afbeelding met gebouw, binnen, beeld&#10;&#10;Automatisch gegenereerde beschrijving">
            <a:extLst>
              <a:ext uri="{FF2B5EF4-FFF2-40B4-BE49-F238E27FC236}">
                <a16:creationId xmlns:a16="http://schemas.microsoft.com/office/drawing/2014/main" id="{C7F469CC-0F92-4395-B984-EFB8B9688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73" y="1634914"/>
            <a:ext cx="237744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Afbeelding 15" descr="Afbeelding met muur, bouwmateriaal, steen, beeld&#10;&#10;Automatisch gegenereerde beschrijving">
            <a:extLst>
              <a:ext uri="{FF2B5EF4-FFF2-40B4-BE49-F238E27FC236}">
                <a16:creationId xmlns:a16="http://schemas.microsoft.com/office/drawing/2014/main" id="{95378CCC-22FD-4D96-B6EA-52E51E01BA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8" t="4492" r="18978" b="6500"/>
          <a:stretch/>
        </p:blipFill>
        <p:spPr>
          <a:xfrm>
            <a:off x="4160260" y="1634915"/>
            <a:ext cx="2209907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33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ancient greek olympics">
            <a:extLst>
              <a:ext uri="{FF2B5EF4-FFF2-40B4-BE49-F238E27FC236}">
                <a16:creationId xmlns:a16="http://schemas.microsoft.com/office/drawing/2014/main" id="{BB94F19B-42D1-445D-B43E-FA29CDC51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7" r="-1" b="16"/>
          <a:stretch/>
        </p:blipFill>
        <p:spPr bwMode="auto">
          <a:xfrm>
            <a:off x="7837537" y="3240542"/>
            <a:ext cx="3915940" cy="343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fbeeldingsresultaat voor ancient greek olympics">
            <a:extLst>
              <a:ext uri="{FF2B5EF4-FFF2-40B4-BE49-F238E27FC236}">
                <a16:creationId xmlns:a16="http://schemas.microsoft.com/office/drawing/2014/main" id="{62CA2A90-20CF-4FAC-AA7E-AFDA4BEB0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99" r="2369" b="-3"/>
          <a:stretch/>
        </p:blipFill>
        <p:spPr bwMode="auto">
          <a:xfrm>
            <a:off x="7837537" y="181687"/>
            <a:ext cx="3915940" cy="288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Gerelateerde afbeelding">
            <a:extLst>
              <a:ext uri="{FF2B5EF4-FFF2-40B4-BE49-F238E27FC236}">
                <a16:creationId xmlns:a16="http://schemas.microsoft.com/office/drawing/2014/main" id="{E686DEC0-D92A-40A3-AB10-1B113F781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 bwMode="auto">
          <a:xfrm>
            <a:off x="438523" y="1581799"/>
            <a:ext cx="7089636" cy="509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35CF76B-23C4-4B6B-AFC1-9DA9E6B7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tx2"/>
                </a:solidFill>
                <a:latin typeface="Gill Sans MT" panose="020B0502020104020203" pitchFamily="34" charset="0"/>
              </a:rPr>
              <a:t>Het </a:t>
            </a:r>
            <a:r>
              <a:rPr lang="nl-BE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gymnasion</a:t>
            </a:r>
            <a:endParaRPr lang="nl-BE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7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Afbeeldingsresultaat voor greek slaves">
            <a:extLst>
              <a:ext uri="{FF2B5EF4-FFF2-40B4-BE49-F238E27FC236}">
                <a16:creationId xmlns:a16="http://schemas.microsoft.com/office/drawing/2014/main" id="{99D873DA-62EC-42C2-B5D7-C56DABCDF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r="12190"/>
          <a:stretch/>
        </p:blipFill>
        <p:spPr bwMode="auto">
          <a:xfrm>
            <a:off x="4010700" y="2232869"/>
            <a:ext cx="4170605" cy="312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E30281B-F1B1-4E9C-8A26-C75888DD5E4F}"/>
              </a:ext>
            </a:extLst>
          </p:cNvPr>
          <p:cNvSpPr txBox="1"/>
          <p:nvPr/>
        </p:nvSpPr>
        <p:spPr>
          <a:xfrm>
            <a:off x="3831874" y="293128"/>
            <a:ext cx="4494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>
                <a:solidFill>
                  <a:schemeClr val="tx2"/>
                </a:solidFill>
              </a:rPr>
              <a:t>δουλος</a:t>
            </a:r>
            <a:r>
              <a:rPr lang="nl-NL" sz="4800" dirty="0">
                <a:solidFill>
                  <a:schemeClr val="tx2"/>
                </a:solidFill>
              </a:rPr>
              <a:t> </a:t>
            </a:r>
            <a:r>
              <a:rPr lang="nl-NL" sz="4800" dirty="0">
                <a:solidFill>
                  <a:schemeClr val="tx2"/>
                </a:solidFill>
                <a:latin typeface="Gill Sans MT" panose="020B0502020104020203" pitchFamily="34" charset="0"/>
              </a:rPr>
              <a:t>en</a:t>
            </a:r>
            <a:r>
              <a:rPr lang="el-GR" sz="4800" dirty="0">
                <a:solidFill>
                  <a:schemeClr val="tx2"/>
                </a:solidFill>
              </a:rPr>
              <a:t> δουλη</a:t>
            </a:r>
            <a:endParaRPr lang="nl-BE" sz="4800" dirty="0">
              <a:solidFill>
                <a:schemeClr val="tx2"/>
              </a:solidFill>
            </a:endParaRPr>
          </a:p>
        </p:txBody>
      </p:sp>
      <p:pic>
        <p:nvPicPr>
          <p:cNvPr id="4" name="Afbeelding 3" descr="Afbeelding met tekst, kylix&#10;&#10;Automatisch gegenereerde beschrijving">
            <a:extLst>
              <a:ext uri="{FF2B5EF4-FFF2-40B4-BE49-F238E27FC236}">
                <a16:creationId xmlns:a16="http://schemas.microsoft.com/office/drawing/2014/main" id="{27FEF939-5260-49C6-864F-809C3DE21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30" y="1057249"/>
            <a:ext cx="3028982" cy="474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BEB31F3-207C-4D30-9E44-8F9C35F018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6" b="99000" l="25208" r="74169">
                        <a14:foregroundMark x1="31094" y1="80667" x2="33449" y2="42667"/>
                        <a14:foregroundMark x1="33449" y1="42667" x2="40859" y2="31000"/>
                        <a14:foregroundMark x1="40859" y1="31000" x2="41343" y2="29556"/>
                        <a14:foregroundMark x1="28601" y1="37889" x2="25623" y2="27667"/>
                        <a14:foregroundMark x1="52978" y1="9111" x2="47507" y2="44556"/>
                        <a14:foregroundMark x1="47507" y1="44556" x2="50208" y2="61222"/>
                        <a14:foregroundMark x1="50208" y1="61222" x2="60042" y2="50111"/>
                        <a14:foregroundMark x1="60042" y1="50111" x2="53393" y2="38556"/>
                        <a14:foregroundMark x1="53393" y1="38556" x2="44044" y2="54000"/>
                        <a14:foregroundMark x1="44044" y1="54000" x2="39404" y2="68889"/>
                        <a14:foregroundMark x1="39404" y1="68889" x2="47438" y2="79778"/>
                        <a14:foregroundMark x1="47438" y1="79778" x2="49792" y2="78556"/>
                        <a14:foregroundMark x1="47715" y1="91667" x2="38158" y2="84111"/>
                        <a14:foregroundMark x1="38158" y1="84111" x2="36357" y2="69000"/>
                        <a14:foregroundMark x1="36357" y1="69000" x2="36357" y2="69000"/>
                        <a14:foregroundMark x1="37742" y1="97556" x2="47992" y2="90222"/>
                        <a14:foregroundMark x1="47992" y1="90222" x2="58934" y2="88667"/>
                        <a14:foregroundMark x1="58934" y1="88667" x2="70776" y2="91111"/>
                        <a14:foregroundMark x1="70776" y1="91111" x2="47022" y2="93111"/>
                        <a14:foregroundMark x1="51385" y1="99333" x2="39335" y2="99000"/>
                        <a14:foregroundMark x1="39335" y1="99000" x2="36773" y2="95000"/>
                        <a14:foregroundMark x1="28116" y1="88778" x2="25208" y2="62778"/>
                        <a14:foregroundMark x1="65028" y1="32111" x2="69598" y2="86556"/>
                        <a14:foregroundMark x1="72992" y1="82889" x2="70291" y2="40889"/>
                        <a14:foregroundMark x1="44114" y1="10222" x2="53255" y2="14444"/>
                        <a14:foregroundMark x1="53255" y1="14444" x2="47715" y2="30000"/>
                        <a14:foregroundMark x1="47715" y1="30000" x2="55679" y2="37556"/>
                        <a14:foregroundMark x1="55263" y1="20444" x2="53878" y2="32778"/>
                        <a14:foregroundMark x1="53878" y1="9444" x2="60457" y2="27667"/>
                        <a14:foregroundMark x1="60457" y1="27667" x2="69114" y2="38667"/>
                        <a14:foregroundMark x1="43144" y1="5000" x2="55679" y2="8333"/>
                        <a14:foregroundMark x1="40651" y1="5000" x2="38435" y2="20000"/>
                        <a14:foregroundMark x1="38435" y1="20000" x2="30194" y2="40111"/>
                        <a14:foregroundMark x1="26316" y1="24778" x2="25762" y2="8667"/>
                        <a14:foregroundMark x1="33388" y1="9505" x2="35873" y2="9778"/>
                        <a14:foregroundMark x1="25762" y1="8667" x2="29179" y2="9043"/>
                        <a14:foregroundMark x1="35873" y1="9778" x2="40235" y2="15333"/>
                        <a14:foregroundMark x1="60249" y1="18222" x2="64820" y2="3556"/>
                        <a14:foregroundMark x1="69851" y1="10187" x2="72576" y2="13778"/>
                        <a14:foregroundMark x1="64820" y1="3556" x2="67158" y2="6637"/>
                        <a14:foregroundMark x1="72576" y1="13778" x2="68421" y2="36111"/>
                        <a14:foregroundMark x1="74169" y1="62778" x2="72784" y2="76667"/>
                        <a14:foregroundMark x1="32895" y1="85111" x2="32895" y2="85111"/>
                        <a14:backgroundMark x1="30886" y1="9444" x2="30886" y2="9444"/>
                        <a14:backgroundMark x1="30886" y1="8333" x2="30886" y2="8333"/>
                        <a14:backgroundMark x1="29986" y1="9778" x2="29986" y2="9778"/>
                        <a14:backgroundMark x1="31094" y1="9444" x2="31094" y2="9444"/>
                        <a14:backgroundMark x1="29709" y1="9444" x2="29986" y2="8667"/>
                        <a14:backgroundMark x1="32271" y1="9111" x2="29501" y2="9778"/>
                        <a14:backgroundMark x1="31994" y1="9778" x2="32687" y2="9778"/>
                        <a14:backgroundMark x1="29086" y1="9444" x2="29086" y2="9444"/>
                        <a14:backgroundMark x1="28809" y1="8667" x2="28809" y2="8667"/>
                        <a14:backgroundMark x1="29086" y1="9111" x2="30402" y2="11222"/>
                        <a14:backgroundMark x1="32479" y1="8667" x2="33172" y2="9778"/>
                        <a14:backgroundMark x1="67313" y1="8000" x2="67313" y2="8000"/>
                        <a14:backgroundMark x1="67521" y1="7667" x2="70083" y2="9778"/>
                        <a14:backgroundMark x1="66828" y1="7222" x2="6779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5" r="21468"/>
          <a:stretch/>
        </p:blipFill>
        <p:spPr>
          <a:xfrm>
            <a:off x="101627" y="1863090"/>
            <a:ext cx="3701400" cy="3937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68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E4C5A-D104-4C9F-ADE6-48AF08EDC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27" y="150788"/>
            <a:ext cx="10505143" cy="2981295"/>
          </a:xfrm>
        </p:spPr>
        <p:txBody>
          <a:bodyPr>
            <a:normAutofit/>
          </a:bodyPr>
          <a:lstStyle/>
          <a:p>
            <a:pPr algn="l"/>
            <a:r>
              <a:rPr lang="nl-BE" b="1" dirty="0">
                <a:solidFill>
                  <a:schemeClr val="tx2"/>
                </a:solidFill>
                <a:latin typeface="Gill Sans MT" panose="020B0502020104020203" pitchFamily="34" charset="0"/>
              </a:rPr>
              <a:t>Op de Oudgriekse</a:t>
            </a:r>
            <a:br>
              <a:rPr lang="nl-BE" b="1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nl-BE" b="1" dirty="0">
                <a:solidFill>
                  <a:schemeClr val="tx2"/>
                </a:solidFill>
                <a:latin typeface="Gill Sans MT" panose="020B0502020104020203" pitchFamily="34" charset="0"/>
              </a:rPr>
              <a:t>schoolbanken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FC4CF34-D64F-4ABC-88C9-18745A0C4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81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56960-EFDB-48DB-B9B0-5A46FA4B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5400" dirty="0">
                <a:solidFill>
                  <a:schemeClr val="tx2"/>
                </a:solidFill>
                <a:latin typeface="Gill Sans MT" panose="020B0502020104020203" pitchFamily="34" charset="0"/>
              </a:rPr>
              <a:t>Op de Oudgriekse schoolbanken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02EDE-35B7-4B5C-9B50-BCA1A28A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3200" dirty="0">
                <a:solidFill>
                  <a:schemeClr val="tx2"/>
                </a:solidFill>
                <a:latin typeface="Gill Sans MT" panose="020B0502020104020203" pitchFamily="34" charset="0"/>
              </a:rPr>
              <a:t>Lees de Griekse woorden.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3200" dirty="0">
                <a:solidFill>
                  <a:schemeClr val="tx2"/>
                </a:solidFill>
                <a:latin typeface="Gill Sans MT" panose="020B0502020104020203" pitchFamily="34" charset="0"/>
              </a:rPr>
              <a:t>Probeer Nederlandse woorden te zoeken die lijken op het Griekse woord.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3200" dirty="0">
                <a:solidFill>
                  <a:schemeClr val="tx2"/>
                </a:solidFill>
                <a:latin typeface="Gill Sans MT" panose="020B0502020104020203" pitchFamily="34" charset="0"/>
              </a:rPr>
              <a:t>Probeer vanuit die Nederlandse woorden te bepalen welke betekenis het Griekse woord heeft.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E3F231-2DCE-45A9-8396-4752318CB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238" y="1098619"/>
            <a:ext cx="4660762" cy="46607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60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DC453-4CCE-423C-840B-3BF50F60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00" y="4667631"/>
            <a:ext cx="10567770" cy="9600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Grieks</a:t>
            </a:r>
            <a:r>
              <a:rPr lang="en-US" sz="60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feest</a:t>
            </a:r>
            <a:r>
              <a:rPr lang="en-US" sz="6000" b="1" dirty="0">
                <a:solidFill>
                  <a:schemeClr val="tx2"/>
                </a:solidFill>
                <a:latin typeface="Gill Sans MT" panose="020B0502020104020203" pitchFamily="34" charset="0"/>
              </a:rPr>
              <a:t>:</a:t>
            </a:r>
            <a:br>
              <a:rPr lang="en-US" sz="6000" b="1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US" sz="60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Benodigdheden</a:t>
            </a:r>
            <a:r>
              <a:rPr lang="en-US" sz="6000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655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Afbeeldingsresultaat voor greek dance">
            <a:extLst>
              <a:ext uri="{FF2B5EF4-FFF2-40B4-BE49-F238E27FC236}">
                <a16:creationId xmlns:a16="http://schemas.microsoft.com/office/drawing/2014/main" id="{60FBE2DD-22BB-4A02-879A-36B9D5AFF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r="12559" b="2"/>
          <a:stretch/>
        </p:blipFill>
        <p:spPr bwMode="auto">
          <a:xfrm>
            <a:off x="643474" y="1294978"/>
            <a:ext cx="5159675" cy="483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Gerelateerde afbeelding">
            <a:extLst>
              <a:ext uri="{FF2B5EF4-FFF2-40B4-BE49-F238E27FC236}">
                <a16:creationId xmlns:a16="http://schemas.microsoft.com/office/drawing/2014/main" id="{AB058F5D-03B2-436A-9352-73960CF83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-1" r="22935" b="-1"/>
          <a:stretch/>
        </p:blipFill>
        <p:spPr bwMode="auto">
          <a:xfrm>
            <a:off x="6388850" y="1294978"/>
            <a:ext cx="5159676" cy="483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E8F7B8-5EEF-4022-AACE-1545CC9B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695" y="0"/>
            <a:ext cx="4118610" cy="1325563"/>
          </a:xfrm>
        </p:spPr>
        <p:txBody>
          <a:bodyPr>
            <a:normAutofit/>
          </a:bodyPr>
          <a:lstStyle/>
          <a:p>
            <a:pPr algn="ctr"/>
            <a:r>
              <a:rPr lang="nl-BE" sz="5400" dirty="0">
                <a:solidFill>
                  <a:schemeClr val="tx2"/>
                </a:solidFill>
                <a:latin typeface="Gill Sans MT" panose="020B0502020104020203" pitchFamily="34" charset="0"/>
              </a:rPr>
              <a:t>dans</a:t>
            </a:r>
          </a:p>
        </p:txBody>
      </p:sp>
    </p:spTree>
    <p:extLst>
      <p:ext uri="{BB962C8B-B14F-4D97-AF65-F5344CB8AC3E}">
        <p14:creationId xmlns:p14="http://schemas.microsoft.com/office/powerpoint/2010/main" val="317522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fbeeldingsresultaat voor greek food">
            <a:extLst>
              <a:ext uri="{FF2B5EF4-FFF2-40B4-BE49-F238E27FC236}">
                <a16:creationId xmlns:a16="http://schemas.microsoft.com/office/drawing/2014/main" id="{E81F0138-D41B-4BCF-9289-C85AB2D3B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r="8154"/>
          <a:stretch/>
        </p:blipFill>
        <p:spPr bwMode="auto">
          <a:xfrm>
            <a:off x="1466860" y="1307316"/>
            <a:ext cx="9258280" cy="520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3A3484-A664-4E5E-BFF6-D38B937B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110" y="102235"/>
            <a:ext cx="3573780" cy="1325563"/>
          </a:xfrm>
        </p:spPr>
        <p:txBody>
          <a:bodyPr>
            <a:normAutofit/>
          </a:bodyPr>
          <a:lstStyle/>
          <a:p>
            <a:pPr algn="ctr"/>
            <a:r>
              <a:rPr lang="nl-BE" sz="5400" dirty="0">
                <a:solidFill>
                  <a:schemeClr val="tx2"/>
                </a:solidFill>
                <a:latin typeface="Gill Sans MT" panose="020B0502020104020203" pitchFamily="34" charset="0"/>
              </a:rPr>
              <a:t>eten</a:t>
            </a:r>
          </a:p>
        </p:txBody>
      </p:sp>
    </p:spTree>
    <p:extLst>
      <p:ext uri="{BB962C8B-B14F-4D97-AF65-F5344CB8AC3E}">
        <p14:creationId xmlns:p14="http://schemas.microsoft.com/office/powerpoint/2010/main" val="2127396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53FE6-D602-41B1-ABA1-6044B32D5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" y="402894"/>
            <a:ext cx="12035789" cy="1321461"/>
          </a:xfrm>
        </p:spPr>
        <p:txBody>
          <a:bodyPr>
            <a:normAutofit/>
          </a:bodyPr>
          <a:lstStyle/>
          <a:p>
            <a:pPr algn="ctr"/>
            <a:r>
              <a:rPr lang="nl-BE" sz="4800" dirty="0">
                <a:solidFill>
                  <a:schemeClr val="tx2"/>
                </a:solidFill>
                <a:latin typeface="Gill Sans MT" panose="020B0502020104020203" pitchFamily="34" charset="0"/>
              </a:rPr>
              <a:t>muziek</a:t>
            </a:r>
          </a:p>
        </p:txBody>
      </p:sp>
      <p:pic>
        <p:nvPicPr>
          <p:cNvPr id="4" name="Onlinemedia 3" title="Greek Relaxing Music: Bouzouki Instrumental - Hypnotic Tones.">
            <a:hlinkClick r:id="" action="ppaction://media"/>
            <a:extLst>
              <a:ext uri="{FF2B5EF4-FFF2-40B4-BE49-F238E27FC236}">
                <a16:creationId xmlns:a16="http://schemas.microsoft.com/office/drawing/2014/main" id="{173EF984-2049-4969-ABAF-27027A813D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5618" y="1724355"/>
            <a:ext cx="8000762" cy="45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7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77" y="620169"/>
            <a:ext cx="3917981" cy="2674198"/>
          </a:xfrm>
        </p:spPr>
        <p:txBody>
          <a:bodyPr anchor="t">
            <a:normAutofit fontScale="90000"/>
          </a:bodyPr>
          <a:lstStyle/>
          <a:p>
            <a:r>
              <a:rPr lang="en-GB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De Oude </a:t>
            </a:r>
            <a:r>
              <a:rPr lang="en-GB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br>
              <a:rPr lang="en-GB" sz="5400" b="1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GB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en</a:t>
            </a:r>
            <a:r>
              <a:rPr lang="en-GB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het </a:t>
            </a:r>
            <a:r>
              <a:rPr lang="en-GB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dagelijkse</a:t>
            </a:r>
            <a:r>
              <a:rPr lang="en-GB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leven</a:t>
            </a:r>
            <a:endParaRPr lang="en-GB" sz="54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D0AB3D-3051-4399-9FD5-410366F37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65924"/>
              </p:ext>
            </p:extLst>
          </p:nvPr>
        </p:nvGraphicFramePr>
        <p:xfrm>
          <a:off x="4627418" y="378971"/>
          <a:ext cx="7084291" cy="538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384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966" y="-585119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br>
              <a:rPr lang="en-US" sz="6600" dirty="0">
                <a:latin typeface="Gill Sans MT" panose="020B0502020104020203" pitchFamily="34" charset="0"/>
              </a:rPr>
            </a:br>
            <a:r>
              <a:rPr lang="en-US" sz="5400" b="1" dirty="0" err="1">
                <a:solidFill>
                  <a:schemeClr val="bg2"/>
                </a:solidFill>
                <a:latin typeface="Gill Sans MT" panose="020B0502020104020203" pitchFamily="34" charset="0"/>
              </a:rPr>
              <a:t>Herhaling</a:t>
            </a:r>
            <a:endParaRPr lang="en-US" sz="6600" b="1" dirty="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Graphic 7" descr="Schaakstukken met effen opvulling">
            <a:extLst>
              <a:ext uri="{FF2B5EF4-FFF2-40B4-BE49-F238E27FC236}">
                <a16:creationId xmlns:a16="http://schemas.microsoft.com/office/drawing/2014/main" id="{6E1CD28B-80E9-448C-84C4-F75DF7EAD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6274" y="2025015"/>
            <a:ext cx="2807970" cy="28079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572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639" y="139710"/>
            <a:ext cx="8117405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Het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Oudgriekse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gezin</a:t>
            </a:r>
            <a:endParaRPr lang="en-US" sz="54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Graphic 3" descr="Man met baby met effen opvulling">
            <a:extLst>
              <a:ext uri="{FF2B5EF4-FFF2-40B4-BE49-F238E27FC236}">
                <a16:creationId xmlns:a16="http://schemas.microsoft.com/office/drawing/2014/main" id="{ACB1577C-01BF-4FB7-BAF7-F51D1DFDF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1044" y="1977483"/>
            <a:ext cx="2903034" cy="29030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96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roman family">
            <a:extLst>
              <a:ext uri="{FF2B5EF4-FFF2-40B4-BE49-F238E27FC236}">
                <a16:creationId xmlns:a16="http://schemas.microsoft.com/office/drawing/2014/main" id="{836034BD-CC3F-4363-8E4C-8EA9F9B8B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39" t="-2360" r="-27827" b="-2360"/>
          <a:stretch/>
        </p:blipFill>
        <p:spPr bwMode="auto">
          <a:xfrm>
            <a:off x="1143938" y="806874"/>
            <a:ext cx="9904123" cy="55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1970D14-B2D2-419D-9108-1590BDD408EE}"/>
              </a:ext>
            </a:extLst>
          </p:cNvPr>
          <p:cNvSpPr txBox="1"/>
          <p:nvPr/>
        </p:nvSpPr>
        <p:spPr>
          <a:xfrm>
            <a:off x="5616065" y="678034"/>
            <a:ext cx="809674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πατηρ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2B2FFB6-C351-4E30-8BE7-A3D5A1B3CF94}"/>
              </a:ext>
            </a:extLst>
          </p:cNvPr>
          <p:cNvSpPr txBox="1"/>
          <p:nvPr/>
        </p:nvSpPr>
        <p:spPr>
          <a:xfrm>
            <a:off x="7189230" y="1086657"/>
            <a:ext cx="798313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μητηρ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28657F5-C1A1-4DB7-91B4-85C94768FD2D}"/>
              </a:ext>
            </a:extLst>
          </p:cNvPr>
          <p:cNvSpPr txBox="1"/>
          <p:nvPr/>
        </p:nvSpPr>
        <p:spPr>
          <a:xfrm>
            <a:off x="2733590" y="1700488"/>
            <a:ext cx="900440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dirty="0"/>
              <a:t>δουλος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23DBAB5-31A7-4626-8612-EBD8A6A072C3}"/>
              </a:ext>
            </a:extLst>
          </p:cNvPr>
          <p:cNvSpPr txBox="1"/>
          <p:nvPr/>
        </p:nvSpPr>
        <p:spPr>
          <a:xfrm>
            <a:off x="4324663" y="1086657"/>
            <a:ext cx="624475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 err="1"/>
              <a:t>υἱoς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24931D2-C923-4310-805E-801208DE5226}"/>
              </a:ext>
            </a:extLst>
          </p:cNvPr>
          <p:cNvSpPr txBox="1"/>
          <p:nvPr/>
        </p:nvSpPr>
        <p:spPr>
          <a:xfrm>
            <a:off x="8557972" y="1700488"/>
            <a:ext cx="1035040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dirty="0"/>
              <a:t>θυγατηρ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844F5E-92C9-471E-BA8B-7788CE34CB69}"/>
              </a:ext>
            </a:extLst>
          </p:cNvPr>
          <p:cNvSpPr txBox="1"/>
          <p:nvPr/>
        </p:nvSpPr>
        <p:spPr>
          <a:xfrm>
            <a:off x="7675305" y="5846814"/>
            <a:ext cx="624475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 err="1"/>
              <a:t>υἱoς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5E24D4F-F6F2-4C5E-A846-6D4898CD9DD6}"/>
              </a:ext>
            </a:extLst>
          </p:cNvPr>
          <p:cNvSpPr txBox="1"/>
          <p:nvPr/>
        </p:nvSpPr>
        <p:spPr>
          <a:xfrm>
            <a:off x="4636900" y="5846814"/>
            <a:ext cx="624475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 err="1"/>
              <a:t>υἱoς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133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9367" y="755136"/>
            <a:ext cx="695540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Wat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valt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jullie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op?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D075CCF-071E-425E-A623-5556DF768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4222" y="1098619"/>
            <a:ext cx="4660762" cy="46607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06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A3F893A-869D-4C25-824A-AA0DFB68394C}"/>
              </a:ext>
            </a:extLst>
          </p:cNvPr>
          <p:cNvSpPr txBox="1"/>
          <p:nvPr/>
        </p:nvSpPr>
        <p:spPr>
          <a:xfrm>
            <a:off x="5221208" y="268357"/>
            <a:ext cx="1749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πατηρ</a:t>
            </a:r>
            <a:endParaRPr lang="nl-BE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EB34A63-C2A6-46A8-BE77-2F1E62FCDC44}"/>
              </a:ext>
            </a:extLst>
          </p:cNvPr>
          <p:cNvSpPr txBox="1"/>
          <p:nvPr/>
        </p:nvSpPr>
        <p:spPr>
          <a:xfrm>
            <a:off x="604627" y="1915727"/>
            <a:ext cx="3437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2"/>
                </a:solidFill>
                <a:latin typeface="Gill Sans MT" panose="020B0502020104020203" pitchFamily="34" charset="0"/>
              </a:rPr>
              <a:t>Atheense burger</a:t>
            </a:r>
          </a:p>
        </p:txBody>
      </p:sp>
      <p:pic>
        <p:nvPicPr>
          <p:cNvPr id="4" name="Afbeelding 3" descr="Afbeelding met tekst, kylix, kop, pot&#10;&#10;Automatisch gegenereerde beschrijving">
            <a:extLst>
              <a:ext uri="{FF2B5EF4-FFF2-40B4-BE49-F238E27FC236}">
                <a16:creationId xmlns:a16="http://schemas.microsoft.com/office/drawing/2014/main" id="{8FF0EF11-50B9-4A59-AEB3-25CD350C00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5"/>
          <a:stretch/>
        </p:blipFill>
        <p:spPr>
          <a:xfrm>
            <a:off x="4499133" y="1266623"/>
            <a:ext cx="3193731" cy="505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2D06E9C-B50D-41F4-BF99-01A35E741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7" y="3079531"/>
            <a:ext cx="3884086" cy="3243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D7ED9A3-CC2B-44F6-8E0A-07197A9ABFDD}"/>
              </a:ext>
            </a:extLst>
          </p:cNvPr>
          <p:cNvSpPr txBox="1"/>
          <p:nvPr/>
        </p:nvSpPr>
        <p:spPr>
          <a:xfrm>
            <a:off x="8150211" y="1915727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2"/>
                </a:solidFill>
                <a:latin typeface="Gill Sans MT" panose="020B0502020104020203" pitchFamily="34" charset="0"/>
              </a:rPr>
              <a:t>Volksvergadering</a:t>
            </a:r>
            <a:endParaRPr lang="nl-BE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A117E88-8A79-4E2E-BE44-8B9E4724C879}"/>
              </a:ext>
            </a:extLst>
          </p:cNvPr>
          <p:cNvSpPr txBox="1"/>
          <p:nvPr/>
        </p:nvSpPr>
        <p:spPr>
          <a:xfrm>
            <a:off x="3733800" y="320706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solidFill>
                  <a:schemeClr val="tx2"/>
                </a:solidFill>
                <a:latin typeface="Gill Sans MT" panose="020B0502020104020203" pitchFamily="34" charset="0"/>
              </a:rPr>
              <a:t>Volksvergadering</a:t>
            </a:r>
          </a:p>
        </p:txBody>
      </p:sp>
      <p:pic>
        <p:nvPicPr>
          <p:cNvPr id="4" name="Afbeelding 3" descr="Afbeelding met buiten, boom, gras, gebouw&#10;&#10;Automatisch gegenereerde beschrijving">
            <a:extLst>
              <a:ext uri="{FF2B5EF4-FFF2-40B4-BE49-F238E27FC236}">
                <a16:creationId xmlns:a16="http://schemas.microsoft.com/office/drawing/2014/main" id="{73D639C4-211F-4B43-AA22-BD70D3B02F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36" y="1544443"/>
            <a:ext cx="5516135" cy="413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DFE6179-5F27-4B89-81A8-3D6FBC742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" y="1544443"/>
            <a:ext cx="6410288" cy="413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50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fbeeldingsresultaat voor metoiken">
            <a:extLst>
              <a:ext uri="{FF2B5EF4-FFF2-40B4-BE49-F238E27FC236}">
                <a16:creationId xmlns:a16="http://schemas.microsoft.com/office/drawing/2014/main" id="{4964140A-98BE-4677-B9BD-1B33B67D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975554" y="1452249"/>
            <a:ext cx="4240889" cy="50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3E097A-5EC3-474A-B2CB-7AF8BC59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327" y="209008"/>
            <a:ext cx="7313341" cy="1325563"/>
          </a:xfrm>
        </p:spPr>
        <p:txBody>
          <a:bodyPr>
            <a:normAutofit/>
          </a:bodyPr>
          <a:lstStyle/>
          <a:p>
            <a:r>
              <a:rPr lang="nl-BE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Atheense democratie</a:t>
            </a:r>
          </a:p>
        </p:txBody>
      </p:sp>
    </p:spTree>
    <p:extLst>
      <p:ext uri="{BB962C8B-B14F-4D97-AF65-F5344CB8AC3E}">
        <p14:creationId xmlns:p14="http://schemas.microsoft.com/office/powerpoint/2010/main" val="31820057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570</Words>
  <Application>Microsoft Office PowerPoint</Application>
  <PresentationFormat>Breedbeeld</PresentationFormat>
  <Paragraphs>84</Paragraphs>
  <Slides>19</Slides>
  <Notes>10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Gill Sans</vt:lpstr>
      <vt:lpstr>Gill Sans MT</vt:lpstr>
      <vt:lpstr>Kantoorthema</vt:lpstr>
      <vt:lpstr>OUDE GRIEKEN – JONGE HELDEN  LES 5</vt:lpstr>
      <vt:lpstr>De Oude Grieken en het dagelijkse leven</vt:lpstr>
      <vt:lpstr> Herhaling</vt:lpstr>
      <vt:lpstr>Het Oudgriekse gezin</vt:lpstr>
      <vt:lpstr>PowerPoint-presentatie</vt:lpstr>
      <vt:lpstr>Wat valt jullie op?</vt:lpstr>
      <vt:lpstr>PowerPoint-presentatie</vt:lpstr>
      <vt:lpstr>PowerPoint-presentatie</vt:lpstr>
      <vt:lpstr>Atheense democratie</vt:lpstr>
      <vt:lpstr>PowerPoint-presentatie</vt:lpstr>
      <vt:lpstr>PowerPoint-presentatie</vt:lpstr>
      <vt:lpstr>Het gymnasion</vt:lpstr>
      <vt:lpstr>PowerPoint-presentatie</vt:lpstr>
      <vt:lpstr>Op de Oudgriekse schoolbanken</vt:lpstr>
      <vt:lpstr>Op de Oudgriekse schoolbanken</vt:lpstr>
      <vt:lpstr>Grieks feest: Benodigdheden?</vt:lpstr>
      <vt:lpstr>dans</vt:lpstr>
      <vt:lpstr>eten</vt:lpstr>
      <vt:lpstr>muziek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 GRIEKEN – JONGE HELDEN Laatste les </dc:title>
  <dc:creator>jarno vercamer</dc:creator>
  <cp:lastModifiedBy>Evelien Bracke</cp:lastModifiedBy>
  <cp:revision>15</cp:revision>
  <dcterms:created xsi:type="dcterms:W3CDTF">2019-03-26T19:06:16Z</dcterms:created>
  <dcterms:modified xsi:type="dcterms:W3CDTF">2023-03-10T17:20:32Z</dcterms:modified>
</cp:coreProperties>
</file>