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98" r:id="rId3"/>
    <p:sldId id="259" r:id="rId4"/>
    <p:sldId id="300" r:id="rId5"/>
    <p:sldId id="270" r:id="rId6"/>
    <p:sldId id="272" r:id="rId7"/>
    <p:sldId id="273" r:id="rId8"/>
    <p:sldId id="275" r:id="rId9"/>
    <p:sldId id="281" r:id="rId10"/>
    <p:sldId id="284" r:id="rId11"/>
    <p:sldId id="282" r:id="rId12"/>
    <p:sldId id="283" r:id="rId13"/>
    <p:sldId id="294" r:id="rId14"/>
    <p:sldId id="286" r:id="rId15"/>
    <p:sldId id="285" r:id="rId16"/>
    <p:sldId id="292" r:id="rId17"/>
    <p:sldId id="288" r:id="rId18"/>
    <p:sldId id="301" r:id="rId19"/>
    <p:sldId id="293" r:id="rId20"/>
    <p:sldId id="296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522"/>
    <a:srgbClr val="FFFFFF"/>
    <a:srgbClr val="CB891F"/>
    <a:srgbClr val="2B2B2B"/>
    <a:srgbClr val="E5B15A"/>
    <a:srgbClr val="E8B86A"/>
    <a:srgbClr val="2C2C2C"/>
    <a:srgbClr val="9E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D3970-5126-4E6E-BFFA-67F46F05159A}" type="doc">
      <dgm:prSet loTypeId="urn:microsoft.com/office/officeart/2005/8/layout/cycle2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51C45C-1993-454A-B06D-99D6DBA6B33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nl-BE" sz="2400" dirty="0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Wat is Griekse mythologie?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6CE5FF0E-9256-4CDC-867E-696B289C502D}" type="parTrans" cxnId="{613D2976-211D-4921-B8D4-D949EDB1C3AA}">
      <dgm:prSet/>
      <dgm:spPr/>
      <dgm:t>
        <a:bodyPr/>
        <a:lstStyle/>
        <a:p>
          <a:endParaRPr lang="en-US"/>
        </a:p>
      </dgm:t>
    </dgm:pt>
    <dgm:pt modelId="{412757CD-B86F-452E-8AB6-D2DD2C489890}" type="sibTrans" cxnId="{613D2976-211D-4921-B8D4-D949EDB1C3AA}">
      <dgm:prSet/>
      <dgm:spPr>
        <a:noFill/>
      </dgm:spPr>
      <dgm:t>
        <a:bodyPr/>
        <a:lstStyle/>
        <a:p>
          <a:endParaRPr lang="en-US"/>
        </a:p>
      </dgm:t>
    </dgm:pt>
    <dgm:pt modelId="{95D25872-7B04-4C1A-872F-AF262D50A09F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nl-BE" sz="2400" b="0" i="0" u="none" strike="noStrike" cap="none" dirty="0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De Trojaanse oorlog en Odysseus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88B31EEE-6FB3-42C1-89F0-9FD7E83FB50C}" type="parTrans" cxnId="{046C19A4-0408-4A30-BB6B-8E49ACD8D1B5}">
      <dgm:prSet/>
      <dgm:spPr/>
      <dgm:t>
        <a:bodyPr/>
        <a:lstStyle/>
        <a:p>
          <a:endParaRPr lang="en-US"/>
        </a:p>
      </dgm:t>
    </dgm:pt>
    <dgm:pt modelId="{D6909E37-1086-47F4-A594-69A50A1CC524}" type="sibTrans" cxnId="{046C19A4-0408-4A30-BB6B-8E49ACD8D1B5}">
      <dgm:prSet/>
      <dgm:spPr>
        <a:noFill/>
      </dgm:spPr>
      <dgm:t>
        <a:bodyPr/>
        <a:lstStyle/>
        <a:p>
          <a:endParaRPr lang="en-US"/>
        </a:p>
      </dgm:t>
    </dgm:pt>
    <dgm:pt modelId="{CF43C3EB-4066-41AE-8306-4D563977CB2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400" b="0" i="0" u="none" strike="noStrike" cap="none" dirty="0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Het </a:t>
          </a:r>
          <a:r>
            <a:rPr lang="en-GB" sz="2400" b="0" i="0" u="none" strike="noStrike" cap="none" dirty="0" err="1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Griekse</a:t>
          </a:r>
          <a:r>
            <a:rPr lang="en-GB" sz="2400" b="0" i="0" u="none" strike="noStrike" cap="none" dirty="0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 </a:t>
          </a:r>
          <a:r>
            <a:rPr lang="en-GB" sz="2400" b="0" i="0" u="none" strike="noStrike" cap="none" dirty="0" err="1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werkwoord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994AA501-CC0D-4ABC-9AAC-6AD454CB0F63}" type="parTrans" cxnId="{B69B3B3C-583E-44C0-901F-29393F42FC4C}">
      <dgm:prSet/>
      <dgm:spPr/>
      <dgm:t>
        <a:bodyPr/>
        <a:lstStyle/>
        <a:p>
          <a:endParaRPr lang="en-US"/>
        </a:p>
      </dgm:t>
    </dgm:pt>
    <dgm:pt modelId="{CB1985AF-358F-4BB1-B4A0-EDF43376A6E5}" type="sibTrans" cxnId="{B69B3B3C-583E-44C0-901F-29393F42FC4C}">
      <dgm:prSet/>
      <dgm:spPr>
        <a:noFill/>
      </dgm:spPr>
      <dgm:t>
        <a:bodyPr/>
        <a:lstStyle/>
        <a:p>
          <a:endParaRPr lang="en-US"/>
        </a:p>
      </dgm:t>
    </dgm:pt>
    <dgm:pt modelId="{E5A7545E-61C5-45A0-89D3-24DA077640D0}" type="pres">
      <dgm:prSet presAssocID="{FBDD3970-5126-4E6E-BFFA-67F46F05159A}" presName="cycle" presStyleCnt="0">
        <dgm:presLayoutVars>
          <dgm:dir/>
          <dgm:resizeHandles val="exact"/>
        </dgm:presLayoutVars>
      </dgm:prSet>
      <dgm:spPr/>
    </dgm:pt>
    <dgm:pt modelId="{CFE3BA28-FE91-41F5-9055-D9058CE6A795}" type="pres">
      <dgm:prSet presAssocID="{1A51C45C-1993-454A-B06D-99D6DBA6B335}" presName="node" presStyleLbl="node1" presStyleIdx="0" presStyleCnt="3">
        <dgm:presLayoutVars>
          <dgm:bulletEnabled val="1"/>
        </dgm:presLayoutVars>
      </dgm:prSet>
      <dgm:spPr/>
    </dgm:pt>
    <dgm:pt modelId="{652A90C2-20A3-4738-8219-E3C000A0B323}" type="pres">
      <dgm:prSet presAssocID="{412757CD-B86F-452E-8AB6-D2DD2C489890}" presName="sibTrans" presStyleLbl="sibTrans2D1" presStyleIdx="0" presStyleCnt="3"/>
      <dgm:spPr/>
    </dgm:pt>
    <dgm:pt modelId="{49E8BF90-C257-49D0-AD4A-964E864BD6DE}" type="pres">
      <dgm:prSet presAssocID="{412757CD-B86F-452E-8AB6-D2DD2C489890}" presName="connectorText" presStyleLbl="sibTrans2D1" presStyleIdx="0" presStyleCnt="3"/>
      <dgm:spPr/>
    </dgm:pt>
    <dgm:pt modelId="{A615BD57-FB06-4171-8FCD-44CEDAC886FA}" type="pres">
      <dgm:prSet presAssocID="{95D25872-7B04-4C1A-872F-AF262D50A09F}" presName="node" presStyleLbl="node1" presStyleIdx="1" presStyleCnt="3" custRadScaleRad="98262" custRadScaleInc="199595">
        <dgm:presLayoutVars>
          <dgm:bulletEnabled val="1"/>
        </dgm:presLayoutVars>
      </dgm:prSet>
      <dgm:spPr/>
    </dgm:pt>
    <dgm:pt modelId="{4F4ADEF2-4B0D-4705-9F77-6340D69F81DE}" type="pres">
      <dgm:prSet presAssocID="{D6909E37-1086-47F4-A594-69A50A1CC524}" presName="sibTrans" presStyleLbl="sibTrans2D1" presStyleIdx="1" presStyleCnt="3"/>
      <dgm:spPr/>
    </dgm:pt>
    <dgm:pt modelId="{94D15954-4CA3-4D8F-B434-BF6097E48911}" type="pres">
      <dgm:prSet presAssocID="{D6909E37-1086-47F4-A594-69A50A1CC524}" presName="connectorText" presStyleLbl="sibTrans2D1" presStyleIdx="1" presStyleCnt="3"/>
      <dgm:spPr/>
    </dgm:pt>
    <dgm:pt modelId="{5E906D52-4E54-4F6A-96BE-07FA6D03FC05}" type="pres">
      <dgm:prSet presAssocID="{CF43C3EB-4066-41AE-8306-4D563977CB25}" presName="node" presStyleLbl="node1" presStyleIdx="2" presStyleCnt="3" custRadScaleRad="107598" custRadScaleInc="-203633">
        <dgm:presLayoutVars>
          <dgm:bulletEnabled val="1"/>
        </dgm:presLayoutVars>
      </dgm:prSet>
      <dgm:spPr/>
    </dgm:pt>
    <dgm:pt modelId="{85322C4A-A6E5-40C5-9675-1F0CAE363D3C}" type="pres">
      <dgm:prSet presAssocID="{CB1985AF-358F-4BB1-B4A0-EDF43376A6E5}" presName="sibTrans" presStyleLbl="sibTrans2D1" presStyleIdx="2" presStyleCnt="3" custLinFactNeighborX="-23250" custLinFactNeighborY="-15843"/>
      <dgm:spPr/>
    </dgm:pt>
    <dgm:pt modelId="{844C107D-1E15-4712-A1DE-176E9B62E9FF}" type="pres">
      <dgm:prSet presAssocID="{CB1985AF-358F-4BB1-B4A0-EDF43376A6E5}" presName="connectorText" presStyleLbl="sibTrans2D1" presStyleIdx="2" presStyleCnt="3"/>
      <dgm:spPr/>
    </dgm:pt>
  </dgm:ptLst>
  <dgm:cxnLst>
    <dgm:cxn modelId="{C518590F-07E6-4021-BCC1-07C8F81B485F}" type="presOf" srcId="{CB1985AF-358F-4BB1-B4A0-EDF43376A6E5}" destId="{844C107D-1E15-4712-A1DE-176E9B62E9FF}" srcOrd="1" destOrd="0" presId="urn:microsoft.com/office/officeart/2005/8/layout/cycle2"/>
    <dgm:cxn modelId="{445EA91D-DA94-4D84-9C32-FDEED47477B8}" type="presOf" srcId="{CB1985AF-358F-4BB1-B4A0-EDF43376A6E5}" destId="{85322C4A-A6E5-40C5-9675-1F0CAE363D3C}" srcOrd="0" destOrd="0" presId="urn:microsoft.com/office/officeart/2005/8/layout/cycle2"/>
    <dgm:cxn modelId="{F3C51A33-A317-4881-9549-F5181BF110CA}" type="presOf" srcId="{1A51C45C-1993-454A-B06D-99D6DBA6B335}" destId="{CFE3BA28-FE91-41F5-9055-D9058CE6A795}" srcOrd="0" destOrd="0" presId="urn:microsoft.com/office/officeart/2005/8/layout/cycle2"/>
    <dgm:cxn modelId="{C90B3734-8CEC-4492-8B1F-39B823675DC2}" type="presOf" srcId="{CF43C3EB-4066-41AE-8306-4D563977CB25}" destId="{5E906D52-4E54-4F6A-96BE-07FA6D03FC05}" srcOrd="0" destOrd="0" presId="urn:microsoft.com/office/officeart/2005/8/layout/cycle2"/>
    <dgm:cxn modelId="{3249AB37-E9DD-4F85-85BC-D20EA20EBD26}" type="presOf" srcId="{95D25872-7B04-4C1A-872F-AF262D50A09F}" destId="{A615BD57-FB06-4171-8FCD-44CEDAC886FA}" srcOrd="0" destOrd="0" presId="urn:microsoft.com/office/officeart/2005/8/layout/cycle2"/>
    <dgm:cxn modelId="{B69B3B3C-583E-44C0-901F-29393F42FC4C}" srcId="{FBDD3970-5126-4E6E-BFFA-67F46F05159A}" destId="{CF43C3EB-4066-41AE-8306-4D563977CB25}" srcOrd="2" destOrd="0" parTransId="{994AA501-CC0D-4ABC-9AAC-6AD454CB0F63}" sibTransId="{CB1985AF-358F-4BB1-B4A0-EDF43376A6E5}"/>
    <dgm:cxn modelId="{44EF5F72-D3C4-44A6-A5B4-C0E2A9528ED1}" type="presOf" srcId="{412757CD-B86F-452E-8AB6-D2DD2C489890}" destId="{652A90C2-20A3-4738-8219-E3C000A0B323}" srcOrd="0" destOrd="0" presId="urn:microsoft.com/office/officeart/2005/8/layout/cycle2"/>
    <dgm:cxn modelId="{613D2976-211D-4921-B8D4-D949EDB1C3AA}" srcId="{FBDD3970-5126-4E6E-BFFA-67F46F05159A}" destId="{1A51C45C-1993-454A-B06D-99D6DBA6B335}" srcOrd="0" destOrd="0" parTransId="{6CE5FF0E-9256-4CDC-867E-696B289C502D}" sibTransId="{412757CD-B86F-452E-8AB6-D2DD2C489890}"/>
    <dgm:cxn modelId="{FBF1EE93-BE4F-417C-B635-9DE5971D1258}" type="presOf" srcId="{D6909E37-1086-47F4-A594-69A50A1CC524}" destId="{94D15954-4CA3-4D8F-B434-BF6097E48911}" srcOrd="1" destOrd="0" presId="urn:microsoft.com/office/officeart/2005/8/layout/cycle2"/>
    <dgm:cxn modelId="{046C19A4-0408-4A30-BB6B-8E49ACD8D1B5}" srcId="{FBDD3970-5126-4E6E-BFFA-67F46F05159A}" destId="{95D25872-7B04-4C1A-872F-AF262D50A09F}" srcOrd="1" destOrd="0" parTransId="{88B31EEE-6FB3-42C1-89F0-9FD7E83FB50C}" sibTransId="{D6909E37-1086-47F4-A594-69A50A1CC524}"/>
    <dgm:cxn modelId="{1E9C89D6-6FE7-4A14-A73D-83F8B28043F2}" type="presOf" srcId="{D6909E37-1086-47F4-A594-69A50A1CC524}" destId="{4F4ADEF2-4B0D-4705-9F77-6340D69F81DE}" srcOrd="0" destOrd="0" presId="urn:microsoft.com/office/officeart/2005/8/layout/cycle2"/>
    <dgm:cxn modelId="{00B1C3E2-34C0-4D15-AED9-5ADDEFAB35C1}" type="presOf" srcId="{412757CD-B86F-452E-8AB6-D2DD2C489890}" destId="{49E8BF90-C257-49D0-AD4A-964E864BD6DE}" srcOrd="1" destOrd="0" presId="urn:microsoft.com/office/officeart/2005/8/layout/cycle2"/>
    <dgm:cxn modelId="{A51704E9-0667-4E2F-90AF-769F7B755A2E}" type="presOf" srcId="{FBDD3970-5126-4E6E-BFFA-67F46F05159A}" destId="{E5A7545E-61C5-45A0-89D3-24DA077640D0}" srcOrd="0" destOrd="0" presId="urn:microsoft.com/office/officeart/2005/8/layout/cycle2"/>
    <dgm:cxn modelId="{DB2D8F37-C7D8-4EBC-8BE2-80D251408C5A}" type="presParOf" srcId="{E5A7545E-61C5-45A0-89D3-24DA077640D0}" destId="{CFE3BA28-FE91-41F5-9055-D9058CE6A795}" srcOrd="0" destOrd="0" presId="urn:microsoft.com/office/officeart/2005/8/layout/cycle2"/>
    <dgm:cxn modelId="{FCFF3AD1-3E2A-4FCA-BEF7-730272EFFAF2}" type="presParOf" srcId="{E5A7545E-61C5-45A0-89D3-24DA077640D0}" destId="{652A90C2-20A3-4738-8219-E3C000A0B323}" srcOrd="1" destOrd="0" presId="urn:microsoft.com/office/officeart/2005/8/layout/cycle2"/>
    <dgm:cxn modelId="{E03C2020-397D-4EAB-B482-F88192F35419}" type="presParOf" srcId="{652A90C2-20A3-4738-8219-E3C000A0B323}" destId="{49E8BF90-C257-49D0-AD4A-964E864BD6DE}" srcOrd="0" destOrd="0" presId="urn:microsoft.com/office/officeart/2005/8/layout/cycle2"/>
    <dgm:cxn modelId="{EC5B1264-9D56-449F-9166-D0358F6DB9EF}" type="presParOf" srcId="{E5A7545E-61C5-45A0-89D3-24DA077640D0}" destId="{A615BD57-FB06-4171-8FCD-44CEDAC886FA}" srcOrd="2" destOrd="0" presId="urn:microsoft.com/office/officeart/2005/8/layout/cycle2"/>
    <dgm:cxn modelId="{9D37C561-B24E-4110-AC4F-9A782367BABB}" type="presParOf" srcId="{E5A7545E-61C5-45A0-89D3-24DA077640D0}" destId="{4F4ADEF2-4B0D-4705-9F77-6340D69F81DE}" srcOrd="3" destOrd="0" presId="urn:microsoft.com/office/officeart/2005/8/layout/cycle2"/>
    <dgm:cxn modelId="{7FBCBA6D-A27C-4B4F-AF15-B17CB2882E66}" type="presParOf" srcId="{4F4ADEF2-4B0D-4705-9F77-6340D69F81DE}" destId="{94D15954-4CA3-4D8F-B434-BF6097E48911}" srcOrd="0" destOrd="0" presId="urn:microsoft.com/office/officeart/2005/8/layout/cycle2"/>
    <dgm:cxn modelId="{4E7321E0-1CF4-4CF2-A436-5612918160D6}" type="presParOf" srcId="{E5A7545E-61C5-45A0-89D3-24DA077640D0}" destId="{5E906D52-4E54-4F6A-96BE-07FA6D03FC05}" srcOrd="4" destOrd="0" presId="urn:microsoft.com/office/officeart/2005/8/layout/cycle2"/>
    <dgm:cxn modelId="{605C98AA-7F9D-4535-8328-2BCAF79FD9A1}" type="presParOf" srcId="{E5A7545E-61C5-45A0-89D3-24DA077640D0}" destId="{85322C4A-A6E5-40C5-9675-1F0CAE363D3C}" srcOrd="5" destOrd="0" presId="urn:microsoft.com/office/officeart/2005/8/layout/cycle2"/>
    <dgm:cxn modelId="{E98A3021-5ACE-456E-8D87-546076BC228B}" type="presParOf" srcId="{85322C4A-A6E5-40C5-9675-1F0CAE363D3C}" destId="{844C107D-1E15-4712-A1DE-176E9B62E9F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3BA28-FE91-41F5-9055-D9058CE6A795}">
      <dsp:nvSpPr>
        <dsp:cNvPr id="0" name=""/>
        <dsp:cNvSpPr/>
      </dsp:nvSpPr>
      <dsp:spPr>
        <a:xfrm>
          <a:off x="2372960" y="761"/>
          <a:ext cx="2338369" cy="233836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Wat is Griekse mythologie?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2715406" y="343207"/>
        <a:ext cx="1653477" cy="1653477"/>
      </dsp:txXfrm>
    </dsp:sp>
    <dsp:sp modelId="{652A90C2-20A3-4738-8219-E3C000A0B323}">
      <dsp:nvSpPr>
        <dsp:cNvPr id="0" name=""/>
        <dsp:cNvSpPr/>
      </dsp:nvSpPr>
      <dsp:spPr>
        <a:xfrm rot="7175396">
          <a:off x="2383986" y="2277615"/>
          <a:ext cx="610201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2520713" y="2355862"/>
        <a:ext cx="427141" cy="473519"/>
      </dsp:txXfrm>
    </dsp:sp>
    <dsp:sp modelId="{A615BD57-FB06-4171-8FCD-44CEDAC886FA}">
      <dsp:nvSpPr>
        <dsp:cNvPr id="0" name=""/>
        <dsp:cNvSpPr/>
      </dsp:nvSpPr>
      <dsp:spPr>
        <a:xfrm>
          <a:off x="649788" y="3035334"/>
          <a:ext cx="2338369" cy="233836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0" i="0" u="none" strike="noStrike" kern="1200" cap="none" dirty="0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De Trojaanse oorlog en Odysseus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992234" y="3377780"/>
        <a:ext cx="1653477" cy="1653477"/>
      </dsp:txXfrm>
    </dsp:sp>
    <dsp:sp modelId="{4F4ADEF2-4B0D-4705-9F77-6340D69F81DE}">
      <dsp:nvSpPr>
        <dsp:cNvPr id="0" name=""/>
        <dsp:cNvSpPr/>
      </dsp:nvSpPr>
      <dsp:spPr>
        <a:xfrm rot="10426">
          <a:off x="3277786" y="3815402"/>
          <a:ext cx="697761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277786" y="3972925"/>
        <a:ext cx="488433" cy="473519"/>
      </dsp:txXfrm>
    </dsp:sp>
    <dsp:sp modelId="{5E906D52-4E54-4F6A-96BE-07FA6D03FC05}">
      <dsp:nvSpPr>
        <dsp:cNvPr id="0" name=""/>
        <dsp:cNvSpPr/>
      </dsp:nvSpPr>
      <dsp:spPr>
        <a:xfrm>
          <a:off x="4304671" y="3046419"/>
          <a:ext cx="2338369" cy="233836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u="none" strike="noStrike" kern="1200" cap="none" dirty="0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Het </a:t>
          </a:r>
          <a:r>
            <a:rPr lang="en-GB" sz="2400" b="0" i="0" u="none" strike="noStrike" kern="1200" cap="none" dirty="0" err="1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Griekse</a:t>
          </a:r>
          <a:r>
            <a:rPr lang="en-GB" sz="2400" b="0" i="0" u="none" strike="noStrike" kern="1200" cap="none" dirty="0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 </a:t>
          </a:r>
          <a:r>
            <a:rPr lang="en-GB" sz="2400" b="0" i="0" u="none" strike="noStrike" kern="1200" cap="none" dirty="0" err="1">
              <a:solidFill>
                <a:schemeClr val="tx2"/>
              </a:solidFill>
              <a:latin typeface="Gill Sans"/>
              <a:ea typeface="Gill Sans"/>
              <a:cs typeface="Gill Sans"/>
              <a:sym typeface="Gill Sans"/>
            </a:rPr>
            <a:t>werkwoord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4647117" y="3388865"/>
        <a:ext cx="1653477" cy="1653477"/>
      </dsp:txXfrm>
    </dsp:sp>
    <dsp:sp modelId="{85322C4A-A6E5-40C5-9675-1F0CAE363D3C}">
      <dsp:nvSpPr>
        <dsp:cNvPr id="0" name=""/>
        <dsp:cNvSpPr/>
      </dsp:nvSpPr>
      <dsp:spPr>
        <a:xfrm rot="14256903">
          <a:off x="4025832" y="2189207"/>
          <a:ext cx="672160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4180658" y="2432190"/>
        <a:ext cx="470512" cy="473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9F735-5293-4636-BCD6-C8FACBA10DFD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7B34E-52F7-4E44-9483-AD2927D6B16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00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Stel</a:t>
            </a:r>
            <a:r>
              <a:rPr lang="en-GB" dirty="0"/>
              <a:t> </a:t>
            </a:r>
            <a:r>
              <a:rPr lang="en-GB" dirty="0" err="1"/>
              <a:t>mezelf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: </a:t>
            </a:r>
            <a:r>
              <a:rPr lang="en-GB" baseline="0" dirty="0" err="1"/>
              <a:t>ik</a:t>
            </a:r>
            <a:r>
              <a:rPr lang="en-GB" baseline="0" dirty="0"/>
              <a:t> ben Morgan’s mama, </a:t>
            </a:r>
            <a:r>
              <a:rPr lang="en-GB" baseline="0" dirty="0" err="1"/>
              <a:t>geef</a:t>
            </a:r>
            <a:r>
              <a:rPr lang="en-GB" baseline="0" dirty="0"/>
              <a:t> Oudgriekse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Latijnse</a:t>
            </a:r>
            <a:r>
              <a:rPr lang="en-GB" baseline="0" dirty="0"/>
              <a:t> </a:t>
            </a:r>
            <a:r>
              <a:rPr lang="en-GB" baseline="0" dirty="0" err="1"/>
              <a:t>taal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cultuur</a:t>
            </a:r>
            <a:r>
              <a:rPr lang="en-GB" baseline="0" dirty="0"/>
              <a:t> </a:t>
            </a:r>
            <a:r>
              <a:rPr lang="en-GB" baseline="0" dirty="0" err="1"/>
              <a:t>aan</a:t>
            </a:r>
            <a:r>
              <a:rPr lang="en-GB" baseline="0" dirty="0"/>
              <a:t> de </a:t>
            </a:r>
            <a:r>
              <a:rPr lang="en-GB" baseline="0" dirty="0" err="1"/>
              <a:t>universiteit</a:t>
            </a:r>
            <a:r>
              <a:rPr lang="en-GB" baseline="0" dirty="0"/>
              <a:t> in Groot-</a:t>
            </a:r>
            <a:r>
              <a:rPr lang="en-GB" baseline="0" dirty="0" err="1"/>
              <a:t>Brittannie</a:t>
            </a:r>
            <a:r>
              <a:rPr lang="en-GB" baseline="0" dirty="0"/>
              <a:t>,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mijn</a:t>
            </a:r>
            <a:r>
              <a:rPr lang="en-GB" baseline="0" dirty="0"/>
              <a:t> </a:t>
            </a:r>
            <a:r>
              <a:rPr lang="en-GB" baseline="0" dirty="0" err="1"/>
              <a:t>onderzoek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 </a:t>
            </a:r>
            <a:r>
              <a:rPr lang="en-GB" baseline="0" dirty="0" err="1"/>
              <a:t>mijn</a:t>
            </a:r>
            <a:r>
              <a:rPr lang="en-GB" baseline="0" dirty="0"/>
              <a:t> </a:t>
            </a:r>
            <a:r>
              <a:rPr lang="en-GB" baseline="0" dirty="0" err="1"/>
              <a:t>doctoraat</a:t>
            </a:r>
            <a:r>
              <a:rPr lang="en-GB" baseline="0" dirty="0"/>
              <a:t> </a:t>
            </a:r>
            <a:r>
              <a:rPr lang="en-GB" baseline="0" dirty="0" err="1"/>
              <a:t>ging</a:t>
            </a:r>
            <a:r>
              <a:rPr lang="en-GB" baseline="0" dirty="0"/>
              <a:t> over Oudgriekse </a:t>
            </a:r>
            <a:r>
              <a:rPr lang="en-GB" baseline="0" dirty="0" err="1"/>
              <a:t>magie</a:t>
            </a:r>
            <a:r>
              <a:rPr lang="en-GB" baseline="0" dirty="0"/>
              <a:t>, </a:t>
            </a:r>
            <a:r>
              <a:rPr lang="en-GB" baseline="0" dirty="0" err="1"/>
              <a:t>dus</a:t>
            </a:r>
            <a:r>
              <a:rPr lang="en-GB" baseline="0" dirty="0"/>
              <a:t> </a:t>
            </a:r>
            <a:r>
              <a:rPr lang="en-GB" baseline="0" dirty="0" err="1"/>
              <a:t>ik</a:t>
            </a:r>
            <a:r>
              <a:rPr lang="en-GB" baseline="0" dirty="0"/>
              <a:t> </a:t>
            </a:r>
            <a:r>
              <a:rPr lang="en-GB" baseline="0" dirty="0" err="1"/>
              <a:t>wil</a:t>
            </a:r>
            <a:r>
              <a:rPr lang="en-GB" baseline="0" dirty="0"/>
              <a:t> hen </a:t>
            </a:r>
            <a:r>
              <a:rPr lang="en-GB" baseline="0" dirty="0" err="1"/>
              <a:t>daaraan</a:t>
            </a:r>
            <a:r>
              <a:rPr lang="en-GB" baseline="0" dirty="0"/>
              <a:t> </a:t>
            </a:r>
            <a:r>
              <a:rPr lang="en-GB" baseline="0" dirty="0" err="1"/>
              <a:t>voorstellen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94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De workshop </a:t>
            </a:r>
            <a:r>
              <a:rPr lang="en-GB" dirty="0" err="1"/>
              <a:t>gaat</a:t>
            </a:r>
            <a:r>
              <a:rPr lang="en-GB" dirty="0"/>
              <a:t> </a:t>
            </a:r>
            <a:r>
              <a:rPr lang="en-GB" dirty="0" err="1"/>
              <a:t>bestaan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3 </a:t>
            </a:r>
            <a:r>
              <a:rPr lang="en-GB" baseline="0" dirty="0" err="1"/>
              <a:t>delen</a:t>
            </a:r>
            <a:r>
              <a:rPr lang="en-GB" baseline="0" dirty="0"/>
              <a:t>: </a:t>
            </a:r>
            <a:r>
              <a:rPr lang="en-GB" baseline="0" dirty="0" err="1"/>
              <a:t>eerst</a:t>
            </a:r>
            <a:r>
              <a:rPr lang="en-GB" baseline="0" dirty="0"/>
              <a:t> context, dan de </a:t>
            </a:r>
            <a:r>
              <a:rPr lang="en-GB" baseline="0" dirty="0" err="1"/>
              <a:t>taal</a:t>
            </a:r>
            <a:r>
              <a:rPr lang="en-GB" baseline="0" dirty="0"/>
              <a:t> </a:t>
            </a:r>
            <a:r>
              <a:rPr lang="en-GB" baseline="0" dirty="0" err="1"/>
              <a:t>leren</a:t>
            </a:r>
            <a:r>
              <a:rPr lang="en-GB" baseline="0" dirty="0"/>
              <a:t>, </a:t>
            </a:r>
            <a:r>
              <a:rPr lang="en-GB" baseline="0" dirty="0" err="1"/>
              <a:t>en</a:t>
            </a:r>
            <a:r>
              <a:rPr lang="en-GB" baseline="0" dirty="0"/>
              <a:t> dan </a:t>
            </a:r>
            <a:r>
              <a:rPr lang="en-GB" baseline="0" dirty="0" err="1"/>
              <a:t>leren</a:t>
            </a:r>
            <a:r>
              <a:rPr lang="en-GB" baseline="0" dirty="0"/>
              <a:t> hoe we </a:t>
            </a:r>
            <a:r>
              <a:rPr lang="en-GB" baseline="0" dirty="0" err="1"/>
              <a:t>magie</a:t>
            </a:r>
            <a:r>
              <a:rPr lang="en-GB" baseline="0" dirty="0"/>
              <a:t> </a:t>
            </a:r>
            <a:r>
              <a:rPr lang="en-GB" baseline="0" dirty="0" err="1"/>
              <a:t>kunnen</a:t>
            </a:r>
            <a:r>
              <a:rPr lang="en-GB" baseline="0" dirty="0"/>
              <a:t> </a:t>
            </a:r>
            <a:r>
              <a:rPr lang="en-GB" baseline="0" dirty="0" err="1"/>
              <a:t>doen</a:t>
            </a:r>
            <a:r>
              <a:rPr lang="en-GB" baseline="0" dirty="0"/>
              <a:t> op Oudgriekse </a:t>
            </a:r>
            <a:r>
              <a:rPr lang="en-GB" baseline="0" dirty="0" err="1"/>
              <a:t>wijze</a:t>
            </a:r>
            <a:r>
              <a:rPr lang="en-GB" baseline="0" dirty="0"/>
              <a:t>. We </a:t>
            </a:r>
            <a:r>
              <a:rPr lang="en-GB" baseline="0" dirty="0" err="1"/>
              <a:t>gaan</a:t>
            </a:r>
            <a:r>
              <a:rPr lang="en-GB" baseline="0" dirty="0"/>
              <a:t> </a:t>
            </a:r>
            <a:r>
              <a:rPr lang="en-GB" baseline="0" dirty="0" err="1"/>
              <a:t>zelf</a:t>
            </a:r>
            <a:r>
              <a:rPr lang="en-GB" baseline="0" dirty="0"/>
              <a:t> Oudgriekse </a:t>
            </a:r>
            <a:r>
              <a:rPr lang="en-GB" baseline="0" dirty="0" err="1"/>
              <a:t>spreuken</a:t>
            </a:r>
            <a:r>
              <a:rPr lang="en-GB" baseline="0" dirty="0"/>
              <a:t> </a:t>
            </a:r>
            <a:r>
              <a:rPr lang="en-GB" baseline="0" dirty="0" err="1"/>
              <a:t>maken</a:t>
            </a:r>
            <a:r>
              <a:rPr lang="en-GB" baseline="0" dirty="0"/>
              <a:t>!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0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04043-B3D8-4724-8318-7A8E3D9C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37A409-1EE6-4D62-9613-4376230E4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3CC17C-EC25-4476-83BB-63D8F9AA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73846B-C5D4-4445-B143-72523A81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F2EF03-FE70-4088-9EA1-2D5A89C4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627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E802D-87EC-4357-9FCD-BF1242F98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489C66-90C2-4965-95B5-4A8F1FF66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396886-464A-4342-8157-89D98D8B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6DC913-FCE9-4EC1-BA1D-06EAA0D9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732AF-7CA4-4CD3-8327-FFFCE075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815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FBA0902-48A7-40CA-8CFB-FA8E07513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06243B1-426C-4C53-AD32-F26799611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6AE245-F87F-49E6-8CEC-9B553AB95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B385CC-03D5-4487-BA1C-E6FC1B68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946B69-5E0E-424F-8280-E9FDED9F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041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921DD-9167-4316-9C4B-3C1E18AF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F4D3CF-3A07-47DF-B2DE-734E937B7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376710-48B6-4132-8311-1DE8C03A4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01E55C-77EE-43C4-BDC1-F1E02D0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FE71BD-8E34-4D6F-99EF-D934F6A9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470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13A45-8604-4AEF-BD0D-24EAC962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13B1FB-107D-47A4-952A-16E22C2A2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A89F11-D52E-4159-A741-E2FFD245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42275E-37C0-42A8-BD9D-AB34B3EC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D529B1-1E66-411E-8750-D17D639BC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33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8C5F3-8A3E-4ABB-86D5-E0A7ADB5D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4D651F-6C51-41D6-9876-1438ACCEA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58AA105-3815-4E9D-AC6C-296A3F93B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4A316B-1F7A-4106-B795-D7C612F7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29F0AC-3363-469B-971E-18653333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E9F23B-E42D-499B-BCE6-A67BF5EA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269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A95F9-C8AF-424D-BE17-5A170163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1F9541-CAE4-4E05-A708-F0A111C97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3EB84E-AB70-4021-BE35-EC3278B6A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7CD6BF-5186-47A1-A9C1-79D2E9DCC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1C60A81-547B-4BD5-9E78-5EAF5839C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7AEB146-8922-4C05-8599-DBFA0E80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79968F2-D5F9-4F4D-8288-DD093248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FAB1218-4523-47E6-A4C3-01966D2C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333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16CDB-13C2-4D95-BD6B-A0585E13B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C0C9FD2-75EC-43AB-8348-35653A869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57D811C-0741-4D8A-89F1-4F73FD64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F878DE2-B3D8-4F0A-BBB3-5CD200F4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8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C5F8A0C-422B-40F2-A895-31CE9083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D80C02-7356-4316-8A7B-EE8B87572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E221E11-9685-4158-8F02-67424543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80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5CA8A-4612-414F-85A9-CD8914FC6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FF0CFE-682E-457B-927C-F63DACC6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6C3594-2023-4499-818D-10BF88AA1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9EF4C9-113F-4172-94C0-BB4A5763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499402D-0CC3-417A-BD10-736D462A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AB5865-9A8C-46BC-97F9-C23A4A40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12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DA02C-F61D-4EF0-8BDC-C29C23C87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1E63D0E-6A1E-4452-80E0-B65FB75E9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D31670-BD33-4F16-B43D-90C380E73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E54285-0ACF-477D-B69E-5B1A7426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856E92-41C4-45A2-8FE7-8EEED4E9F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7AE0E3-5078-4786-811E-93F6FA99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89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C420414-C10C-4B3F-A3CF-6C4044435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79D6C7-92E5-4003-B0D5-711CF2711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94817-878E-4C3F-A1B6-7443A9EA2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84F6-8AFB-445F-B92B-07E651669214}" type="datetimeFigureOut">
              <a:rPr lang="nl-BE" smtClean="0"/>
              <a:t>10/03/2023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259211-14FF-4360-9E11-7E192F24F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5E83DD-EB31-436D-81AA-EB9E13E41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674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67" y="246334"/>
            <a:ext cx="11707907" cy="255209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OUDE GRIEKEN – JONGE HELDEN</a:t>
            </a:r>
            <a:b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b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LES 3</a:t>
            </a:r>
            <a:endParaRPr lang="en-US" sz="66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7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4FA85-A2AB-49F7-A014-6C0FC964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606" y="69427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 err="1">
                <a:solidFill>
                  <a:schemeClr val="bg2"/>
                </a:solidFill>
                <a:latin typeface="Gill Sans MT" panose="020B0502020104020203" pitchFamily="34" charset="0"/>
              </a:rPr>
              <a:t>Bij</a:t>
            </a:r>
            <a:r>
              <a:rPr lang="en-US" sz="4800" dirty="0">
                <a:solidFill>
                  <a:schemeClr val="bg2"/>
                </a:solidFill>
                <a:latin typeface="Gill Sans MT" panose="020B0502020104020203" pitchFamily="34" charset="0"/>
              </a:rPr>
              <a:t> de </a:t>
            </a:r>
            <a:r>
              <a:rPr lang="en-US" sz="4800" dirty="0" err="1">
                <a:solidFill>
                  <a:schemeClr val="bg2"/>
                </a:solidFill>
                <a:latin typeface="Gill Sans MT" panose="020B0502020104020203" pitchFamily="34" charset="0"/>
              </a:rPr>
              <a:t>windgod</a:t>
            </a:r>
            <a:endParaRPr lang="en-US" sz="480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84ED9BC-9B63-4C7E-B0CE-804A4FB8E341}"/>
              </a:ext>
            </a:extLst>
          </p:cNvPr>
          <p:cNvSpPr txBox="1"/>
          <p:nvPr/>
        </p:nvSpPr>
        <p:spPr>
          <a:xfrm>
            <a:off x="3594114" y="3429000"/>
            <a:ext cx="231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6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Αἰολος</a:t>
            </a:r>
            <a:endParaRPr lang="nl-BE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 descr="Afbeelding met tekst, groep, poseren, oud&#10;&#10;Automatisch gegenereerde beschrijving">
            <a:extLst>
              <a:ext uri="{FF2B5EF4-FFF2-40B4-BE49-F238E27FC236}">
                <a16:creationId xmlns:a16="http://schemas.microsoft.com/office/drawing/2014/main" id="{05CD0ECE-0DF5-4B35-8A22-7F9FC2A4E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87" y="0"/>
            <a:ext cx="5357813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7605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4FA85-A2AB-49F7-A014-6C0FC964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131" y="604835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Gill Sans MT" panose="020B0502020104020203" pitchFamily="34" charset="0"/>
              </a:rPr>
              <a:t>Kirke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B0E4FAB-5126-4AD3-A89E-E562302691FE}"/>
              </a:ext>
            </a:extLst>
          </p:cNvPr>
          <p:cNvSpPr txBox="1"/>
          <p:nvPr/>
        </p:nvSpPr>
        <p:spPr>
          <a:xfrm>
            <a:off x="7993131" y="342900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Κιρκη</a:t>
            </a:r>
            <a:endParaRPr lang="nl-BE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 descr="Afbeelding met tekst, zoogdier, runderachtigen&#10;&#10;Automatisch gegenereerde beschrijving">
            <a:extLst>
              <a:ext uri="{FF2B5EF4-FFF2-40B4-BE49-F238E27FC236}">
                <a16:creationId xmlns:a16="http://schemas.microsoft.com/office/drawing/2014/main" id="{BBFBBC63-4756-4229-BDAA-E3CFDED79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9"/>
          <a:stretch/>
        </p:blipFill>
        <p:spPr>
          <a:xfrm>
            <a:off x="0" y="0"/>
            <a:ext cx="7565571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836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4FA85-A2AB-49F7-A014-6C0FC964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89" y="529884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Gill Sans MT" panose="020B0502020104020203" pitchFamily="34" charset="0"/>
              </a:rPr>
              <a:t>De </a:t>
            </a:r>
            <a:r>
              <a:rPr lang="en-US" sz="4800" dirty="0" err="1">
                <a:solidFill>
                  <a:schemeClr val="bg2"/>
                </a:solidFill>
                <a:latin typeface="Gill Sans MT" panose="020B0502020104020203" pitchFamily="34" charset="0"/>
              </a:rPr>
              <a:t>runderen</a:t>
            </a:r>
            <a:r>
              <a:rPr lang="en-US" sz="4800" dirty="0">
                <a:solidFill>
                  <a:schemeClr val="bg2"/>
                </a:solidFill>
                <a:latin typeface="Gill Sans MT" panose="020B0502020104020203" pitchFamily="34" charset="0"/>
              </a:rPr>
              <a:t> van</a:t>
            </a:r>
            <a:r>
              <a:rPr lang="el-GR" sz="4800" dirty="0">
                <a:solidFill>
                  <a:schemeClr val="bg2"/>
                </a:solidFill>
              </a:rPr>
              <a:t> </a:t>
            </a:r>
            <a:endParaRPr lang="en-US" sz="480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6EE220D-3C94-4FB6-B8EE-B0857B23EA2B}"/>
              </a:ext>
            </a:extLst>
          </p:cNvPr>
          <p:cNvSpPr txBox="1"/>
          <p:nvPr/>
        </p:nvSpPr>
        <p:spPr>
          <a:xfrm>
            <a:off x="2479713" y="3589029"/>
            <a:ext cx="2686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Ἡλιος</a:t>
            </a:r>
            <a:r>
              <a:rPr lang="el-GR" sz="6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l-BE" sz="1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 descr="Afbeelding met tekst, boek&#10;&#10;Automatisch gegenereerde beschrijving">
            <a:extLst>
              <a:ext uri="{FF2B5EF4-FFF2-40B4-BE49-F238E27FC236}">
                <a16:creationId xmlns:a16="http://schemas.microsoft.com/office/drawing/2014/main" id="{0F33F865-C9DC-444E-8A8F-8DEB45572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05" y="0"/>
            <a:ext cx="6720496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848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zoogdier, runderachtigen&#10;&#10;Automatisch gegenereerde beschrijving">
            <a:extLst>
              <a:ext uri="{FF2B5EF4-FFF2-40B4-BE49-F238E27FC236}">
                <a16:creationId xmlns:a16="http://schemas.microsoft.com/office/drawing/2014/main" id="{8CC8FF43-8BBB-4622-9A57-042560BA5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r="43894"/>
          <a:stretch/>
        </p:blipFill>
        <p:spPr>
          <a:xfrm>
            <a:off x="5722706" y="0"/>
            <a:ext cx="3191838" cy="6858000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600879E2-8756-4E9C-A02C-8F9F11F35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9" r="10912"/>
          <a:stretch/>
        </p:blipFill>
        <p:spPr>
          <a:xfrm>
            <a:off x="0" y="0"/>
            <a:ext cx="3096803" cy="6858000"/>
          </a:xfrm>
          <a:prstGeom prst="rect">
            <a:avLst/>
          </a:prstGeom>
        </p:spPr>
      </p:pic>
      <p:pic>
        <p:nvPicPr>
          <p:cNvPr id="11" name="Afbeelding 10" descr="Afbeelding met tekst, groep, poseren, oud&#10;&#10;Automatisch gegenereerde beschrijving">
            <a:extLst>
              <a:ext uri="{FF2B5EF4-FFF2-40B4-BE49-F238E27FC236}">
                <a16:creationId xmlns:a16="http://schemas.microsoft.com/office/drawing/2014/main" id="{BC3BF3CA-27EA-4A00-B06A-77BD4160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3" r="21567"/>
          <a:stretch/>
        </p:blipFill>
        <p:spPr>
          <a:xfrm>
            <a:off x="2804845" y="0"/>
            <a:ext cx="2917861" cy="6858000"/>
          </a:xfrm>
          <a:prstGeom prst="rect">
            <a:avLst/>
          </a:prstGeom>
        </p:spPr>
      </p:pic>
      <p:pic>
        <p:nvPicPr>
          <p:cNvPr id="15" name="Afbeelding 14" descr="Afbeelding met tekst, boek&#10;&#10;Automatisch gegenereerde beschrijving">
            <a:extLst>
              <a:ext uri="{FF2B5EF4-FFF2-40B4-BE49-F238E27FC236}">
                <a16:creationId xmlns:a16="http://schemas.microsoft.com/office/drawing/2014/main" id="{306F9EC6-38A5-4694-84AC-23AC561451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2"/>
          <a:stretch/>
        </p:blipFill>
        <p:spPr>
          <a:xfrm>
            <a:off x="8914543" y="0"/>
            <a:ext cx="3337283" cy="6858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EEF9127A-9A26-474E-A970-7C2165392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998" y="5317268"/>
            <a:ext cx="7902005" cy="1325563"/>
          </a:xfrm>
          <a:custGeom>
            <a:avLst/>
            <a:gdLst>
              <a:gd name="connsiteX0" fmla="*/ 0 w 7902005"/>
              <a:gd name="connsiteY0" fmla="*/ 0 h 1325563"/>
              <a:gd name="connsiteX1" fmla="*/ 7902005 w 7902005"/>
              <a:gd name="connsiteY1" fmla="*/ 0 h 1325563"/>
              <a:gd name="connsiteX2" fmla="*/ 7902005 w 7902005"/>
              <a:gd name="connsiteY2" fmla="*/ 1325563 h 1325563"/>
              <a:gd name="connsiteX3" fmla="*/ 0 w 7902005"/>
              <a:gd name="connsiteY3" fmla="*/ 1325563 h 1325563"/>
              <a:gd name="connsiteX4" fmla="*/ 0 w 7902005"/>
              <a:gd name="connsiteY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2005" h="1325563" fill="none" extrusionOk="0">
                <a:moveTo>
                  <a:pt x="0" y="0"/>
                </a:moveTo>
                <a:cubicBezTo>
                  <a:pt x="2883305" y="-113197"/>
                  <a:pt x="3981610" y="109546"/>
                  <a:pt x="7902005" y="0"/>
                </a:cubicBezTo>
                <a:cubicBezTo>
                  <a:pt x="7853184" y="246793"/>
                  <a:pt x="7974340" y="891291"/>
                  <a:pt x="7902005" y="1325563"/>
                </a:cubicBezTo>
                <a:cubicBezTo>
                  <a:pt x="6007487" y="1435918"/>
                  <a:pt x="2731672" y="1319200"/>
                  <a:pt x="0" y="1325563"/>
                </a:cubicBezTo>
                <a:cubicBezTo>
                  <a:pt x="-49461" y="669779"/>
                  <a:pt x="-72187" y="451965"/>
                  <a:pt x="0" y="0"/>
                </a:cubicBezTo>
                <a:close/>
              </a:path>
              <a:path w="7902005" h="1325563" stroke="0" extrusionOk="0">
                <a:moveTo>
                  <a:pt x="0" y="0"/>
                </a:moveTo>
                <a:cubicBezTo>
                  <a:pt x="2880405" y="-38995"/>
                  <a:pt x="5105252" y="-32153"/>
                  <a:pt x="7902005" y="0"/>
                </a:cubicBezTo>
                <a:cubicBezTo>
                  <a:pt x="7788146" y="212839"/>
                  <a:pt x="7834383" y="967697"/>
                  <a:pt x="7902005" y="1325563"/>
                </a:cubicBezTo>
                <a:cubicBezTo>
                  <a:pt x="4109896" y="1312560"/>
                  <a:pt x="1818725" y="1302718"/>
                  <a:pt x="0" y="1325563"/>
                </a:cubicBezTo>
                <a:cubicBezTo>
                  <a:pt x="-29701" y="1056550"/>
                  <a:pt x="32402" y="661465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4028495"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nl-BE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MYTHES VAN VANDAAG</a:t>
            </a:r>
            <a:endParaRPr lang="en-GB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5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fbeeldingsresultaat voor odysseus on see">
            <a:extLst>
              <a:ext uri="{FF2B5EF4-FFF2-40B4-BE49-F238E27FC236}">
                <a16:creationId xmlns:a16="http://schemas.microsoft.com/office/drawing/2014/main" id="{1310EE56-6DD1-4635-9E57-68405931A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r="22479" b="-1"/>
          <a:stretch/>
        </p:blipFill>
        <p:spPr bwMode="auto">
          <a:xfrm>
            <a:off x="629945" y="649556"/>
            <a:ext cx="4488719" cy="5558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8114070-392F-4CF6-A5FA-4D7444D9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75" y="266715"/>
            <a:ext cx="6445524" cy="63245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6746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6D35078-F0FF-428C-B600-C67387B3C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638" y="422494"/>
            <a:ext cx="4588783" cy="1935141"/>
          </a:xfrm>
        </p:spPr>
        <p:txBody>
          <a:bodyPr>
            <a:normAutofit/>
          </a:bodyPr>
          <a:lstStyle/>
          <a:p>
            <a:pPr algn="l"/>
            <a:r>
              <a:rPr lang="nl-BE" sz="2800" b="1" dirty="0">
                <a:solidFill>
                  <a:schemeClr val="tx2"/>
                </a:solidFill>
                <a:latin typeface="Gill Sans MT" panose="020B0502020104020203" pitchFamily="34" charset="0"/>
              </a:rPr>
              <a:t>Aan welke gebeurtenissen van vandaag de dag doen deze woorden jullie denken?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4479DBD-75DF-401F-BEA5-443F5C1DBEE9}"/>
              </a:ext>
            </a:extLst>
          </p:cNvPr>
          <p:cNvSpPr txBox="1"/>
          <p:nvPr/>
        </p:nvSpPr>
        <p:spPr>
          <a:xfrm>
            <a:off x="10254913" y="4059609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oorlog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1316005-0A7A-4FDC-AC75-8D4D4AF13537}"/>
              </a:ext>
            </a:extLst>
          </p:cNvPr>
          <p:cNvSpPr txBox="1"/>
          <p:nvPr/>
        </p:nvSpPr>
        <p:spPr>
          <a:xfrm>
            <a:off x="9158355" y="4832746"/>
            <a:ext cx="274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rondzwerven op zee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0CAFE9E-271A-4205-8CE5-6CFF64DEF032}"/>
              </a:ext>
            </a:extLst>
          </p:cNvPr>
          <p:cNvSpPr txBox="1"/>
          <p:nvPr/>
        </p:nvSpPr>
        <p:spPr>
          <a:xfrm>
            <a:off x="4820110" y="1461524"/>
            <a:ext cx="320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een man zoekt zijn thuis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25DEB0-B888-4453-8793-D55CAE15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4151" y="106602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A470D63-219E-4785-A9FC-B815D923AD9F}"/>
              </a:ext>
            </a:extLst>
          </p:cNvPr>
          <p:cNvSpPr txBox="1"/>
          <p:nvPr/>
        </p:nvSpPr>
        <p:spPr>
          <a:xfrm>
            <a:off x="10113216" y="3165564"/>
            <a:ext cx="153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schipbreuk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6B4C02C-D725-4478-B0A9-A61D55AB58BE}"/>
              </a:ext>
            </a:extLst>
          </p:cNvPr>
          <p:cNvSpPr txBox="1"/>
          <p:nvPr/>
        </p:nvSpPr>
        <p:spPr>
          <a:xfrm>
            <a:off x="9039854" y="1794421"/>
            <a:ext cx="246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</a:rPr>
              <a:t>stormen trotseren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874A030-AD39-45E0-BB7E-050ED7F440CA}"/>
              </a:ext>
            </a:extLst>
          </p:cNvPr>
          <p:cNvSpPr txBox="1"/>
          <p:nvPr/>
        </p:nvSpPr>
        <p:spPr>
          <a:xfrm>
            <a:off x="6386907" y="5576598"/>
            <a:ext cx="3638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onzekerheid over toekomst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C30902E-65AF-4EBF-B5AF-73D4658D23D4}"/>
              </a:ext>
            </a:extLst>
          </p:cNvPr>
          <p:cNvSpPr txBox="1"/>
          <p:nvPr/>
        </p:nvSpPr>
        <p:spPr>
          <a:xfrm>
            <a:off x="4346100" y="4543015"/>
            <a:ext cx="362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  <a:latin typeface="Gill Sans MT" panose="020B0502020104020203" pitchFamily="34" charset="0"/>
              </a:rPr>
              <a:t>weg van vrouw en kinderen</a:t>
            </a:r>
          </a:p>
        </p:txBody>
      </p:sp>
    </p:spTree>
    <p:extLst>
      <p:ext uri="{BB962C8B-B14F-4D97-AF65-F5344CB8AC3E}">
        <p14:creationId xmlns:p14="http://schemas.microsoft.com/office/powerpoint/2010/main" val="519775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19FFC-ED78-4AD5-A400-88A19A10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538" y="-841018"/>
            <a:ext cx="6113312" cy="4465345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HET OUDGRIEKSE WERKWOORD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560E46-7AC3-4FA1-8F22-1A58162EF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38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6CBBB64-2152-4303-92E7-3E8FBC95F1B9}"/>
              </a:ext>
            </a:extLst>
          </p:cNvPr>
          <p:cNvSpPr txBox="1"/>
          <p:nvPr/>
        </p:nvSpPr>
        <p:spPr>
          <a:xfrm>
            <a:off x="3697659" y="769185"/>
            <a:ext cx="4796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solidFill>
                  <a:schemeClr val="tx2"/>
                </a:solidFill>
              </a:rPr>
              <a:t>Ὀδυσσευς</a:t>
            </a:r>
            <a:r>
              <a:rPr lang="nl-BE" sz="5400" dirty="0">
                <a:solidFill>
                  <a:schemeClr val="tx2"/>
                </a:solidFill>
              </a:rPr>
              <a:t> </a:t>
            </a:r>
            <a:r>
              <a:rPr lang="el-GR" sz="5400" dirty="0">
                <a:solidFill>
                  <a:schemeClr val="tx2"/>
                </a:solidFill>
                <a:cs typeface="Calibri" panose="020F0502020204030204" pitchFamily="34" charset="0"/>
              </a:rPr>
              <a:t>λεγει</a:t>
            </a:r>
            <a:endParaRPr lang="nl-BE" sz="540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7EB8C0-E5DC-4EA4-A362-8E89D7C69CCA}"/>
              </a:ext>
            </a:extLst>
          </p:cNvPr>
          <p:cNvSpPr txBox="1"/>
          <p:nvPr/>
        </p:nvSpPr>
        <p:spPr>
          <a:xfrm>
            <a:off x="4284456" y="2208983"/>
            <a:ext cx="3623089" cy="3170099"/>
          </a:xfrm>
          <a:custGeom>
            <a:avLst/>
            <a:gdLst>
              <a:gd name="connsiteX0" fmla="*/ 0 w 3623089"/>
              <a:gd name="connsiteY0" fmla="*/ 0 h 3170099"/>
              <a:gd name="connsiteX1" fmla="*/ 3623089 w 3623089"/>
              <a:gd name="connsiteY1" fmla="*/ 0 h 3170099"/>
              <a:gd name="connsiteX2" fmla="*/ 3623089 w 3623089"/>
              <a:gd name="connsiteY2" fmla="*/ 3170099 h 3170099"/>
              <a:gd name="connsiteX3" fmla="*/ 0 w 3623089"/>
              <a:gd name="connsiteY3" fmla="*/ 3170099 h 3170099"/>
              <a:gd name="connsiteX4" fmla="*/ 0 w 3623089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089" h="3170099" extrusionOk="0">
                <a:moveTo>
                  <a:pt x="0" y="0"/>
                </a:moveTo>
                <a:cubicBezTo>
                  <a:pt x="1688127" y="-125229"/>
                  <a:pt x="2903234" y="141601"/>
                  <a:pt x="3623089" y="0"/>
                </a:cubicBezTo>
                <a:cubicBezTo>
                  <a:pt x="3456127" y="1401237"/>
                  <a:pt x="3466448" y="2846121"/>
                  <a:pt x="3623089" y="3170099"/>
                </a:cubicBezTo>
                <a:cubicBezTo>
                  <a:pt x="2283331" y="3335779"/>
                  <a:pt x="1295167" y="3191679"/>
                  <a:pt x="0" y="3170099"/>
                </a:cubicBezTo>
                <a:cubicBezTo>
                  <a:pt x="-114157" y="1853353"/>
                  <a:pt x="25165" y="140373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7823051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λεγ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endParaRPr lang="nl-N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γραφ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 </a:t>
            </a:r>
            <a:endParaRPr lang="nl-N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πιπτ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  </a:t>
            </a:r>
            <a:endParaRPr lang="nl-N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χορευ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 </a:t>
            </a:r>
            <a:endParaRPr lang="nl-N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βαλλ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endParaRPr lang="nl-BE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6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6CBBB64-2152-4303-92E7-3E8FBC95F1B9}"/>
              </a:ext>
            </a:extLst>
          </p:cNvPr>
          <p:cNvSpPr txBox="1"/>
          <p:nvPr/>
        </p:nvSpPr>
        <p:spPr>
          <a:xfrm>
            <a:off x="3697659" y="769185"/>
            <a:ext cx="4796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solidFill>
                  <a:schemeClr val="tx2"/>
                </a:solidFill>
              </a:rPr>
              <a:t>Ὀδυσσευς</a:t>
            </a:r>
            <a:r>
              <a:rPr lang="nl-BE" sz="5400" dirty="0">
                <a:solidFill>
                  <a:schemeClr val="tx2"/>
                </a:solidFill>
              </a:rPr>
              <a:t> </a:t>
            </a:r>
            <a:r>
              <a:rPr lang="el-GR" sz="5400" dirty="0">
                <a:solidFill>
                  <a:schemeClr val="tx2"/>
                </a:solidFill>
                <a:cs typeface="Calibri" panose="020F0502020204030204" pitchFamily="34" charset="0"/>
              </a:rPr>
              <a:t>λεγει</a:t>
            </a:r>
            <a:endParaRPr lang="nl-BE" sz="540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7EB8C0-E5DC-4EA4-A362-8E89D7C69CCA}"/>
              </a:ext>
            </a:extLst>
          </p:cNvPr>
          <p:cNvSpPr txBox="1"/>
          <p:nvPr/>
        </p:nvSpPr>
        <p:spPr>
          <a:xfrm>
            <a:off x="4284456" y="2208983"/>
            <a:ext cx="3623089" cy="3170099"/>
          </a:xfrm>
          <a:custGeom>
            <a:avLst/>
            <a:gdLst>
              <a:gd name="connsiteX0" fmla="*/ 0 w 3623089"/>
              <a:gd name="connsiteY0" fmla="*/ 0 h 3170099"/>
              <a:gd name="connsiteX1" fmla="*/ 3623089 w 3623089"/>
              <a:gd name="connsiteY1" fmla="*/ 0 h 3170099"/>
              <a:gd name="connsiteX2" fmla="*/ 3623089 w 3623089"/>
              <a:gd name="connsiteY2" fmla="*/ 3170099 h 3170099"/>
              <a:gd name="connsiteX3" fmla="*/ 0 w 3623089"/>
              <a:gd name="connsiteY3" fmla="*/ 3170099 h 3170099"/>
              <a:gd name="connsiteX4" fmla="*/ 0 w 3623089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089" h="3170099" extrusionOk="0">
                <a:moveTo>
                  <a:pt x="0" y="0"/>
                </a:moveTo>
                <a:cubicBezTo>
                  <a:pt x="1688127" y="-125229"/>
                  <a:pt x="2903234" y="141601"/>
                  <a:pt x="3623089" y="0"/>
                </a:cubicBezTo>
                <a:cubicBezTo>
                  <a:pt x="3456127" y="1401237"/>
                  <a:pt x="3466448" y="2846121"/>
                  <a:pt x="3623089" y="3170099"/>
                </a:cubicBezTo>
                <a:cubicBezTo>
                  <a:pt x="2283331" y="3335779"/>
                  <a:pt x="1295167" y="3191679"/>
                  <a:pt x="0" y="3170099"/>
                </a:cubicBezTo>
                <a:cubicBezTo>
                  <a:pt x="-114157" y="1853353"/>
                  <a:pt x="25165" y="140373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7823051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sz="4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λεγ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endParaRPr lang="nl-N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γραφ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 </a:t>
            </a:r>
            <a:endParaRPr lang="nl-N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πιπτ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  </a:t>
            </a:r>
            <a:endParaRPr lang="nl-N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χορευ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 </a:t>
            </a:r>
            <a:endParaRPr lang="nl-N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βαλλ</a:t>
            </a:r>
            <a:r>
              <a:rPr lang="nl-B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endParaRPr lang="nl-BE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9C04F6E3-6BDB-43C8-9E87-DB61A4CE3592}"/>
              </a:ext>
            </a:extLst>
          </p:cNvPr>
          <p:cNvCxnSpPr/>
          <p:nvPr/>
        </p:nvCxnSpPr>
        <p:spPr>
          <a:xfrm flipH="1">
            <a:off x="3327990" y="3221664"/>
            <a:ext cx="1541721" cy="0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B46BB458-4DB6-4D1C-866B-D6CEEDECD93B}"/>
              </a:ext>
            </a:extLst>
          </p:cNvPr>
          <p:cNvSpPr txBox="1"/>
          <p:nvPr/>
        </p:nvSpPr>
        <p:spPr>
          <a:xfrm>
            <a:off x="1578702" y="2929277"/>
            <a:ext cx="223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err="1">
                <a:solidFill>
                  <a:schemeClr val="tx2"/>
                </a:solidFill>
                <a:latin typeface="Gill Sans MT" panose="020B0502020104020203" pitchFamily="34" charset="0"/>
              </a:rPr>
              <a:t>Bio-grafie</a:t>
            </a:r>
            <a:endParaRPr lang="nl-BE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DA16BC79-2B7D-4C88-941F-9B28E100ED9A}"/>
              </a:ext>
            </a:extLst>
          </p:cNvPr>
          <p:cNvCxnSpPr>
            <a:cxnSpLocks/>
          </p:cNvCxnSpPr>
          <p:nvPr/>
        </p:nvCxnSpPr>
        <p:spPr>
          <a:xfrm>
            <a:off x="7265582" y="4447953"/>
            <a:ext cx="1453116" cy="0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E98D3DB5-8191-47A9-A6CD-48E9B1E5B408}"/>
              </a:ext>
            </a:extLst>
          </p:cNvPr>
          <p:cNvSpPr txBox="1"/>
          <p:nvPr/>
        </p:nvSpPr>
        <p:spPr>
          <a:xfrm>
            <a:off x="8941981" y="4178595"/>
            <a:ext cx="275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err="1">
                <a:solidFill>
                  <a:schemeClr val="tx2"/>
                </a:solidFill>
                <a:latin typeface="Gill Sans MT" panose="020B0502020104020203" pitchFamily="34" charset="0"/>
              </a:rPr>
              <a:t>Choreo-grafie</a:t>
            </a:r>
            <a:endParaRPr lang="nl-BE" sz="3200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FE27F4FC-62F7-4340-A303-06C85BE6C61D}"/>
              </a:ext>
            </a:extLst>
          </p:cNvPr>
          <p:cNvCxnSpPr>
            <a:cxnSpLocks/>
          </p:cNvCxnSpPr>
          <p:nvPr/>
        </p:nvCxnSpPr>
        <p:spPr>
          <a:xfrm>
            <a:off x="7180987" y="2619153"/>
            <a:ext cx="1453116" cy="0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FC0CEB47-EBD3-49E6-BD37-D257C07B8D15}"/>
              </a:ext>
            </a:extLst>
          </p:cNvPr>
          <p:cNvSpPr txBox="1"/>
          <p:nvPr/>
        </p:nvSpPr>
        <p:spPr>
          <a:xfrm>
            <a:off x="8718698" y="2326765"/>
            <a:ext cx="223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err="1">
                <a:solidFill>
                  <a:schemeClr val="tx2"/>
                </a:solidFill>
                <a:latin typeface="Gill Sans MT" panose="020B0502020104020203" pitchFamily="34" charset="0"/>
              </a:rPr>
              <a:t>Geo-logie</a:t>
            </a:r>
            <a:endParaRPr lang="nl-BE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CA5162E1-2466-49D4-AD54-AF9F4032C7B9}"/>
              </a:ext>
            </a:extLst>
          </p:cNvPr>
          <p:cNvCxnSpPr/>
          <p:nvPr/>
        </p:nvCxnSpPr>
        <p:spPr>
          <a:xfrm flipH="1">
            <a:off x="3327990" y="5021889"/>
            <a:ext cx="1541721" cy="0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9387DF1-DCAF-4E5A-A86A-266BE7633DE4}"/>
              </a:ext>
            </a:extLst>
          </p:cNvPr>
          <p:cNvSpPr txBox="1"/>
          <p:nvPr/>
        </p:nvSpPr>
        <p:spPr>
          <a:xfrm>
            <a:off x="2211571" y="4729501"/>
            <a:ext cx="223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(bal)</a:t>
            </a:r>
            <a:endParaRPr lang="nl-BE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1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F080C-A8B5-4DA8-8661-AEC221373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chemeClr val="tx2"/>
                </a:solidFill>
                <a:latin typeface="Gill Sans MT" panose="020B0502020104020203" pitchFamily="34" charset="0"/>
              </a:rPr>
              <a:t>HET OUDGRIEKSE WERKWOORD</a:t>
            </a:r>
            <a:endParaRPr lang="nl-BE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E1D1E8-198F-4E83-905C-DAFBB5F15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Voorbeeld 1: hij loopt = </a:t>
            </a:r>
            <a:r>
              <a:rPr lang="el-GR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τρεχ</a:t>
            </a:r>
            <a:r>
              <a:rPr lang="fr-F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endParaRPr lang="nl-B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Voorbeeld 2: zij gooit =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βαλλ</a:t>
            </a:r>
            <a:r>
              <a:rPr lang="fr-FR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lang="nl-BE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nl-NL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Dus: </a:t>
            </a:r>
            <a:r>
              <a:rPr lang="nl-NL" b="1" dirty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Hij/zij/het</a:t>
            </a:r>
            <a:r>
              <a:rPr lang="nl-NL" b="1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NL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zegt =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λεγ</a:t>
            </a:r>
            <a:r>
              <a:rPr lang="nl-NL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+</a:t>
            </a:r>
            <a:r>
              <a:rPr lang="nl-NL" b="1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lang="el-GR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=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λεγει</a:t>
            </a:r>
            <a:r>
              <a:rPr lang="nl-BE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(3</a:t>
            </a:r>
            <a:r>
              <a:rPr lang="nl-NL" baseline="30000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e</a:t>
            </a:r>
            <a:r>
              <a:rPr lang="nl-NL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persoon enkelvoud) </a:t>
            </a:r>
            <a:endParaRPr lang="nl-BE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BE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Voorbeeld 1: zij schrijven =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γραφ</a:t>
            </a:r>
            <a:r>
              <a:rPr lang="nl-BE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endParaRPr lang="nl-BE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Voorbeeld 2: zij vallen =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πιπτ</a:t>
            </a:r>
            <a:r>
              <a:rPr lang="nl-BE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endParaRPr lang="nl-BE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Dus: </a:t>
            </a:r>
            <a:r>
              <a:rPr lang="nl-BE" b="1" dirty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Zij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zeggen =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λεγ + </a:t>
            </a:r>
            <a:r>
              <a:rPr lang="el-G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=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λεγουσι</a:t>
            </a:r>
            <a:r>
              <a:rPr lang="nl-BE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(3</a:t>
            </a:r>
            <a:r>
              <a:rPr lang="nl-BE" baseline="30000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e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persoon meervoud)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5796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177" y="1127998"/>
            <a:ext cx="3648741" cy="2674198"/>
          </a:xfrm>
        </p:spPr>
        <p:txBody>
          <a:bodyPr anchor="t">
            <a:normAutofit fontScale="90000"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Oude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Grieken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…</a:t>
            </a:r>
            <a:b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en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hun</a:t>
            </a:r>
            <a:b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verhalen</a:t>
            </a:r>
            <a:endParaRPr lang="en-GB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D0AB3D-3051-4399-9FD5-410366F37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979145"/>
              </p:ext>
            </p:extLst>
          </p:nvPr>
        </p:nvGraphicFramePr>
        <p:xfrm>
          <a:off x="4627418" y="378971"/>
          <a:ext cx="7084291" cy="5384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3846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BF405-7C22-4247-B0A0-299E2E44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>
                <a:solidFill>
                  <a:schemeClr val="tx2"/>
                </a:solidFill>
                <a:latin typeface="Gill Sans MT" panose="020B0502020104020203" pitchFamily="34" charset="0"/>
              </a:rPr>
              <a:t>VOORBEELDZINNETJES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E7D4F8-63B8-4E60-9A49-CAB0B11AD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280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Paris</a:t>
            </a:r>
            <a:r>
              <a:rPr lang="nl-BE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valt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tijdens het gevecht.</a:t>
            </a:r>
          </a:p>
          <a:p>
            <a:pPr marL="0" lvl="0" indent="0">
              <a:buNone/>
            </a:pPr>
            <a:r>
              <a:rPr lang="el-GR" i="1" u="sng" dirty="0">
                <a:solidFill>
                  <a:schemeClr val="tx2"/>
                </a:solidFill>
                <a:cs typeface="Calibri" panose="020F0502020204030204" pitchFamily="34" charset="0"/>
              </a:rPr>
              <a:t>Παρις πιπτ</a:t>
            </a:r>
            <a:r>
              <a:rPr lang="el-GR" i="1" u="sng" dirty="0">
                <a:solidFill>
                  <a:srgbClr val="C00000"/>
                </a:solidFill>
                <a:cs typeface="Calibri" panose="020F0502020204030204" pitchFamily="34" charset="0"/>
              </a:rPr>
              <a:t>ει</a:t>
            </a:r>
            <a:r>
              <a:rPr lang="nl-NL" i="1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nl-NL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tijdens het gevecht.</a:t>
            </a:r>
          </a:p>
          <a:p>
            <a:pPr marL="0" lvl="0" indent="0">
              <a:buNone/>
            </a:pPr>
            <a:endParaRPr lang="nl-BE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Paris</a:t>
            </a:r>
            <a:r>
              <a:rPr lang="nl-BE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en</a:t>
            </a:r>
            <a:r>
              <a:rPr lang="nl-BE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BE" i="1" u="sng" dirty="0" err="1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Menelaos</a:t>
            </a:r>
            <a:r>
              <a:rPr lang="nl-BE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vallen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tijdens het gevecht</a:t>
            </a:r>
          </a:p>
          <a:p>
            <a:pPr marL="0" lvl="0" indent="0">
              <a:buNone/>
            </a:pPr>
            <a:r>
              <a:rPr lang="el-GR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Παρις</a:t>
            </a:r>
            <a:r>
              <a:rPr lang="nl-NL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en </a:t>
            </a:r>
            <a:r>
              <a:rPr lang="el-GR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Μενελαος πιπτ</a:t>
            </a:r>
            <a:r>
              <a:rPr lang="el-GR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lang="nl-NL" i="1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NL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tijdens het gevecht</a:t>
            </a:r>
          </a:p>
          <a:p>
            <a:pPr marL="0" lvl="0" indent="0">
              <a:buNone/>
            </a:pP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4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BF405-7C22-4247-B0A0-299E2E44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>
                <a:solidFill>
                  <a:schemeClr val="tx2"/>
                </a:solidFill>
                <a:latin typeface="Gill Sans MT" panose="020B0502020104020203" pitchFamily="34" charset="0"/>
              </a:rPr>
              <a:t>VOORBEELDZINNETJES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E7D4F8-63B8-4E60-9A49-CAB0B11AD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280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Helena</a:t>
            </a:r>
            <a:r>
              <a:rPr lang="nl-BE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danst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heel graag.</a:t>
            </a:r>
          </a:p>
          <a:p>
            <a:pPr marL="0" lvl="0" indent="0">
              <a:buNone/>
            </a:pPr>
            <a:r>
              <a:rPr lang="el-GR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Ἑλενη χορευ</a:t>
            </a:r>
            <a:r>
              <a:rPr lang="el-GR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lang="el-GR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heel graag.</a:t>
            </a:r>
          </a:p>
          <a:p>
            <a:pPr marL="0" lvl="0" indent="0">
              <a:buNone/>
            </a:pPr>
            <a:endParaRPr lang="nl-BE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Hektor</a:t>
            </a:r>
            <a:r>
              <a:rPr lang="nl-BE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en</a:t>
            </a:r>
            <a:r>
              <a:rPr lang="nl-BE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BE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Helena dansen</a:t>
            </a:r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heel graag.</a:t>
            </a:r>
          </a:p>
          <a:p>
            <a:pPr marL="0" indent="0">
              <a:buNone/>
            </a:pPr>
            <a:r>
              <a:rPr lang="el-GR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Ἑκτωρ </a:t>
            </a:r>
            <a:r>
              <a:rPr lang="nl-NL" i="1" u="sng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en </a:t>
            </a:r>
            <a:r>
              <a:rPr lang="el-GR" i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Ἑλενη χορευ</a:t>
            </a:r>
            <a:r>
              <a:rPr lang="el-GR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ουσι</a:t>
            </a:r>
            <a:r>
              <a:rPr lang="nl-NL" i="1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nl-NL" dirty="0">
                <a:solidFill>
                  <a:schemeClr val="tx2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heel graag.</a:t>
            </a:r>
            <a:endParaRPr lang="nl-BE" dirty="0">
              <a:solidFill>
                <a:schemeClr val="tx2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5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7C1D5-8581-486E-94F5-FFBAE700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38" y="27303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 dirty="0">
                <a:solidFill>
                  <a:schemeClr val="bg2"/>
                </a:solidFill>
                <a:latin typeface="Gill Sans MT" panose="020B0502020104020203" pitchFamily="34" charset="0"/>
              </a:rPr>
              <a:t>HERHALING</a:t>
            </a:r>
            <a:endParaRPr lang="en-US" sz="4800" dirty="0">
              <a:solidFill>
                <a:schemeClr val="bg2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Graphic 3" descr="Gezin met dochter silhouet">
            <a:extLst>
              <a:ext uri="{FF2B5EF4-FFF2-40B4-BE49-F238E27FC236}">
                <a16:creationId xmlns:a16="http://schemas.microsoft.com/office/drawing/2014/main" id="{4C497814-00EE-4E27-B2F5-B08BCC6B0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0067" y="2056116"/>
            <a:ext cx="2745768" cy="27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69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6CF14-154B-404D-A28F-12A7B9732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71" y="-873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FAMILIE BIJ DE GRIEKEN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47DF70A-21A2-4063-AE5C-B3E2B7A72B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63" y="3988535"/>
            <a:ext cx="2218240" cy="277242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E0B19A-A73B-476D-A357-504CF4969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98" y="3989754"/>
            <a:ext cx="1662725" cy="277120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6B0E081-5F46-4810-92D6-050570C66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55" y="1036840"/>
            <a:ext cx="2986690" cy="2702954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9A87A09-5C74-4B15-8B0C-8F5A975A883B}"/>
              </a:ext>
            </a:extLst>
          </p:cNvPr>
          <p:cNvCxnSpPr/>
          <p:nvPr/>
        </p:nvCxnSpPr>
        <p:spPr>
          <a:xfrm>
            <a:off x="6096000" y="3739794"/>
            <a:ext cx="0" cy="64511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0DFDCC2-1C88-4CF4-ACB1-A6086F78E1AE}"/>
              </a:ext>
            </a:extLst>
          </p:cNvPr>
          <p:cNvCxnSpPr>
            <a:cxnSpLocks/>
          </p:cNvCxnSpPr>
          <p:nvPr/>
        </p:nvCxnSpPr>
        <p:spPr>
          <a:xfrm flipH="1">
            <a:off x="4998404" y="4384904"/>
            <a:ext cx="2195194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78EE262A-3DDF-4B9D-8C36-9F6A7DFAE9DB}"/>
              </a:ext>
            </a:extLst>
          </p:cNvPr>
          <p:cNvSpPr txBox="1"/>
          <p:nvPr/>
        </p:nvSpPr>
        <p:spPr>
          <a:xfrm>
            <a:off x="7747733" y="1253326"/>
            <a:ext cx="2280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tx2"/>
                </a:solidFill>
              </a:rPr>
              <a:t>πατηρ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D1B957F-630A-45DD-B799-8E139B8E7A77}"/>
              </a:ext>
            </a:extLst>
          </p:cNvPr>
          <p:cNvSpPr txBox="1"/>
          <p:nvPr/>
        </p:nvSpPr>
        <p:spPr>
          <a:xfrm>
            <a:off x="3370000" y="1214011"/>
            <a:ext cx="154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tx2"/>
                </a:solidFill>
              </a:rPr>
              <a:t>μητηρ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20B0532-2F45-4AA1-A3C1-DDA9FB3A6FB4}"/>
              </a:ext>
            </a:extLst>
          </p:cNvPr>
          <p:cNvSpPr txBox="1"/>
          <p:nvPr/>
        </p:nvSpPr>
        <p:spPr>
          <a:xfrm>
            <a:off x="1065808" y="4094921"/>
            <a:ext cx="1840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tx2"/>
                </a:solidFill>
              </a:rPr>
              <a:t>θυγατηρ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71B54D27-95A7-4613-9650-98E2644F986E}"/>
              </a:ext>
            </a:extLst>
          </p:cNvPr>
          <p:cNvSpPr txBox="1"/>
          <p:nvPr/>
        </p:nvSpPr>
        <p:spPr>
          <a:xfrm>
            <a:off x="9133950" y="4094921"/>
            <a:ext cx="2198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tx2"/>
                </a:solidFill>
              </a:rPr>
              <a:t>υἱος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CA4F1FD-878C-4BB5-9D1F-EB0BBBBBB0BA}"/>
              </a:ext>
            </a:extLst>
          </p:cNvPr>
          <p:cNvSpPr txBox="1"/>
          <p:nvPr/>
        </p:nvSpPr>
        <p:spPr>
          <a:xfrm>
            <a:off x="4998403" y="4776634"/>
            <a:ext cx="2195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tx2"/>
                </a:solidFill>
              </a:rPr>
              <a:t>ἀδελφ</a:t>
            </a:r>
            <a:r>
              <a:rPr lang="nl-BE" sz="3200" dirty="0">
                <a:solidFill>
                  <a:schemeClr val="tx2"/>
                </a:solidFill>
              </a:rPr>
              <a:t>-</a:t>
            </a:r>
            <a:r>
              <a:rPr lang="el-GR" sz="3200" dirty="0">
                <a:solidFill>
                  <a:schemeClr val="tx2"/>
                </a:solidFill>
              </a:rPr>
              <a:t>η</a:t>
            </a:r>
          </a:p>
          <a:p>
            <a:endParaRPr lang="el-GR" sz="3200" dirty="0">
              <a:solidFill>
                <a:schemeClr val="tx2"/>
              </a:solidFill>
            </a:endParaRPr>
          </a:p>
          <a:p>
            <a:pPr algn="r"/>
            <a:r>
              <a:rPr lang="el-GR" sz="3200" dirty="0">
                <a:solidFill>
                  <a:schemeClr val="tx2"/>
                </a:solidFill>
              </a:rPr>
              <a:t>ἀδελφ</a:t>
            </a:r>
            <a:r>
              <a:rPr lang="nl-BE" sz="3200" dirty="0">
                <a:solidFill>
                  <a:schemeClr val="tx2"/>
                </a:solidFill>
              </a:rPr>
              <a:t>-</a:t>
            </a:r>
            <a:r>
              <a:rPr lang="el-GR" sz="3200" dirty="0">
                <a:solidFill>
                  <a:schemeClr val="tx2"/>
                </a:solidFill>
              </a:rPr>
              <a:t>ος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6" name="Rechteraccolade 25">
            <a:extLst>
              <a:ext uri="{FF2B5EF4-FFF2-40B4-BE49-F238E27FC236}">
                <a16:creationId xmlns:a16="http://schemas.microsoft.com/office/drawing/2014/main" id="{DD51B7E6-4764-4A35-AB82-8F3F5E945DF3}"/>
              </a:ext>
            </a:extLst>
          </p:cNvPr>
          <p:cNvSpPr/>
          <p:nvPr/>
        </p:nvSpPr>
        <p:spPr>
          <a:xfrm>
            <a:off x="10028596" y="3866322"/>
            <a:ext cx="467106" cy="2894640"/>
          </a:xfrm>
          <a:prstGeom prst="rightBrace">
            <a:avLst>
              <a:gd name="adj1" fmla="val 110468"/>
              <a:gd name="adj2" fmla="val 49657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9430510A-B5A1-4D36-A05D-F6B4E9C650F7}"/>
              </a:ext>
            </a:extLst>
          </p:cNvPr>
          <p:cNvSpPr txBox="1"/>
          <p:nvPr/>
        </p:nvSpPr>
        <p:spPr>
          <a:xfrm>
            <a:off x="10704548" y="4976689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tx2"/>
                </a:solidFill>
              </a:rPr>
              <a:t>παιδια</a:t>
            </a:r>
            <a:endParaRPr lang="nl-BE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beeldingsresultaat voor trojan war">
            <a:extLst>
              <a:ext uri="{FF2B5EF4-FFF2-40B4-BE49-F238E27FC236}">
                <a16:creationId xmlns:a16="http://schemas.microsoft.com/office/drawing/2014/main" id="{3C0B34CB-7151-45DA-82A2-499780078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/>
          <a:stretch/>
        </p:blipFill>
        <p:spPr bwMode="auto">
          <a:xfrm>
            <a:off x="20" y="10"/>
            <a:ext cx="1219167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D33093-F05C-4BAF-AA4D-862D18C37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6697" y="992221"/>
            <a:ext cx="7766369" cy="4873558"/>
          </a:xfrm>
        </p:spPr>
        <p:txBody>
          <a:bodyPr anchor="ctr">
            <a:normAutofit/>
          </a:bodyPr>
          <a:lstStyle/>
          <a:p>
            <a:r>
              <a:rPr lang="nl-BE" sz="4800" b="1" dirty="0">
                <a:latin typeface="Gill Sans MT" panose="020B0502020104020203" pitchFamily="34" charset="0"/>
              </a:rPr>
              <a:t>TROJAANSE OORLOG</a:t>
            </a:r>
          </a:p>
        </p:txBody>
      </p:sp>
    </p:spTree>
    <p:extLst>
      <p:ext uri="{BB962C8B-B14F-4D97-AF65-F5344CB8AC3E}">
        <p14:creationId xmlns:p14="http://schemas.microsoft.com/office/powerpoint/2010/main" val="2479172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mpje Trojaanse Oorlog">
            <a:hlinkClick r:id="" action="ppaction://media"/>
            <a:extLst>
              <a:ext uri="{FF2B5EF4-FFF2-40B4-BE49-F238E27FC236}">
                <a16:creationId xmlns:a16="http://schemas.microsoft.com/office/drawing/2014/main" id="{6BD8A075-8DB7-4AD3-975E-CBE68B036C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9038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0FDC336A-913D-4E98-8D7F-501B5D9F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67" y="193925"/>
            <a:ext cx="8626867" cy="6470150"/>
          </a:xfrm>
          <a:prstGeom prst="rect">
            <a:avLst/>
          </a:prstGeom>
        </p:spPr>
      </p:pic>
      <p:sp>
        <p:nvSpPr>
          <p:cNvPr id="6" name="Rol: horizontaal 5">
            <a:extLst>
              <a:ext uri="{FF2B5EF4-FFF2-40B4-BE49-F238E27FC236}">
                <a16:creationId xmlns:a16="http://schemas.microsoft.com/office/drawing/2014/main" id="{C6037E0E-58E3-4606-B82C-5BE23B6A7D60}"/>
              </a:ext>
            </a:extLst>
          </p:cNvPr>
          <p:cNvSpPr/>
          <p:nvPr/>
        </p:nvSpPr>
        <p:spPr>
          <a:xfrm>
            <a:off x="5329541" y="193923"/>
            <a:ext cx="4429125" cy="2395163"/>
          </a:xfrm>
          <a:custGeom>
            <a:avLst/>
            <a:gdLst>
              <a:gd name="connsiteX0" fmla="*/ 4429125 w 4429125"/>
              <a:gd name="connsiteY0" fmla="*/ 149698 h 2395163"/>
              <a:gd name="connsiteX1" fmla="*/ 4279427 w 4429125"/>
              <a:gd name="connsiteY1" fmla="*/ 299396 h 2395163"/>
              <a:gd name="connsiteX2" fmla="*/ 4279427 w 4429125"/>
              <a:gd name="connsiteY2" fmla="*/ 149698 h 2395163"/>
              <a:gd name="connsiteX3" fmla="*/ 4204578 w 4429125"/>
              <a:gd name="connsiteY3" fmla="*/ 224547 h 2395163"/>
              <a:gd name="connsiteX4" fmla="*/ 4129729 w 4429125"/>
              <a:gd name="connsiteY4" fmla="*/ 149698 h 2395163"/>
              <a:gd name="connsiteX5" fmla="*/ 4129730 w 4429125"/>
              <a:gd name="connsiteY5" fmla="*/ 299395 h 2395163"/>
              <a:gd name="connsiteX6" fmla="*/ 149698 w 4429125"/>
              <a:gd name="connsiteY6" fmla="*/ 299395 h 2395163"/>
              <a:gd name="connsiteX7" fmla="*/ 0 w 4429125"/>
              <a:gd name="connsiteY7" fmla="*/ 449093 h 2395163"/>
              <a:gd name="connsiteX8" fmla="*/ 0 w 4429125"/>
              <a:gd name="connsiteY8" fmla="*/ 2245465 h 2395163"/>
              <a:gd name="connsiteX9" fmla="*/ 149698 w 4429125"/>
              <a:gd name="connsiteY9" fmla="*/ 2395163 h 2395163"/>
              <a:gd name="connsiteX10" fmla="*/ 299396 w 4429125"/>
              <a:gd name="connsiteY10" fmla="*/ 2245465 h 2395163"/>
              <a:gd name="connsiteX11" fmla="*/ 299395 w 4429125"/>
              <a:gd name="connsiteY11" fmla="*/ 2095768 h 2395163"/>
              <a:gd name="connsiteX12" fmla="*/ 4279427 w 4429125"/>
              <a:gd name="connsiteY12" fmla="*/ 2095768 h 2395163"/>
              <a:gd name="connsiteX13" fmla="*/ 4429125 w 4429125"/>
              <a:gd name="connsiteY13" fmla="*/ 1946070 h 2395163"/>
              <a:gd name="connsiteX14" fmla="*/ 4429125 w 4429125"/>
              <a:gd name="connsiteY14" fmla="*/ 149698 h 2395163"/>
              <a:gd name="connsiteX15" fmla="*/ 149698 w 4429125"/>
              <a:gd name="connsiteY15" fmla="*/ 598791 h 2395163"/>
              <a:gd name="connsiteX16" fmla="*/ 299396 w 4429125"/>
              <a:gd name="connsiteY16" fmla="*/ 449093 h 2395163"/>
              <a:gd name="connsiteX17" fmla="*/ 224547 w 4429125"/>
              <a:gd name="connsiteY17" fmla="*/ 374244 h 2395163"/>
              <a:gd name="connsiteX18" fmla="*/ 149698 w 4429125"/>
              <a:gd name="connsiteY18" fmla="*/ 449093 h 2395163"/>
              <a:gd name="connsiteX19" fmla="*/ 149698 w 4429125"/>
              <a:gd name="connsiteY19" fmla="*/ 598791 h 2395163"/>
              <a:gd name="connsiteX0" fmla="*/ 149698 w 4429125"/>
              <a:gd name="connsiteY0" fmla="*/ 598791 h 2395163"/>
              <a:gd name="connsiteX1" fmla="*/ 299396 w 4429125"/>
              <a:gd name="connsiteY1" fmla="*/ 449093 h 2395163"/>
              <a:gd name="connsiteX2" fmla="*/ 224547 w 4429125"/>
              <a:gd name="connsiteY2" fmla="*/ 374244 h 2395163"/>
              <a:gd name="connsiteX3" fmla="*/ 149698 w 4429125"/>
              <a:gd name="connsiteY3" fmla="*/ 449093 h 2395163"/>
              <a:gd name="connsiteX4" fmla="*/ 149698 w 4429125"/>
              <a:gd name="connsiteY4" fmla="*/ 598791 h 2395163"/>
              <a:gd name="connsiteX5" fmla="*/ 4279427 w 4429125"/>
              <a:gd name="connsiteY5" fmla="*/ 299395 h 2395163"/>
              <a:gd name="connsiteX6" fmla="*/ 4429125 w 4429125"/>
              <a:gd name="connsiteY6" fmla="*/ 149697 h 2395163"/>
              <a:gd name="connsiteX7" fmla="*/ 4279427 w 4429125"/>
              <a:gd name="connsiteY7" fmla="*/ -1 h 2395163"/>
              <a:gd name="connsiteX8" fmla="*/ 4129729 w 4429125"/>
              <a:gd name="connsiteY8" fmla="*/ 149697 h 2395163"/>
              <a:gd name="connsiteX9" fmla="*/ 4204578 w 4429125"/>
              <a:gd name="connsiteY9" fmla="*/ 224546 h 2395163"/>
              <a:gd name="connsiteX10" fmla="*/ 4279427 w 4429125"/>
              <a:gd name="connsiteY10" fmla="*/ 149697 h 2395163"/>
              <a:gd name="connsiteX11" fmla="*/ 4279427 w 4429125"/>
              <a:gd name="connsiteY11" fmla="*/ 299395 h 2395163"/>
              <a:gd name="connsiteX0" fmla="*/ 0 w 4429125"/>
              <a:gd name="connsiteY0" fmla="*/ 449093 h 2395163"/>
              <a:gd name="connsiteX1" fmla="*/ 149698 w 4429125"/>
              <a:gd name="connsiteY1" fmla="*/ 299395 h 2395163"/>
              <a:gd name="connsiteX2" fmla="*/ 4129730 w 4429125"/>
              <a:gd name="connsiteY2" fmla="*/ 299395 h 2395163"/>
              <a:gd name="connsiteX3" fmla="*/ 4129730 w 4429125"/>
              <a:gd name="connsiteY3" fmla="*/ 149698 h 2395163"/>
              <a:gd name="connsiteX4" fmla="*/ 4279428 w 4429125"/>
              <a:gd name="connsiteY4" fmla="*/ 0 h 2395163"/>
              <a:gd name="connsiteX5" fmla="*/ 4429126 w 4429125"/>
              <a:gd name="connsiteY5" fmla="*/ 149698 h 2395163"/>
              <a:gd name="connsiteX6" fmla="*/ 4429125 w 4429125"/>
              <a:gd name="connsiteY6" fmla="*/ 1946070 h 2395163"/>
              <a:gd name="connsiteX7" fmla="*/ 4279427 w 4429125"/>
              <a:gd name="connsiteY7" fmla="*/ 2095768 h 2395163"/>
              <a:gd name="connsiteX8" fmla="*/ 299395 w 4429125"/>
              <a:gd name="connsiteY8" fmla="*/ 2095768 h 2395163"/>
              <a:gd name="connsiteX9" fmla="*/ 299395 w 4429125"/>
              <a:gd name="connsiteY9" fmla="*/ 2245465 h 2395163"/>
              <a:gd name="connsiteX10" fmla="*/ 149697 w 4429125"/>
              <a:gd name="connsiteY10" fmla="*/ 2395163 h 2395163"/>
              <a:gd name="connsiteX11" fmla="*/ -1 w 4429125"/>
              <a:gd name="connsiteY11" fmla="*/ 2245465 h 2395163"/>
              <a:gd name="connsiteX12" fmla="*/ 0 w 4429125"/>
              <a:gd name="connsiteY12" fmla="*/ 449093 h 2395163"/>
              <a:gd name="connsiteX13" fmla="*/ 4129730 w 4429125"/>
              <a:gd name="connsiteY13" fmla="*/ 299395 h 2395163"/>
              <a:gd name="connsiteX14" fmla="*/ 4279427 w 4429125"/>
              <a:gd name="connsiteY14" fmla="*/ 299395 h 2395163"/>
              <a:gd name="connsiteX15" fmla="*/ 4429125 w 4429125"/>
              <a:gd name="connsiteY15" fmla="*/ 149697 h 2395163"/>
              <a:gd name="connsiteX16" fmla="*/ 4279427 w 4429125"/>
              <a:gd name="connsiteY16" fmla="*/ 299395 h 2395163"/>
              <a:gd name="connsiteX17" fmla="*/ 4279427 w 4429125"/>
              <a:gd name="connsiteY17" fmla="*/ 149698 h 2395163"/>
              <a:gd name="connsiteX18" fmla="*/ 4204578 w 4429125"/>
              <a:gd name="connsiteY18" fmla="*/ 224547 h 2395163"/>
              <a:gd name="connsiteX19" fmla="*/ 4129729 w 4429125"/>
              <a:gd name="connsiteY19" fmla="*/ 149698 h 2395163"/>
              <a:gd name="connsiteX20" fmla="*/ 149698 w 4429125"/>
              <a:gd name="connsiteY20" fmla="*/ 598791 h 2395163"/>
              <a:gd name="connsiteX21" fmla="*/ 149698 w 4429125"/>
              <a:gd name="connsiteY21" fmla="*/ 449093 h 2395163"/>
              <a:gd name="connsiteX22" fmla="*/ 224547 w 4429125"/>
              <a:gd name="connsiteY22" fmla="*/ 374244 h 2395163"/>
              <a:gd name="connsiteX23" fmla="*/ 299396 w 4429125"/>
              <a:gd name="connsiteY23" fmla="*/ 449093 h 2395163"/>
              <a:gd name="connsiteX24" fmla="*/ 149698 w 4429125"/>
              <a:gd name="connsiteY24" fmla="*/ 598791 h 2395163"/>
              <a:gd name="connsiteX25" fmla="*/ 0 w 4429125"/>
              <a:gd name="connsiteY25" fmla="*/ 449093 h 2395163"/>
              <a:gd name="connsiteX26" fmla="*/ 299395 w 4429125"/>
              <a:gd name="connsiteY26" fmla="*/ 449093 h 2395163"/>
              <a:gd name="connsiteX27" fmla="*/ 299395 w 4429125"/>
              <a:gd name="connsiteY27" fmla="*/ 2095768 h 239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125" h="2395163" stroke="0" extrusionOk="0">
                <a:moveTo>
                  <a:pt x="4429125" y="149698"/>
                </a:moveTo>
                <a:cubicBezTo>
                  <a:pt x="4426166" y="225208"/>
                  <a:pt x="4360678" y="303922"/>
                  <a:pt x="4279427" y="299396"/>
                </a:cubicBezTo>
                <a:cubicBezTo>
                  <a:pt x="4280489" y="271935"/>
                  <a:pt x="4270934" y="168355"/>
                  <a:pt x="4279427" y="149698"/>
                </a:cubicBezTo>
                <a:cubicBezTo>
                  <a:pt x="4281030" y="190953"/>
                  <a:pt x="4247010" y="223865"/>
                  <a:pt x="4204578" y="224547"/>
                </a:cubicBezTo>
                <a:cubicBezTo>
                  <a:pt x="4162027" y="220275"/>
                  <a:pt x="4131186" y="198062"/>
                  <a:pt x="4129729" y="149698"/>
                </a:cubicBezTo>
                <a:cubicBezTo>
                  <a:pt x="4129339" y="204879"/>
                  <a:pt x="4131084" y="249647"/>
                  <a:pt x="4129730" y="299395"/>
                </a:cubicBezTo>
                <a:cubicBezTo>
                  <a:pt x="2450724" y="363850"/>
                  <a:pt x="849684" y="333262"/>
                  <a:pt x="149698" y="299395"/>
                </a:cubicBezTo>
                <a:cubicBezTo>
                  <a:pt x="76014" y="305208"/>
                  <a:pt x="-15075" y="363332"/>
                  <a:pt x="0" y="449093"/>
                </a:cubicBezTo>
                <a:cubicBezTo>
                  <a:pt x="4397" y="913668"/>
                  <a:pt x="-154447" y="2016698"/>
                  <a:pt x="0" y="2245465"/>
                </a:cubicBezTo>
                <a:cubicBezTo>
                  <a:pt x="1604" y="2324657"/>
                  <a:pt x="61234" y="2389460"/>
                  <a:pt x="149698" y="2395163"/>
                </a:cubicBezTo>
                <a:cubicBezTo>
                  <a:pt x="233104" y="2400559"/>
                  <a:pt x="314083" y="2326088"/>
                  <a:pt x="299396" y="2245465"/>
                </a:cubicBezTo>
                <a:cubicBezTo>
                  <a:pt x="302955" y="2196500"/>
                  <a:pt x="295002" y="2137711"/>
                  <a:pt x="299395" y="2095768"/>
                </a:cubicBezTo>
                <a:cubicBezTo>
                  <a:pt x="1107563" y="1946363"/>
                  <a:pt x="2993429" y="2158761"/>
                  <a:pt x="4279427" y="2095768"/>
                </a:cubicBezTo>
                <a:cubicBezTo>
                  <a:pt x="4374557" y="2087728"/>
                  <a:pt x="4416078" y="2029251"/>
                  <a:pt x="4429125" y="1946070"/>
                </a:cubicBezTo>
                <a:cubicBezTo>
                  <a:pt x="4369692" y="1191100"/>
                  <a:pt x="4443244" y="406026"/>
                  <a:pt x="4429125" y="149698"/>
                </a:cubicBezTo>
                <a:close/>
                <a:moveTo>
                  <a:pt x="149698" y="598791"/>
                </a:moveTo>
                <a:cubicBezTo>
                  <a:pt x="222586" y="610447"/>
                  <a:pt x="305276" y="538021"/>
                  <a:pt x="299396" y="449093"/>
                </a:cubicBezTo>
                <a:cubicBezTo>
                  <a:pt x="298427" y="407810"/>
                  <a:pt x="265198" y="373969"/>
                  <a:pt x="224547" y="374244"/>
                </a:cubicBezTo>
                <a:cubicBezTo>
                  <a:pt x="184685" y="372678"/>
                  <a:pt x="151153" y="406506"/>
                  <a:pt x="149698" y="449093"/>
                </a:cubicBezTo>
                <a:cubicBezTo>
                  <a:pt x="150453" y="498205"/>
                  <a:pt x="162718" y="559070"/>
                  <a:pt x="149698" y="598791"/>
                </a:cubicBezTo>
                <a:close/>
              </a:path>
              <a:path w="4429125" h="2395163" fill="darkenLess" stroke="0" extrusionOk="0">
                <a:moveTo>
                  <a:pt x="149698" y="598791"/>
                </a:moveTo>
                <a:cubicBezTo>
                  <a:pt x="242104" y="594064"/>
                  <a:pt x="312201" y="535755"/>
                  <a:pt x="299396" y="449093"/>
                </a:cubicBezTo>
                <a:cubicBezTo>
                  <a:pt x="298722" y="409766"/>
                  <a:pt x="260929" y="371083"/>
                  <a:pt x="224547" y="374244"/>
                </a:cubicBezTo>
                <a:cubicBezTo>
                  <a:pt x="187936" y="374462"/>
                  <a:pt x="149389" y="411302"/>
                  <a:pt x="149698" y="449093"/>
                </a:cubicBezTo>
                <a:cubicBezTo>
                  <a:pt x="143100" y="466452"/>
                  <a:pt x="146643" y="568822"/>
                  <a:pt x="149698" y="598791"/>
                </a:cubicBezTo>
                <a:close/>
                <a:moveTo>
                  <a:pt x="4279427" y="299395"/>
                </a:moveTo>
                <a:cubicBezTo>
                  <a:pt x="4368435" y="297517"/>
                  <a:pt x="4436656" y="228231"/>
                  <a:pt x="4429125" y="149697"/>
                </a:cubicBezTo>
                <a:cubicBezTo>
                  <a:pt x="4425247" y="66989"/>
                  <a:pt x="4358817" y="129"/>
                  <a:pt x="4279427" y="-1"/>
                </a:cubicBezTo>
                <a:cubicBezTo>
                  <a:pt x="4206950" y="-9151"/>
                  <a:pt x="4127817" y="67193"/>
                  <a:pt x="4129729" y="149697"/>
                </a:cubicBezTo>
                <a:cubicBezTo>
                  <a:pt x="4133025" y="195704"/>
                  <a:pt x="4163752" y="225316"/>
                  <a:pt x="4204578" y="224546"/>
                </a:cubicBezTo>
                <a:cubicBezTo>
                  <a:pt x="4246452" y="221919"/>
                  <a:pt x="4279167" y="190542"/>
                  <a:pt x="4279427" y="149697"/>
                </a:cubicBezTo>
                <a:cubicBezTo>
                  <a:pt x="4269901" y="199164"/>
                  <a:pt x="4276299" y="273003"/>
                  <a:pt x="4279427" y="299395"/>
                </a:cubicBezTo>
                <a:close/>
              </a:path>
              <a:path w="4429125" h="2395163" fill="none" extrusionOk="0">
                <a:moveTo>
                  <a:pt x="0" y="449093"/>
                </a:moveTo>
                <a:cubicBezTo>
                  <a:pt x="-11588" y="357034"/>
                  <a:pt x="71906" y="295947"/>
                  <a:pt x="149698" y="299395"/>
                </a:cubicBezTo>
                <a:cubicBezTo>
                  <a:pt x="1528078" y="439283"/>
                  <a:pt x="2394178" y="466476"/>
                  <a:pt x="4129730" y="299395"/>
                </a:cubicBezTo>
                <a:cubicBezTo>
                  <a:pt x="4136801" y="232185"/>
                  <a:pt x="4116436" y="216379"/>
                  <a:pt x="4129730" y="149698"/>
                </a:cubicBezTo>
                <a:cubicBezTo>
                  <a:pt x="4135140" y="66293"/>
                  <a:pt x="4198062" y="-3020"/>
                  <a:pt x="4279428" y="0"/>
                </a:cubicBezTo>
                <a:cubicBezTo>
                  <a:pt x="4352851" y="-4954"/>
                  <a:pt x="4423843" y="68388"/>
                  <a:pt x="4429126" y="149698"/>
                </a:cubicBezTo>
                <a:cubicBezTo>
                  <a:pt x="4418118" y="652723"/>
                  <a:pt x="4482618" y="1317192"/>
                  <a:pt x="4429125" y="1946070"/>
                </a:cubicBezTo>
                <a:cubicBezTo>
                  <a:pt x="4433682" y="2024080"/>
                  <a:pt x="4348750" y="2094749"/>
                  <a:pt x="4279427" y="2095768"/>
                </a:cubicBezTo>
                <a:cubicBezTo>
                  <a:pt x="2525969" y="2253534"/>
                  <a:pt x="1746949" y="2010493"/>
                  <a:pt x="299395" y="2095768"/>
                </a:cubicBezTo>
                <a:cubicBezTo>
                  <a:pt x="286146" y="2113520"/>
                  <a:pt x="299605" y="2221840"/>
                  <a:pt x="299395" y="2245465"/>
                </a:cubicBezTo>
                <a:cubicBezTo>
                  <a:pt x="305959" y="2325653"/>
                  <a:pt x="235975" y="2383268"/>
                  <a:pt x="149697" y="2395163"/>
                </a:cubicBezTo>
                <a:cubicBezTo>
                  <a:pt x="53659" y="2394333"/>
                  <a:pt x="10168" y="2322299"/>
                  <a:pt x="-1" y="2245465"/>
                </a:cubicBezTo>
                <a:cubicBezTo>
                  <a:pt x="81414" y="1668656"/>
                  <a:pt x="64845" y="1008322"/>
                  <a:pt x="0" y="449093"/>
                </a:cubicBezTo>
                <a:close/>
                <a:moveTo>
                  <a:pt x="4129730" y="299395"/>
                </a:moveTo>
                <a:cubicBezTo>
                  <a:pt x="4179852" y="291051"/>
                  <a:pt x="4224991" y="289457"/>
                  <a:pt x="4279427" y="299395"/>
                </a:cubicBezTo>
                <a:cubicBezTo>
                  <a:pt x="4356834" y="301477"/>
                  <a:pt x="4429681" y="231023"/>
                  <a:pt x="4429125" y="149697"/>
                </a:cubicBezTo>
                <a:moveTo>
                  <a:pt x="4279427" y="299395"/>
                </a:moveTo>
                <a:cubicBezTo>
                  <a:pt x="4275703" y="257929"/>
                  <a:pt x="4277602" y="221038"/>
                  <a:pt x="4279427" y="149698"/>
                </a:cubicBezTo>
                <a:cubicBezTo>
                  <a:pt x="4273998" y="193477"/>
                  <a:pt x="4243945" y="224180"/>
                  <a:pt x="4204578" y="224547"/>
                </a:cubicBezTo>
                <a:cubicBezTo>
                  <a:pt x="4170593" y="222930"/>
                  <a:pt x="4131440" y="193550"/>
                  <a:pt x="4129729" y="149698"/>
                </a:cubicBezTo>
                <a:moveTo>
                  <a:pt x="149698" y="598791"/>
                </a:moveTo>
                <a:cubicBezTo>
                  <a:pt x="153627" y="570179"/>
                  <a:pt x="159130" y="511086"/>
                  <a:pt x="149698" y="449093"/>
                </a:cubicBezTo>
                <a:cubicBezTo>
                  <a:pt x="152768" y="407693"/>
                  <a:pt x="187552" y="375726"/>
                  <a:pt x="224547" y="374244"/>
                </a:cubicBezTo>
                <a:cubicBezTo>
                  <a:pt x="273870" y="374186"/>
                  <a:pt x="300911" y="399787"/>
                  <a:pt x="299396" y="449093"/>
                </a:cubicBezTo>
                <a:cubicBezTo>
                  <a:pt x="294712" y="528761"/>
                  <a:pt x="235571" y="606065"/>
                  <a:pt x="149698" y="598791"/>
                </a:cubicBezTo>
                <a:cubicBezTo>
                  <a:pt x="71434" y="604343"/>
                  <a:pt x="-4117" y="537865"/>
                  <a:pt x="0" y="449093"/>
                </a:cubicBezTo>
                <a:moveTo>
                  <a:pt x="299395" y="449093"/>
                </a:moveTo>
                <a:cubicBezTo>
                  <a:pt x="172479" y="1149593"/>
                  <a:pt x="326772" y="1777560"/>
                  <a:pt x="299395" y="2095768"/>
                </a:cubicBezTo>
              </a:path>
              <a:path w="4429125" h="2395163" fill="none" stroke="0" extrusionOk="0">
                <a:moveTo>
                  <a:pt x="0" y="449093"/>
                </a:moveTo>
                <a:cubicBezTo>
                  <a:pt x="4695" y="358203"/>
                  <a:pt x="76200" y="293564"/>
                  <a:pt x="149698" y="299395"/>
                </a:cubicBezTo>
                <a:cubicBezTo>
                  <a:pt x="1812669" y="150658"/>
                  <a:pt x="3457927" y="325644"/>
                  <a:pt x="4129730" y="299395"/>
                </a:cubicBezTo>
                <a:cubicBezTo>
                  <a:pt x="4140769" y="276807"/>
                  <a:pt x="4128046" y="221175"/>
                  <a:pt x="4129730" y="149698"/>
                </a:cubicBezTo>
                <a:cubicBezTo>
                  <a:pt x="4131568" y="66361"/>
                  <a:pt x="4195408" y="-1011"/>
                  <a:pt x="4279428" y="0"/>
                </a:cubicBezTo>
                <a:cubicBezTo>
                  <a:pt x="4366210" y="-1908"/>
                  <a:pt x="4431079" y="66847"/>
                  <a:pt x="4429126" y="149698"/>
                </a:cubicBezTo>
                <a:cubicBezTo>
                  <a:pt x="4398625" y="740352"/>
                  <a:pt x="4492469" y="1447913"/>
                  <a:pt x="4429125" y="1946070"/>
                </a:cubicBezTo>
                <a:cubicBezTo>
                  <a:pt x="4433626" y="2029309"/>
                  <a:pt x="4368206" y="2109396"/>
                  <a:pt x="4279427" y="2095768"/>
                </a:cubicBezTo>
                <a:cubicBezTo>
                  <a:pt x="3594701" y="2244852"/>
                  <a:pt x="1266358" y="2064626"/>
                  <a:pt x="299395" y="2095768"/>
                </a:cubicBezTo>
                <a:cubicBezTo>
                  <a:pt x="311778" y="2136806"/>
                  <a:pt x="305102" y="2225504"/>
                  <a:pt x="299395" y="2245465"/>
                </a:cubicBezTo>
                <a:cubicBezTo>
                  <a:pt x="285486" y="2328296"/>
                  <a:pt x="231494" y="2384847"/>
                  <a:pt x="149697" y="2395163"/>
                </a:cubicBezTo>
                <a:cubicBezTo>
                  <a:pt x="61119" y="2401682"/>
                  <a:pt x="9509" y="2327781"/>
                  <a:pt x="-1" y="2245465"/>
                </a:cubicBezTo>
                <a:cubicBezTo>
                  <a:pt x="-81326" y="1614688"/>
                  <a:pt x="6841" y="1037756"/>
                  <a:pt x="0" y="449093"/>
                </a:cubicBezTo>
                <a:close/>
                <a:moveTo>
                  <a:pt x="4129730" y="299395"/>
                </a:moveTo>
                <a:cubicBezTo>
                  <a:pt x="4159798" y="309316"/>
                  <a:pt x="4213871" y="286163"/>
                  <a:pt x="4279427" y="299395"/>
                </a:cubicBezTo>
                <a:cubicBezTo>
                  <a:pt x="4367796" y="305445"/>
                  <a:pt x="4429014" y="235088"/>
                  <a:pt x="4429125" y="149697"/>
                </a:cubicBezTo>
                <a:moveTo>
                  <a:pt x="4279427" y="299395"/>
                </a:moveTo>
                <a:cubicBezTo>
                  <a:pt x="4267869" y="266597"/>
                  <a:pt x="4285599" y="213184"/>
                  <a:pt x="4279427" y="149698"/>
                </a:cubicBezTo>
                <a:cubicBezTo>
                  <a:pt x="4279495" y="192043"/>
                  <a:pt x="4245012" y="223200"/>
                  <a:pt x="4204578" y="224547"/>
                </a:cubicBezTo>
                <a:cubicBezTo>
                  <a:pt x="4162828" y="226300"/>
                  <a:pt x="4131333" y="191097"/>
                  <a:pt x="4129729" y="149698"/>
                </a:cubicBezTo>
                <a:moveTo>
                  <a:pt x="149698" y="598791"/>
                </a:moveTo>
                <a:cubicBezTo>
                  <a:pt x="156423" y="532704"/>
                  <a:pt x="136456" y="487855"/>
                  <a:pt x="149698" y="449093"/>
                </a:cubicBezTo>
                <a:cubicBezTo>
                  <a:pt x="153286" y="413255"/>
                  <a:pt x="182451" y="373263"/>
                  <a:pt x="224547" y="374244"/>
                </a:cubicBezTo>
                <a:cubicBezTo>
                  <a:pt x="269990" y="372229"/>
                  <a:pt x="303808" y="403488"/>
                  <a:pt x="299396" y="449093"/>
                </a:cubicBezTo>
                <a:cubicBezTo>
                  <a:pt x="296816" y="532212"/>
                  <a:pt x="229545" y="607149"/>
                  <a:pt x="149698" y="598791"/>
                </a:cubicBezTo>
                <a:cubicBezTo>
                  <a:pt x="66234" y="589106"/>
                  <a:pt x="-284" y="543721"/>
                  <a:pt x="0" y="449093"/>
                </a:cubicBezTo>
                <a:moveTo>
                  <a:pt x="299395" y="449093"/>
                </a:moveTo>
                <a:cubicBezTo>
                  <a:pt x="252694" y="716451"/>
                  <a:pt x="316464" y="1923502"/>
                  <a:pt x="299395" y="209576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C9522">
                <a:alpha val="46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2848841406">
                  <a:prstGeom prst="horizont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58C03DD-BA1C-41E8-9604-D26D13F2A836}"/>
              </a:ext>
            </a:extLst>
          </p:cNvPr>
          <p:cNvSpPr txBox="1"/>
          <p:nvPr/>
        </p:nvSpPr>
        <p:spPr>
          <a:xfrm>
            <a:off x="4668748" y="914452"/>
            <a:ext cx="5558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Vervolg</a:t>
            </a:r>
            <a:r>
              <a:rPr lang="en-US" sz="2800" b="1" dirty="0">
                <a:solidFill>
                  <a:schemeClr val="tx2"/>
                </a:solidFill>
                <a:latin typeface="Gill Sans MT" panose="020B0502020104020203" pitchFamily="34" charset="0"/>
              </a:rPr>
              <a:t> van het </a:t>
            </a:r>
            <a:r>
              <a:rPr lang="en-US" sz="28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verhaal</a:t>
            </a:r>
            <a:r>
              <a:rPr lang="en-US" sz="2800" b="1" dirty="0">
                <a:solidFill>
                  <a:schemeClr val="tx2"/>
                </a:solidFill>
                <a:latin typeface="Gill Sans MT" panose="020B0502020104020203" pitchFamily="34" charset="0"/>
              </a:rPr>
              <a:t>:</a:t>
            </a:r>
            <a:br>
              <a:rPr lang="en-US" sz="28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2800" b="1" dirty="0">
                <a:solidFill>
                  <a:schemeClr val="tx2"/>
                </a:solidFill>
                <a:latin typeface="Gill Sans MT" panose="020B0502020104020203" pitchFamily="34" charset="0"/>
              </a:rPr>
              <a:t>Odysseus’ </a:t>
            </a:r>
            <a:r>
              <a:rPr lang="en-US" sz="28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avonturen</a:t>
            </a:r>
            <a:endParaRPr lang="en-GB" sz="28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39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8E5B033-11D1-44A5-A8E6-B274E4913A2B}"/>
              </a:ext>
            </a:extLst>
          </p:cNvPr>
          <p:cNvSpPr txBox="1"/>
          <p:nvPr/>
        </p:nvSpPr>
        <p:spPr>
          <a:xfrm>
            <a:off x="4211736" y="740131"/>
            <a:ext cx="3768528" cy="125712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rPr>
              <a:t>Odysseus’ </a:t>
            </a:r>
            <a:r>
              <a:rPr lang="en-US" sz="4000" b="1" cap="all" dirty="0" err="1">
                <a:solidFill>
                  <a:schemeClr val="tx2"/>
                </a:solidFill>
                <a:latin typeface="Gill Sans MT" panose="020B0502020104020203" pitchFamily="34" charset="0"/>
                <a:ea typeface="+mj-ea"/>
                <a:cs typeface="+mj-cs"/>
              </a:rPr>
              <a:t>avonturen</a:t>
            </a:r>
            <a:endParaRPr lang="en-US" sz="4000" b="1" cap="all" dirty="0">
              <a:solidFill>
                <a:schemeClr val="tx2"/>
              </a:solidFill>
              <a:latin typeface="Gill Sans MT" panose="020B0502020104020203" pitchFamily="34" charset="0"/>
              <a:ea typeface="+mj-ea"/>
              <a:cs typeface="+mj-cs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FE52FD9-30CC-4799-84D8-A52B1099E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2" y="256852"/>
            <a:ext cx="2900026" cy="37120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tekst, groep, poseren, oud&#10;&#10;Automatisch gegenereerde beschrijving">
            <a:extLst>
              <a:ext uri="{FF2B5EF4-FFF2-40B4-BE49-F238E27FC236}">
                <a16:creationId xmlns:a16="http://schemas.microsoft.com/office/drawing/2014/main" id="{210A332D-E2F7-4614-9891-8E901876D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716" y="175518"/>
            <a:ext cx="2963568" cy="3793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 descr="Afbeelding met tekst, zoogdier, runderachtigen&#10;&#10;Automatisch gegenereerde beschrijving">
            <a:extLst>
              <a:ext uri="{FF2B5EF4-FFF2-40B4-BE49-F238E27FC236}">
                <a16:creationId xmlns:a16="http://schemas.microsoft.com/office/drawing/2014/main" id="{F8640426-CED6-433F-83B8-162686755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67" y="3514021"/>
            <a:ext cx="4489138" cy="29852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 descr="Afbeelding met tekst, boek&#10;&#10;Automatisch gegenereerde beschrijving">
            <a:extLst>
              <a:ext uri="{FF2B5EF4-FFF2-40B4-BE49-F238E27FC236}">
                <a16:creationId xmlns:a16="http://schemas.microsoft.com/office/drawing/2014/main" id="{D7DAE652-CE91-46A6-811B-9702E8CA4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21" y="3514021"/>
            <a:ext cx="2925768" cy="29856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60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4FA85-A2AB-49F7-A014-6C0FC964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020" y="827834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 err="1">
                <a:solidFill>
                  <a:schemeClr val="bg2"/>
                </a:solidFill>
                <a:latin typeface="Gill Sans MT" panose="020B0502020104020203" pitchFamily="34" charset="0"/>
              </a:rPr>
              <a:t>Polyphemos</a:t>
            </a:r>
            <a:br>
              <a:rPr lang="en-US" sz="4800" dirty="0">
                <a:latin typeface="Gill Sans MT" panose="020B0502020104020203" pitchFamily="34" charset="0"/>
              </a:rPr>
            </a:br>
            <a:endParaRPr lang="en-US" sz="4800" dirty="0"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FE2A160-1124-43D9-B6FE-405E5F2FD5C6}"/>
              </a:ext>
            </a:extLst>
          </p:cNvPr>
          <p:cNvSpPr txBox="1"/>
          <p:nvPr/>
        </p:nvSpPr>
        <p:spPr>
          <a:xfrm>
            <a:off x="5778020" y="3429000"/>
            <a:ext cx="3316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Πολυφημος</a:t>
            </a:r>
            <a:endParaRPr lang="nl-BE" sz="3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ACC17D28-839E-44DD-9A70-914C62937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781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49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</TotalTime>
  <Words>366</Words>
  <Application>Microsoft Office PowerPoint</Application>
  <PresentationFormat>Breedbeeld</PresentationFormat>
  <Paragraphs>76</Paragraphs>
  <Slides>21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Gill Sans</vt:lpstr>
      <vt:lpstr>Gill Sans MT</vt:lpstr>
      <vt:lpstr>Kantoorthema</vt:lpstr>
      <vt:lpstr>OUDE GRIEKEN – JONGE HELDEN  LES 3</vt:lpstr>
      <vt:lpstr>De Oude Grieken… en hun verhalen</vt:lpstr>
      <vt:lpstr>HERHALING</vt:lpstr>
      <vt:lpstr>FAMILIE BIJ DE GRIEKEN</vt:lpstr>
      <vt:lpstr>TROJAANSE OORLOG</vt:lpstr>
      <vt:lpstr>PowerPoint-presentatie</vt:lpstr>
      <vt:lpstr>PowerPoint-presentatie</vt:lpstr>
      <vt:lpstr>PowerPoint-presentatie</vt:lpstr>
      <vt:lpstr>Polyphemos </vt:lpstr>
      <vt:lpstr>Bij de windgod</vt:lpstr>
      <vt:lpstr>Kirke</vt:lpstr>
      <vt:lpstr>De runderen van </vt:lpstr>
      <vt:lpstr>MYTHES VAN VANDAAG</vt:lpstr>
      <vt:lpstr>PowerPoint-presentatie</vt:lpstr>
      <vt:lpstr>PowerPoint-presentatie</vt:lpstr>
      <vt:lpstr>HET OUDGRIEKSE WERKWOORD</vt:lpstr>
      <vt:lpstr>PowerPoint-presentatie</vt:lpstr>
      <vt:lpstr>PowerPoint-presentatie</vt:lpstr>
      <vt:lpstr>HET OUDGRIEKSE WERKWOORD</vt:lpstr>
      <vt:lpstr>VOORBEELDZINNETJES</vt:lpstr>
      <vt:lpstr>VOORBEELDZINNETJES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3</dc:title>
  <dc:creator>jarno vercamer</dc:creator>
  <cp:lastModifiedBy>Evelien Bracke</cp:lastModifiedBy>
  <cp:revision>37</cp:revision>
  <dcterms:created xsi:type="dcterms:W3CDTF">2019-03-14T20:45:47Z</dcterms:created>
  <dcterms:modified xsi:type="dcterms:W3CDTF">2023-03-10T16:40:32Z</dcterms:modified>
</cp:coreProperties>
</file>