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ill Sans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jkhRU1qXp/rrJLNxY1Anl1XPv9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1564"/>
  </p:normalViewPr>
  <p:slideViewPr>
    <p:cSldViewPr snapToGrid="0">
      <p:cViewPr varScale="1">
        <p:scale>
          <a:sx n="73" d="100"/>
          <a:sy n="73" d="100"/>
        </p:scale>
        <p:origin x="86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75" name="Google Shape;17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2" name="Google Shape;28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2" name="Google Shape;29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5" name="Google Shape;10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5" name="Google Shape;33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348" name="Google Shape;34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0.png"/><Relationship Id="rId3" Type="http://schemas.openxmlformats.org/officeDocument/2006/relationships/image" Target="../media/image19.gif"/><Relationship Id="rId7" Type="http://schemas.openxmlformats.org/officeDocument/2006/relationships/image" Target="../media/image15.jp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23.png"/><Relationship Id="rId5" Type="http://schemas.openxmlformats.org/officeDocument/2006/relationships/image" Target="../media/image25.jpg"/><Relationship Id="rId10" Type="http://schemas.openxmlformats.org/officeDocument/2006/relationships/image" Target="../media/image16.jpg"/><Relationship Id="rId4" Type="http://schemas.openxmlformats.org/officeDocument/2006/relationships/image" Target="../media/image14.jpg"/><Relationship Id="rId9" Type="http://schemas.openxmlformats.org/officeDocument/2006/relationships/image" Target="../media/image28.jp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2000"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ctrTitle"/>
          </p:nvPr>
        </p:nvSpPr>
        <p:spPr>
          <a:xfrm>
            <a:off x="188818" y="228905"/>
            <a:ext cx="11707907" cy="255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en-GB" sz="4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ANCIENT GREEKS – YOUNG HEROES</a:t>
            </a:r>
            <a:br>
              <a:rPr lang="en-GB" sz="6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-GB" sz="6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LESSON 1</a:t>
            </a:r>
            <a:endParaRPr sz="66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01040" y="1628543"/>
            <a:ext cx="655320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When did the Ancient Greeks live?</a:t>
            </a:r>
            <a:endParaRPr dirty="0"/>
          </a:p>
        </p:txBody>
      </p:sp>
      <p:pic>
        <p:nvPicPr>
          <p:cNvPr id="178" name="Google Shape;17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1958" y="1098619"/>
            <a:ext cx="4660762" cy="46607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1" descr="Afbeelding met gebouw, buiten, kasteel, wat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1794" y="104646"/>
            <a:ext cx="2954027" cy="16593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84" name="Google Shape;184;p11"/>
          <p:cNvSpPr txBox="1"/>
          <p:nvPr/>
        </p:nvSpPr>
        <p:spPr>
          <a:xfrm>
            <a:off x="63214" y="121360"/>
            <a:ext cx="451871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Timeline</a:t>
            </a:r>
            <a:endParaRPr sz="4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5" name="Google Shape;18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9895" y="4877028"/>
            <a:ext cx="2182105" cy="16344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6" name="Google Shape;186;p11" descr="Afbeelding met gebouw, buiten, ruïne, oud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5939" y="3993167"/>
            <a:ext cx="3112834" cy="18235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6">
            <a:alphaModFix/>
          </a:blip>
          <a:srcRect l="23853"/>
          <a:stretch/>
        </p:blipFill>
        <p:spPr>
          <a:xfrm>
            <a:off x="1619491" y="1947280"/>
            <a:ext cx="2330370" cy="16711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8" name="Google Shape;188;p11" descr="Afbeelding met gebouw, buiten, staand, kijken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09895" y="1947280"/>
            <a:ext cx="1175926" cy="27095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9" name="Google Shape;189;p11" descr="Afbeelding met persoon, dragen, donker, staand&#10;&#10;Automatisch gegenereerde beschrijving"/>
          <p:cNvPicPr preferRelativeResize="0"/>
          <p:nvPr/>
        </p:nvPicPr>
        <p:blipFill rotWithShape="1">
          <a:blip r:embed="rId8">
            <a:alphaModFix/>
          </a:blip>
          <a:srcRect l="23764" r="19229"/>
          <a:stretch/>
        </p:blipFill>
        <p:spPr>
          <a:xfrm>
            <a:off x="7312942" y="1976735"/>
            <a:ext cx="2043302" cy="2389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0" name="Google Shape;190;p11" descr="Afbeelding met buiten, zitten, person, kat&#10;&#10;Automatisch gegenereerde beschrijv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60305" y="104358"/>
            <a:ext cx="2116806" cy="1662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1" name="Google Shape;191;p11" descr="Afbeelding met buiten, gebouw, berg, woestijn&#10;&#10;Automatisch gegenereerde beschrijving"/>
          <p:cNvPicPr preferRelativeResize="0"/>
          <p:nvPr/>
        </p:nvPicPr>
        <p:blipFill rotWithShape="1">
          <a:blip r:embed="rId10">
            <a:alphaModFix/>
          </a:blip>
          <a:srcRect t="10686"/>
          <a:stretch/>
        </p:blipFill>
        <p:spPr>
          <a:xfrm>
            <a:off x="4292916" y="1976735"/>
            <a:ext cx="2800809" cy="16676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2" name="Google Shape;192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37199" y="3993167"/>
            <a:ext cx="1808256" cy="170182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1"/>
          <p:cNvSpPr txBox="1"/>
          <p:nvPr/>
        </p:nvSpPr>
        <p:spPr>
          <a:xfrm>
            <a:off x="4695825" y="238125"/>
            <a:ext cx="666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1"/>
          <p:cNvSpPr txBox="1"/>
          <p:nvPr/>
        </p:nvSpPr>
        <p:spPr>
          <a:xfrm>
            <a:off x="3165465" y="49860"/>
            <a:ext cx="550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95" name="Google Shape;195;p11"/>
          <p:cNvSpPr txBox="1"/>
          <p:nvPr/>
        </p:nvSpPr>
        <p:spPr>
          <a:xfrm>
            <a:off x="8449399" y="145792"/>
            <a:ext cx="101845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1"/>
          <p:cNvSpPr txBox="1"/>
          <p:nvPr/>
        </p:nvSpPr>
        <p:spPr>
          <a:xfrm>
            <a:off x="1870389" y="1976735"/>
            <a:ext cx="6432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97" name="Google Shape;197;p11"/>
          <p:cNvSpPr txBox="1"/>
          <p:nvPr/>
        </p:nvSpPr>
        <p:spPr>
          <a:xfrm>
            <a:off x="4616768" y="2282183"/>
            <a:ext cx="2739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98" name="Google Shape;198;p11"/>
          <p:cNvSpPr txBox="1"/>
          <p:nvPr/>
        </p:nvSpPr>
        <p:spPr>
          <a:xfrm>
            <a:off x="7983776" y="2438400"/>
            <a:ext cx="2480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199" name="Google Shape;199;p11"/>
          <p:cNvSpPr txBox="1"/>
          <p:nvPr/>
        </p:nvSpPr>
        <p:spPr>
          <a:xfrm>
            <a:off x="10806743" y="2282183"/>
            <a:ext cx="6824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200" name="Google Shape;200;p11"/>
          <p:cNvSpPr txBox="1"/>
          <p:nvPr/>
        </p:nvSpPr>
        <p:spPr>
          <a:xfrm>
            <a:off x="106327" y="4304793"/>
            <a:ext cx="2460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1"/>
          <p:cNvSpPr txBox="1"/>
          <p:nvPr/>
        </p:nvSpPr>
        <p:spPr>
          <a:xfrm>
            <a:off x="2020852" y="3993167"/>
            <a:ext cx="398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1"/>
          <p:cNvSpPr txBox="1"/>
          <p:nvPr/>
        </p:nvSpPr>
        <p:spPr>
          <a:xfrm>
            <a:off x="3824755" y="4119422"/>
            <a:ext cx="9377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  <p:pic>
        <p:nvPicPr>
          <p:cNvPr id="203" name="Google Shape;203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214" y="2380733"/>
            <a:ext cx="1301438" cy="330683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1"/>
          <p:cNvSpPr txBox="1"/>
          <p:nvPr/>
        </p:nvSpPr>
        <p:spPr>
          <a:xfrm>
            <a:off x="209550" y="2842398"/>
            <a:ext cx="3333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pic>
        <p:nvPicPr>
          <p:cNvPr id="205" name="Google Shape;205;p11"/>
          <p:cNvPicPr preferRelativeResize="0"/>
          <p:nvPr/>
        </p:nvPicPr>
        <p:blipFill rotWithShape="1">
          <a:blip r:embed="rId13">
            <a:alphaModFix/>
          </a:blip>
          <a:srcRect l="28421"/>
          <a:stretch/>
        </p:blipFill>
        <p:spPr>
          <a:xfrm>
            <a:off x="7312942" y="4946987"/>
            <a:ext cx="2043302" cy="160571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1"/>
          <p:cNvSpPr txBox="1"/>
          <p:nvPr/>
        </p:nvSpPr>
        <p:spPr>
          <a:xfrm>
            <a:off x="8677275" y="5105400"/>
            <a:ext cx="7905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 txBox="1"/>
          <p:nvPr/>
        </p:nvSpPr>
        <p:spPr>
          <a:xfrm>
            <a:off x="10498228" y="4946987"/>
            <a:ext cx="10668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/>
          </a:p>
        </p:txBody>
      </p:sp>
      <p:pic>
        <p:nvPicPr>
          <p:cNvPr id="208" name="Google Shape;208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367078" y="103176"/>
            <a:ext cx="2660161" cy="170401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 txBox="1"/>
          <p:nvPr/>
        </p:nvSpPr>
        <p:spPr>
          <a:xfrm>
            <a:off x="5319223" y="469242"/>
            <a:ext cx="81736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" name="Google Shape;214;p12"/>
          <p:cNvCxnSpPr/>
          <p:nvPr/>
        </p:nvCxnSpPr>
        <p:spPr>
          <a:xfrm>
            <a:off x="9251476" y="3319066"/>
            <a:ext cx="508475" cy="1415494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15" name="Google Shape;21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en-GB" sz="4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When did the Ancient Greeks live</a:t>
            </a:r>
            <a:r>
              <a:rPr lang="en-GB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6" name="Google Shape;216;p12"/>
          <p:cNvSpPr/>
          <p:nvPr/>
        </p:nvSpPr>
        <p:spPr>
          <a:xfrm>
            <a:off x="10609579" y="1690688"/>
            <a:ext cx="1132837" cy="21793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12700" cap="flat" cmpd="sng">
            <a:solidFill>
              <a:srgbClr val="31538F">
                <a:alpha val="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Modern Times</a:t>
            </a:r>
            <a:endParaRPr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2"/>
          <p:cNvSpPr/>
          <p:nvPr/>
        </p:nvSpPr>
        <p:spPr>
          <a:xfrm>
            <a:off x="8569960" y="2241154"/>
            <a:ext cx="1285240" cy="1077912"/>
          </a:xfrm>
          <a:prstGeom prst="rect">
            <a:avLst/>
          </a:prstGeom>
          <a:solidFill>
            <a:srgbClr val="1AE68A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Middle Ages</a:t>
            </a:r>
            <a:endParaRPr sz="2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0326370" y="2241154"/>
            <a:ext cx="294640" cy="1077912"/>
          </a:xfrm>
          <a:prstGeom prst="rect">
            <a:avLst/>
          </a:prstGeom>
          <a:solidFill>
            <a:srgbClr val="AE78D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2"/>
          <p:cNvSpPr/>
          <p:nvPr/>
        </p:nvSpPr>
        <p:spPr>
          <a:xfrm>
            <a:off x="9855200" y="2241154"/>
            <a:ext cx="467360" cy="1077912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2"/>
          <p:cNvSpPr/>
          <p:nvPr/>
        </p:nvSpPr>
        <p:spPr>
          <a:xfrm>
            <a:off x="6609080" y="2241154"/>
            <a:ext cx="1960880" cy="1077912"/>
          </a:xfrm>
          <a:prstGeom prst="rect">
            <a:avLst/>
          </a:prstGeom>
          <a:solidFill>
            <a:srgbClr val="EF4B4B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</a:rPr>
              <a:t>Classic</a:t>
            </a:r>
            <a:r>
              <a:rPr lang="en-GB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Antiquity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2608580" y="2241154"/>
            <a:ext cx="4008120" cy="1077912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</a:rPr>
              <a:t>Ancient Near East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655320" y="2241154"/>
            <a:ext cx="1960880" cy="1077912"/>
          </a:xfrm>
          <a:prstGeom prst="rect">
            <a:avLst/>
          </a:prstGeom>
          <a:solidFill>
            <a:srgbClr val="C55A1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</a:rPr>
              <a:t>P</a:t>
            </a:r>
            <a:r>
              <a:rPr lang="en-GB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rehistory</a:t>
            </a:r>
            <a:endParaRPr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12"/>
          <p:cNvCxnSpPr/>
          <p:nvPr/>
        </p:nvCxnSpPr>
        <p:spPr>
          <a:xfrm rot="10800000">
            <a:off x="10088880" y="3319066"/>
            <a:ext cx="0" cy="432674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4" name="Google Shape;224;p12"/>
          <p:cNvCxnSpPr/>
          <p:nvPr/>
        </p:nvCxnSpPr>
        <p:spPr>
          <a:xfrm rot="10800000">
            <a:off x="10463530" y="3319066"/>
            <a:ext cx="0" cy="684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5" name="Google Shape;225;p12"/>
          <p:cNvSpPr txBox="1"/>
          <p:nvPr/>
        </p:nvSpPr>
        <p:spPr>
          <a:xfrm>
            <a:off x="9118791" y="3705503"/>
            <a:ext cx="20572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New Era</a:t>
            </a:r>
            <a:endParaRPr sz="2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2"/>
          <p:cNvSpPr txBox="1"/>
          <p:nvPr/>
        </p:nvSpPr>
        <p:spPr>
          <a:xfrm>
            <a:off x="9596757" y="3985446"/>
            <a:ext cx="26216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Newest Era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" name="Google Shape;227;p12"/>
          <p:cNvCxnSpPr/>
          <p:nvPr/>
        </p:nvCxnSpPr>
        <p:spPr>
          <a:xfrm rot="10800000" flipH="1">
            <a:off x="2616200" y="1988921"/>
            <a:ext cx="7620" cy="252234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8" name="Google Shape;228;p12"/>
          <p:cNvCxnSpPr/>
          <p:nvPr/>
        </p:nvCxnSpPr>
        <p:spPr>
          <a:xfrm rot="10800000">
            <a:off x="6609080" y="1989154"/>
            <a:ext cx="0" cy="252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9" name="Google Shape;229;p12"/>
          <p:cNvCxnSpPr/>
          <p:nvPr/>
        </p:nvCxnSpPr>
        <p:spPr>
          <a:xfrm rot="10800000">
            <a:off x="8569960" y="1989154"/>
            <a:ext cx="0" cy="252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0" name="Google Shape;230;p12"/>
          <p:cNvCxnSpPr/>
          <p:nvPr/>
        </p:nvCxnSpPr>
        <p:spPr>
          <a:xfrm rot="10800000">
            <a:off x="9855200" y="1983330"/>
            <a:ext cx="0" cy="252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1" name="Google Shape;231;p12"/>
          <p:cNvSpPr txBox="1"/>
          <p:nvPr/>
        </p:nvSpPr>
        <p:spPr>
          <a:xfrm>
            <a:off x="1678951" y="1619588"/>
            <a:ext cx="19608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ca. 3500 </a:t>
            </a:r>
            <a:r>
              <a:rPr lang="en-GB" sz="1800" b="1" dirty="0">
                <a:solidFill>
                  <a:schemeClr val="dk2"/>
                </a:solidFill>
              </a:rPr>
              <a:t>BC</a:t>
            </a:r>
            <a:endParaRPr sz="18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2"/>
          <p:cNvSpPr txBox="1"/>
          <p:nvPr/>
        </p:nvSpPr>
        <p:spPr>
          <a:xfrm>
            <a:off x="5697233" y="1583220"/>
            <a:ext cx="196087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ca. 800 </a:t>
            </a:r>
            <a:r>
              <a:rPr lang="en-GB" sz="2000" b="1" dirty="0">
                <a:solidFill>
                  <a:schemeClr val="dk2"/>
                </a:solidFill>
              </a:rPr>
              <a:t>BC</a:t>
            </a:r>
            <a:endParaRPr sz="20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2"/>
          <p:cNvSpPr txBox="1"/>
          <p:nvPr/>
        </p:nvSpPr>
        <p:spPr>
          <a:xfrm>
            <a:off x="7635877" y="1555209"/>
            <a:ext cx="19608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ca. 600 AD</a:t>
            </a:r>
            <a:endParaRPr sz="20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2"/>
          <p:cNvSpPr txBox="1"/>
          <p:nvPr/>
        </p:nvSpPr>
        <p:spPr>
          <a:xfrm>
            <a:off x="9521825" y="1548352"/>
            <a:ext cx="14211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1450</a:t>
            </a: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5" name="Google Shape;235;p12"/>
          <p:cNvCxnSpPr/>
          <p:nvPr/>
        </p:nvCxnSpPr>
        <p:spPr>
          <a:xfrm rot="10800000">
            <a:off x="10322560" y="1555209"/>
            <a:ext cx="0" cy="684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6" name="Google Shape;236;p12"/>
          <p:cNvSpPr txBox="1"/>
          <p:nvPr/>
        </p:nvSpPr>
        <p:spPr>
          <a:xfrm>
            <a:off x="10003152" y="1163151"/>
            <a:ext cx="11728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ca. 1850</a:t>
            </a:r>
            <a:endParaRPr sz="2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" name="Google Shape;237;p12"/>
          <p:cNvCxnSpPr/>
          <p:nvPr/>
        </p:nvCxnSpPr>
        <p:spPr>
          <a:xfrm rot="10800000">
            <a:off x="10632438" y="1983330"/>
            <a:ext cx="0" cy="252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12"/>
          <p:cNvSpPr txBox="1"/>
          <p:nvPr/>
        </p:nvSpPr>
        <p:spPr>
          <a:xfrm>
            <a:off x="10322560" y="1539257"/>
            <a:ext cx="9467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1945</a:t>
            </a:r>
            <a:endParaRPr sz="20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" name="Google Shape;239;p12"/>
          <p:cNvCxnSpPr/>
          <p:nvPr/>
        </p:nvCxnSpPr>
        <p:spPr>
          <a:xfrm flipH="1">
            <a:off x="1028700" y="3319066"/>
            <a:ext cx="560072" cy="66638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40" name="Google Shape;240;p12" descr="Afbeelding met buiten, zitten, person, ka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013" y="4013716"/>
            <a:ext cx="1372222" cy="10779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1" name="Google Shape;24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800" y="4877832"/>
            <a:ext cx="1514607" cy="11344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cxnSp>
        <p:nvCxnSpPr>
          <p:cNvPr id="242" name="Google Shape;242;p12"/>
          <p:cNvCxnSpPr/>
          <p:nvPr/>
        </p:nvCxnSpPr>
        <p:spPr>
          <a:xfrm flipH="1">
            <a:off x="4688205" y="3323184"/>
            <a:ext cx="1" cy="520749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43" name="Google Shape;243;p12" descr="Afbeelding met buiten, gebouw, berg, woestij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4781" y="3921311"/>
            <a:ext cx="1342296" cy="8948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4" name="Google Shape;244;p12" descr="Afbeelding met persoon, dragen, donker, staand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1348" y="4586759"/>
            <a:ext cx="1514607" cy="10097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cxnSp>
        <p:nvCxnSpPr>
          <p:cNvPr id="245" name="Google Shape;245;p12"/>
          <p:cNvCxnSpPr/>
          <p:nvPr/>
        </p:nvCxnSpPr>
        <p:spPr>
          <a:xfrm>
            <a:off x="7651756" y="3319066"/>
            <a:ext cx="6348" cy="78654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46" name="Google Shape;246;p12" descr="Afbeelding met gebouw, buiten, ruïne, oud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3967" y="4105613"/>
            <a:ext cx="1649768" cy="9664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7" name="Google Shape;247;p12" descr="Afbeelding met gebouw, buiten, staand, kijken&#10;&#10;Automatisch gegenereerde beschrijv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51254" y="4143734"/>
            <a:ext cx="945440" cy="2345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8" name="Google Shape;248;p12" descr="Afbeelding met gebouw, buiten, kasteel, water&#10;&#10;Automatisch gegenereerde beschrijv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03707" y="4360173"/>
            <a:ext cx="1623622" cy="9120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9" name="Google Shape;249;p12"/>
          <p:cNvPicPr preferRelativeResize="0"/>
          <p:nvPr/>
        </p:nvPicPr>
        <p:blipFill rotWithShape="1">
          <a:blip r:embed="rId10">
            <a:alphaModFix/>
          </a:blip>
          <a:srcRect l="35133" t="-2589" r="-1003" b="163"/>
          <a:stretch/>
        </p:blipFill>
        <p:spPr>
          <a:xfrm>
            <a:off x="10457533" y="5272177"/>
            <a:ext cx="1623621" cy="13786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50" name="Google Shape;250;p12"/>
          <p:cNvPicPr preferRelativeResize="0"/>
          <p:nvPr/>
        </p:nvPicPr>
        <p:blipFill rotWithShape="1">
          <a:blip r:embed="rId11">
            <a:alphaModFix/>
          </a:blip>
          <a:srcRect l="29969"/>
          <a:stretch/>
        </p:blipFill>
        <p:spPr>
          <a:xfrm>
            <a:off x="41855" y="5733802"/>
            <a:ext cx="1378438" cy="110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67503" y="4877832"/>
            <a:ext cx="759719" cy="192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66674" y="5134201"/>
            <a:ext cx="1498106" cy="141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82239" y="5224725"/>
            <a:ext cx="1451104" cy="929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6000"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"/>
          <p:cNvSpPr txBox="1">
            <a:spLocks noGrp="1"/>
          </p:cNvSpPr>
          <p:nvPr>
            <p:ph type="title"/>
          </p:nvPr>
        </p:nvSpPr>
        <p:spPr>
          <a:xfrm>
            <a:off x="768827" y="810502"/>
            <a:ext cx="6390904" cy="238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What language did the Ancient Greeks speak?</a:t>
            </a:r>
            <a:endParaRPr dirty="0"/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5931" y="1098619"/>
            <a:ext cx="4660762" cy="46607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en-GB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 already know ancient Greek!</a:t>
            </a:r>
            <a:endParaRPr dirty="0"/>
          </a:p>
        </p:txBody>
      </p:sp>
      <p:sp>
        <p:nvSpPr>
          <p:cNvPr id="267" name="Google Shape;26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None/>
            </a:pPr>
            <a:r>
              <a:rPr lang="en-GB" sz="6600" dirty="0" err="1">
                <a:solidFill>
                  <a:schemeClr val="dk2"/>
                </a:solidFill>
              </a:rPr>
              <a:t>ἀτλ</a:t>
            </a:r>
            <a:r>
              <a:rPr lang="en-GB" sz="6600" dirty="0">
                <a:solidFill>
                  <a:schemeClr val="dk2"/>
                </a:solidFill>
              </a:rPr>
              <a:t>ας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None/>
            </a:pPr>
            <a:r>
              <a:rPr lang="el-GR" sz="6600" dirty="0">
                <a:solidFill>
                  <a:schemeClr val="dk2"/>
                </a:solidFill>
              </a:rPr>
              <a:t>αὐτο</a:t>
            </a:r>
            <a:endParaRPr sz="6600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600"/>
              <a:buNone/>
            </a:pPr>
            <a:r>
              <a:rPr lang="en-GB" sz="6600" dirty="0">
                <a:solidFill>
                  <a:schemeClr val="dk2"/>
                </a:solidFill>
              </a:rPr>
              <a:t>β</a:t>
            </a:r>
            <a:r>
              <a:rPr lang="en-GB" sz="6600" dirty="0" err="1">
                <a:solidFill>
                  <a:schemeClr val="dk2"/>
                </a:solidFill>
              </a:rPr>
              <a:t>ιος</a:t>
            </a:r>
            <a:endParaRPr sz="6600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600"/>
              <a:buNone/>
            </a:pPr>
            <a:r>
              <a:rPr lang="el-GR" sz="6600" dirty="0">
                <a:solidFill>
                  <a:schemeClr val="dk2"/>
                </a:solidFill>
              </a:rPr>
              <a:t>ὀπτικος</a:t>
            </a:r>
            <a:endParaRPr sz="6600" dirty="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endParaRPr sz="80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endParaRPr sz="80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chemeClr val="lt1"/>
              </a:solidFill>
            </a:endParaRPr>
          </a:p>
        </p:txBody>
      </p:sp>
      <p:pic>
        <p:nvPicPr>
          <p:cNvPr id="270" name="Google Shape;270;p14" descr="Afbeelding met kaa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5996" y="1225629"/>
            <a:ext cx="4667804" cy="277566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26" name="Picture 2" descr="50,000+ Best Car Photos · 100% Free Download · Pexels Stock Photos">
            <a:extLst>
              <a:ext uri="{FF2B5EF4-FFF2-40B4-BE49-F238E27FC236}">
                <a16:creationId xmlns:a16="http://schemas.microsoft.com/office/drawing/2014/main" id="{5A19A394-1FCF-47B8-B306-8E10DCFC8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91332"/>
            <a:ext cx="3601107" cy="215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Cell biology Stock Photos, Royalty Free Cell biology Images | Depositphotos">
            <a:extLst>
              <a:ext uri="{FF2B5EF4-FFF2-40B4-BE49-F238E27FC236}">
                <a16:creationId xmlns:a16="http://schemas.microsoft.com/office/drawing/2014/main" id="{EE9F65B3-B595-450C-9DDD-BE49D35B88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4" name="AutoShape 8" descr="Medical biology Stock Photos, Royalty Free Medical biology Images |  Depositphotos">
            <a:extLst>
              <a:ext uri="{FF2B5EF4-FFF2-40B4-BE49-F238E27FC236}">
                <a16:creationId xmlns:a16="http://schemas.microsoft.com/office/drawing/2014/main" id="{AE1596B4-115D-40CB-B53D-27CD98CD9A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2" name="Picture 10" descr="Biology Images – Browse 2,456,150 Stock Photos, Vectors, and Video | Adobe  Stock">
            <a:extLst>
              <a:ext uri="{FF2B5EF4-FFF2-40B4-BE49-F238E27FC236}">
                <a16:creationId xmlns:a16="http://schemas.microsoft.com/office/drawing/2014/main" id="{6E359756-8EE4-4697-82BF-D9FCEBFB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317101"/>
            <a:ext cx="3601107" cy="20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ptician Pictures | Download Free Images on Unsplash">
            <a:extLst>
              <a:ext uri="{FF2B5EF4-FFF2-40B4-BE49-F238E27FC236}">
                <a16:creationId xmlns:a16="http://schemas.microsoft.com/office/drawing/2014/main" id="{1CAB7DE8-76B4-426E-9DA1-0647F3ED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644" y="4136231"/>
            <a:ext cx="3317754" cy="22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/>
          </p:nvPr>
        </p:nvSpPr>
        <p:spPr>
          <a:xfrm>
            <a:off x="459740" y="365125"/>
            <a:ext cx="112725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en-GB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What language did the Ancient Greeks speak?</a:t>
            </a:r>
            <a:endParaRPr dirty="0"/>
          </a:p>
        </p:txBody>
      </p:sp>
      <p:sp>
        <p:nvSpPr>
          <p:cNvPr id="278" name="Google Shape;278;p15"/>
          <p:cNvSpPr txBox="1">
            <a:spLocks noGrp="1"/>
          </p:cNvSpPr>
          <p:nvPr>
            <p:ph type="body" idx="1"/>
          </p:nvPr>
        </p:nvSpPr>
        <p:spPr>
          <a:xfrm>
            <a:off x="2136140" y="2766219"/>
            <a:ext cx="8450580" cy="1325564"/>
          </a:xfrm>
          <a:prstGeom prst="rect">
            <a:avLst/>
          </a:prstGeom>
          <a:solidFill>
            <a:srgbClr val="8DA9DB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None/>
            </a:pPr>
            <a:r>
              <a:rPr lang="en-GB" sz="8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α β δ ε ι κ λ ο ς τ υ</a:t>
            </a:r>
            <a:endParaRPr sz="80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endParaRPr sz="80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endParaRPr sz="8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"/>
          <p:cNvSpPr txBox="1">
            <a:spLocks noGrp="1"/>
          </p:cNvSpPr>
          <p:nvPr>
            <p:ph type="title"/>
          </p:nvPr>
        </p:nvSpPr>
        <p:spPr>
          <a:xfrm>
            <a:off x="1454624" y="718986"/>
            <a:ext cx="4143536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lang="en-GB" sz="3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alphabet of the Ancient Greeks</a:t>
            </a:r>
            <a:endParaRPr sz="36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5" name="Google Shape;285;p16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3526523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 sz="36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Alpha-bet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GB" sz="3600" dirty="0">
                <a:solidFill>
                  <a:schemeClr val="dk2"/>
                </a:solidFill>
              </a:rPr>
              <a:t>α</a:t>
            </a:r>
            <a:r>
              <a:rPr lang="en-GB" sz="3600" dirty="0" err="1">
                <a:solidFill>
                  <a:schemeClr val="dk2"/>
                </a:solidFill>
              </a:rPr>
              <a:t>λφ</a:t>
            </a:r>
            <a:r>
              <a:rPr lang="en-GB" sz="3600" dirty="0">
                <a:solidFill>
                  <a:schemeClr val="dk2"/>
                </a:solidFill>
              </a:rPr>
              <a:t>α - βητα</a:t>
            </a:r>
            <a:endParaRPr sz="36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86" name="Google Shape;286;p16"/>
          <p:cNvPicPr preferRelativeResize="0"/>
          <p:nvPr/>
        </p:nvPicPr>
        <p:blipFill rotWithShape="1">
          <a:blip r:embed="rId3">
            <a:alphaModFix/>
          </a:blip>
          <a:srcRect l="32500" t="26232" r="42143" b="9821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16"/>
          <p:cNvCxnSpPr/>
          <p:nvPr/>
        </p:nvCxnSpPr>
        <p:spPr>
          <a:xfrm rot="10800000">
            <a:off x="2225040" y="3190240"/>
            <a:ext cx="0" cy="47752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8" name="Google Shape;288;p16"/>
          <p:cNvSpPr/>
          <p:nvPr/>
        </p:nvSpPr>
        <p:spPr>
          <a:xfrm>
            <a:off x="6593842" y="411480"/>
            <a:ext cx="4023358" cy="5643880"/>
          </a:xfrm>
          <a:custGeom>
            <a:avLst/>
            <a:gdLst/>
            <a:ahLst/>
            <a:cxnLst/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 txBox="1">
            <a:spLocks noGrp="1"/>
          </p:cNvSpPr>
          <p:nvPr>
            <p:ph type="title"/>
          </p:nvPr>
        </p:nvSpPr>
        <p:spPr>
          <a:xfrm>
            <a:off x="1609933" y="718986"/>
            <a:ext cx="4143536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lang="en-GB" sz="3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alphabet of the Ancient Greeks</a:t>
            </a:r>
            <a:endParaRPr sz="36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5" name="Google Shape;295;p17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3526523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96" name="Google Shape;296;p17"/>
          <p:cNvPicPr preferRelativeResize="0"/>
          <p:nvPr/>
        </p:nvPicPr>
        <p:blipFill rotWithShape="1">
          <a:blip r:embed="rId3">
            <a:alphaModFix/>
          </a:blip>
          <a:srcRect l="32500" t="26232" r="42143" b="9821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7"/>
          <p:cNvSpPr/>
          <p:nvPr/>
        </p:nvSpPr>
        <p:spPr>
          <a:xfrm>
            <a:off x="6593842" y="411480"/>
            <a:ext cx="4023358" cy="5643880"/>
          </a:xfrm>
          <a:custGeom>
            <a:avLst/>
            <a:gdLst/>
            <a:ahLst/>
            <a:cxnLst/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7"/>
          <p:cNvSpPr txBox="1"/>
          <p:nvPr/>
        </p:nvSpPr>
        <p:spPr>
          <a:xfrm>
            <a:off x="1451581" y="2533891"/>
            <a:ext cx="446024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Alphabet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Bingo!</a:t>
            </a:r>
            <a:endParaRPr sz="40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"/>
          <p:cNvSpPr txBox="1">
            <a:spLocks noGrp="1"/>
          </p:cNvSpPr>
          <p:nvPr>
            <p:ph type="title"/>
          </p:nvPr>
        </p:nvSpPr>
        <p:spPr>
          <a:xfrm>
            <a:off x="1454624" y="718986"/>
            <a:ext cx="4143536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lang="en-GB" sz="3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alphabet of the Ancient Greeks</a:t>
            </a:r>
            <a:endParaRPr sz="36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5" name="Google Shape;305;p18"/>
          <p:cNvPicPr preferRelativeResize="0"/>
          <p:nvPr/>
        </p:nvPicPr>
        <p:blipFill rotWithShape="1">
          <a:blip r:embed="rId3">
            <a:alphaModFix/>
          </a:blip>
          <a:srcRect l="32500" t="26232" r="42143" b="9821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8"/>
          <p:cNvSpPr/>
          <p:nvPr/>
        </p:nvSpPr>
        <p:spPr>
          <a:xfrm>
            <a:off x="6593842" y="411480"/>
            <a:ext cx="4023358" cy="5643880"/>
          </a:xfrm>
          <a:custGeom>
            <a:avLst/>
            <a:gdLst/>
            <a:ahLst/>
            <a:cxnLst/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8"/>
          <p:cNvSpPr/>
          <p:nvPr/>
        </p:nvSpPr>
        <p:spPr>
          <a:xfrm>
            <a:off x="624581" y="2304188"/>
            <a:ext cx="6096000" cy="224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At the beginning of a word:</a:t>
            </a:r>
            <a:endParaRPr dirty="0"/>
          </a:p>
          <a:p>
            <a:pPr marL="571500" marR="0" lvl="0" indent="-5715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420"/>
              <a:buFont typeface="Arial"/>
              <a:buChar char="•"/>
            </a:pPr>
            <a:r>
              <a:rPr lang="en-GB" sz="36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No h: </a:t>
            </a:r>
            <a:r>
              <a:rPr lang="en-GB" sz="36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ἀ</a:t>
            </a:r>
            <a:r>
              <a:rPr lang="en-GB" sz="36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νν</a:t>
            </a:r>
            <a:r>
              <a:rPr lang="en-GB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α </a:t>
            </a:r>
            <a:endParaRPr dirty="0"/>
          </a:p>
          <a:p>
            <a:pPr marL="571500" marR="0" lvl="0" indent="-5715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420"/>
              <a:buFont typeface="Arial"/>
              <a:buChar char="•"/>
            </a:pPr>
            <a:r>
              <a:rPr lang="en-GB" sz="36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With an h: </a:t>
            </a:r>
            <a:r>
              <a:rPr lang="en-GB" sz="3600" b="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ἁ</a:t>
            </a:r>
            <a:r>
              <a:rPr lang="en-GB" sz="36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νν</a:t>
            </a:r>
            <a:r>
              <a:rPr lang="en-GB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r>
              <a:rPr lang="en-GB" sz="36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 txBox="1">
            <a:spLocks noGrp="1"/>
          </p:cNvSpPr>
          <p:nvPr>
            <p:ph type="title"/>
          </p:nvPr>
        </p:nvSpPr>
        <p:spPr>
          <a:xfrm>
            <a:off x="1454624" y="718986"/>
            <a:ext cx="4143536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lang="en-GB" sz="3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alphabet of the Ancient Greeks</a:t>
            </a:r>
            <a:endParaRPr sz="36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4" name="Google Shape;314;p19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3526523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15" name="Google Shape;315;p19"/>
          <p:cNvPicPr preferRelativeResize="0"/>
          <p:nvPr/>
        </p:nvPicPr>
        <p:blipFill rotWithShape="1">
          <a:blip r:embed="rId3">
            <a:alphaModFix/>
          </a:blip>
          <a:srcRect l="32500" t="26232" r="42143" b="9821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9"/>
          <p:cNvSpPr/>
          <p:nvPr/>
        </p:nvSpPr>
        <p:spPr>
          <a:xfrm>
            <a:off x="6593842" y="411480"/>
            <a:ext cx="4023358" cy="5643880"/>
          </a:xfrm>
          <a:custGeom>
            <a:avLst/>
            <a:gdLst/>
            <a:ahLst/>
            <a:cxnLst/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1361440" y="2071250"/>
            <a:ext cx="6096000" cy="5090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Εὐρω</a:t>
            </a:r>
            <a:r>
              <a:rPr lang="en-GB" sz="3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πη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σχολη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ἀτομος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βαρβα</a:t>
            </a: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ρος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κυκλος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ὀργ</a:t>
            </a:r>
            <a:r>
              <a:rPr lang="en-GB" sz="3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ανον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π</a:t>
            </a: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ολιτικον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ζωιον</a:t>
            </a: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3600"/>
              <a:buFont typeface="Arial"/>
              <a:buNone/>
            </a:pPr>
            <a:endParaRPr sz="3600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>
            <a:spLocks noGrp="1"/>
          </p:cNvSpPr>
          <p:nvPr>
            <p:ph type="title"/>
          </p:nvPr>
        </p:nvSpPr>
        <p:spPr>
          <a:xfrm>
            <a:off x="787369" y="559946"/>
            <a:ext cx="3648741" cy="203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Ancient Greeks…</a:t>
            </a:r>
            <a:endParaRPr dirty="0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4905729" y="379732"/>
            <a:ext cx="6364729" cy="5384027"/>
            <a:chOff x="278311" y="761"/>
            <a:chExt cx="6364729" cy="5384027"/>
          </a:xfrm>
        </p:grpSpPr>
        <p:sp>
          <p:nvSpPr>
            <p:cNvPr id="109" name="Google Shape;109;p2"/>
            <p:cNvSpPr/>
            <p:nvPr/>
          </p:nvSpPr>
          <p:spPr>
            <a:xfrm>
              <a:off x="2372960" y="761"/>
              <a:ext cx="2338369" cy="2338369"/>
            </a:xfrm>
            <a:prstGeom prst="ellipse">
              <a:avLst/>
            </a:prstGeom>
            <a:solidFill>
              <a:srgbClr val="8DA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2715406" y="343207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 dirty="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Who were the Ancient Greeks? </a:t>
              </a:r>
              <a:endParaRPr sz="24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7882963">
              <a:off x="2283068" y="1954683"/>
              <a:ext cx="439968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 rot="-2917037">
              <a:off x="2392691" y="2063006"/>
              <a:ext cx="307978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78311" y="2378120"/>
              <a:ext cx="2338369" cy="2338369"/>
            </a:xfrm>
            <a:prstGeom prst="ellipse">
              <a:avLst/>
            </a:pr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620757" y="2720566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0" i="0" u="none" strike="noStrike" cap="none" dirty="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Where and when did the Ancient Greeks live?</a:t>
              </a:r>
              <a:endParaRPr sz="24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 rot="565445">
              <a:off x="2972967" y="3482573"/>
              <a:ext cx="923830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 txBox="1"/>
            <p:nvPr/>
          </p:nvSpPr>
          <p:spPr>
            <a:xfrm rot="565445">
              <a:off x="2974565" y="3621029"/>
              <a:ext cx="687070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304671" y="3046419"/>
              <a:ext cx="2338369" cy="2338369"/>
            </a:xfrm>
            <a:prstGeom prst="ellipse">
              <a:avLst/>
            </a:pr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4647117" y="3388865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The ancient Greek alphabet and language</a:t>
              </a:r>
              <a:endParaRPr sz="2400" b="0" i="0" u="none" strike="noStrike" cap="none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-7343097">
              <a:off x="4025832" y="2189207"/>
              <a:ext cx="672160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 txBox="1"/>
            <p:nvPr/>
          </p:nvSpPr>
          <p:spPr>
            <a:xfrm rot="3456903">
              <a:off x="4180658" y="2432190"/>
              <a:ext cx="470512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en-GB" sz="4800" b="1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Νames</a:t>
            </a:r>
            <a:r>
              <a:rPr lang="en-GB" sz="48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in Ancient Greek</a:t>
            </a:r>
            <a:endParaRPr sz="48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4" name="Google Shape;324;p20"/>
          <p:cNvSpPr txBox="1">
            <a:spLocks noGrp="1"/>
          </p:cNvSpPr>
          <p:nvPr>
            <p:ph type="body" idx="1"/>
          </p:nvPr>
        </p:nvSpPr>
        <p:spPr>
          <a:xfrm>
            <a:off x="2580640" y="2190750"/>
            <a:ext cx="703072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GB" sz="4800"/>
              <a:t>						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</a:pPr>
            <a:endParaRPr sz="8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25" name="Google Shape;325;p20" descr="Afbeeldingsresultaat voor theseus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20"/>
          <p:cNvPicPr preferRelativeResize="0"/>
          <p:nvPr/>
        </p:nvPicPr>
        <p:blipFill rotWithShape="1">
          <a:blip r:embed="rId3">
            <a:alphaModFix/>
          </a:blip>
          <a:srcRect t="3969"/>
          <a:stretch/>
        </p:blipFill>
        <p:spPr>
          <a:xfrm>
            <a:off x="8051774" y="1652435"/>
            <a:ext cx="2372385" cy="340597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0"/>
          <p:cNvSpPr txBox="1"/>
          <p:nvPr/>
        </p:nvSpPr>
        <p:spPr>
          <a:xfrm>
            <a:off x="8738405" y="5353165"/>
            <a:ext cx="20002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Παιδιον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0"/>
          <p:cNvSpPr txBox="1"/>
          <p:nvPr/>
        </p:nvSpPr>
        <p:spPr>
          <a:xfrm>
            <a:off x="4701411" y="5346470"/>
            <a:ext cx="24518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Ἀριαδνη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20" descr="Afbeeldingsresultaat voor ariadne sculp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206788" y="1647698"/>
            <a:ext cx="3123186" cy="343137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0"/>
          <p:cNvSpPr txBox="1"/>
          <p:nvPr/>
        </p:nvSpPr>
        <p:spPr>
          <a:xfrm>
            <a:off x="730476" y="5317210"/>
            <a:ext cx="24518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Μιν</a:t>
            </a:r>
            <a:r>
              <a:rPr lang="el-G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τα</a:t>
            </a:r>
            <a:r>
              <a:rPr lang="en-GB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υρος</a:t>
            </a:r>
            <a:r>
              <a:rPr lang="en-GB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20" descr="Minotauros Myron NAMA 1664 n1.jpg"/>
          <p:cNvPicPr preferRelativeResize="0"/>
          <p:nvPr/>
        </p:nvPicPr>
        <p:blipFill rotWithShape="1">
          <a:blip r:embed="rId5">
            <a:alphaModFix/>
          </a:blip>
          <a:srcRect b="17158"/>
          <a:stretch/>
        </p:blipFill>
        <p:spPr>
          <a:xfrm>
            <a:off x="750144" y="1637366"/>
            <a:ext cx="2734843" cy="342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Gill Sans"/>
              <a:buNone/>
            </a:pPr>
            <a:r>
              <a:rPr lang="en-GB" sz="48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My name in Ancient Greek</a:t>
            </a:r>
            <a:endParaRPr sz="48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8" name="Google Shape;338;p21"/>
          <p:cNvSpPr txBox="1">
            <a:spLocks noGrp="1"/>
          </p:cNvSpPr>
          <p:nvPr>
            <p:ph type="body" idx="1"/>
          </p:nvPr>
        </p:nvSpPr>
        <p:spPr>
          <a:xfrm>
            <a:off x="2580650" y="2190750"/>
            <a:ext cx="7030800" cy="4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40"/>
              <a:buNone/>
            </a:pPr>
            <a:r>
              <a:rPr lang="en-GB" sz="48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Your name + η, ος or </a:t>
            </a:r>
            <a:r>
              <a:rPr lang="en-GB" sz="4800" dirty="0" err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ον</a:t>
            </a:r>
            <a:r>
              <a:rPr lang="en-GB" sz="5151" dirty="0">
                <a:solidFill>
                  <a:schemeClr val="dk2"/>
                </a:solidFill>
              </a:rPr>
              <a:t>	</a:t>
            </a:r>
            <a:endParaRPr sz="5151" dirty="0">
              <a:solidFill>
                <a:schemeClr val="dk2"/>
              </a:solidFill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20"/>
              <a:buNone/>
            </a:pPr>
            <a:r>
              <a:rPr lang="en-GB" sz="515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Πα</a:t>
            </a:r>
            <a:r>
              <a:rPr lang="en-GB" sz="515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υλ</a:t>
            </a:r>
            <a:r>
              <a:rPr lang="en-GB" sz="515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-ος</a:t>
            </a:r>
            <a:endParaRPr sz="515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20"/>
              <a:buNone/>
            </a:pPr>
            <a:r>
              <a:rPr lang="en-GB" sz="515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Ἑλεν</a:t>
            </a:r>
            <a:r>
              <a:rPr lang="en-GB" sz="515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-η</a:t>
            </a:r>
            <a:endParaRPr sz="515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20"/>
              <a:buNone/>
            </a:pPr>
            <a:r>
              <a:rPr lang="en-GB" sz="515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Πα</a:t>
            </a:r>
            <a:r>
              <a:rPr lang="en-GB" sz="5151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ιδι-ον</a:t>
            </a:r>
            <a:endParaRPr sz="515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r>
              <a:rPr lang="en-GB" sz="4940" dirty="0"/>
              <a:t>						</a:t>
            </a:r>
            <a:endParaRPr sz="384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</a:pPr>
            <a:endParaRPr sz="494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sz="67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384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"/>
          <p:cNvSpPr txBox="1">
            <a:spLocks noGrp="1"/>
          </p:cNvSpPr>
          <p:nvPr>
            <p:ph type="title"/>
          </p:nvPr>
        </p:nvSpPr>
        <p:spPr>
          <a:xfrm>
            <a:off x="523240" y="1787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Create your own monster</a:t>
            </a:r>
            <a:endParaRPr sz="54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4" name="Google Shape;344;p22" descr="Afbeeldingsresultaat voor minotaur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6660" y="2781300"/>
            <a:ext cx="3667614" cy="3667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 txBox="1">
            <a:spLocks noGrp="1"/>
          </p:cNvSpPr>
          <p:nvPr>
            <p:ph type="title"/>
          </p:nvPr>
        </p:nvSpPr>
        <p:spPr>
          <a:xfrm>
            <a:off x="1454624" y="718986"/>
            <a:ext cx="4143536" cy="129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40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Making a monster head</a:t>
            </a:r>
            <a:endParaRPr sz="4000" b="1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1" name="Google Shape;351;p23"/>
          <p:cNvSpPr txBox="1">
            <a:spLocks noGrp="1"/>
          </p:cNvSpPr>
          <p:nvPr>
            <p:ph type="body" idx="1"/>
          </p:nvPr>
        </p:nvSpPr>
        <p:spPr>
          <a:xfrm>
            <a:off x="1451581" y="2015732"/>
            <a:ext cx="3526523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53" name="Google Shape;353;p23" descr="Afbeeldingsresultaat voor medus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989" y="2364285"/>
            <a:ext cx="2877669" cy="418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3" descr="Afbeeldingsresultaat voor cycloop odysseu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1530" y="3019378"/>
            <a:ext cx="2369288" cy="352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28DCEB-1CB5-E54D-89BE-AD4AE3659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42" r="4430"/>
          <a:stretch/>
        </p:blipFill>
        <p:spPr>
          <a:xfrm>
            <a:off x="4650216" y="3275221"/>
            <a:ext cx="3526523" cy="2725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2AF42D-CFC9-3844-BB4C-EBADE82194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85" r="18368"/>
          <a:stretch/>
        </p:blipFill>
        <p:spPr>
          <a:xfrm rot="16200000">
            <a:off x="7213998" y="-154211"/>
            <a:ext cx="2780505" cy="33146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"/>
          <p:cNvSpPr txBox="1">
            <a:spLocks noGrp="1"/>
          </p:cNvSpPr>
          <p:nvPr>
            <p:ph type="title"/>
          </p:nvPr>
        </p:nvSpPr>
        <p:spPr>
          <a:xfrm>
            <a:off x="1451580" y="608577"/>
            <a:ext cx="5425470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What did we learn today?</a:t>
            </a:r>
            <a:endParaRPr dirty="0"/>
          </a:p>
        </p:txBody>
      </p:sp>
      <p:sp>
        <p:nvSpPr>
          <p:cNvPr id="361" name="Google Shape;361;p24"/>
          <p:cNvSpPr txBox="1">
            <a:spLocks noGrp="1"/>
          </p:cNvSpPr>
          <p:nvPr>
            <p:ph type="body" idx="1"/>
          </p:nvPr>
        </p:nvSpPr>
        <p:spPr>
          <a:xfrm>
            <a:off x="1451580" y="2015733"/>
            <a:ext cx="4644419" cy="411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Who came first: the medieval knights or the Ancient Greeks?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 i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The Ancient Greeks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What does the word </a:t>
            </a:r>
            <a:r>
              <a:rPr lang="en-GB" sz="2600" dirty="0">
                <a:solidFill>
                  <a:schemeClr val="dk2"/>
                </a:solidFill>
              </a:rPr>
              <a:t>β</a:t>
            </a:r>
            <a:r>
              <a:rPr lang="en-GB" sz="2600" dirty="0" err="1">
                <a:solidFill>
                  <a:schemeClr val="dk2"/>
                </a:solidFill>
              </a:rPr>
              <a:t>ιος</a:t>
            </a:r>
            <a:r>
              <a:rPr lang="en-GB" sz="2600" dirty="0">
                <a:solidFill>
                  <a:schemeClr val="dk2"/>
                </a:solidFill>
              </a:rPr>
              <a:t> mean</a:t>
            </a:r>
            <a:r>
              <a:rPr lang="en-GB" sz="26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 i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Life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How do you pronounce this letter: </a:t>
            </a:r>
            <a:r>
              <a:rPr lang="en-GB" sz="2600" dirty="0">
                <a:solidFill>
                  <a:schemeClr val="dk2"/>
                </a:solidFill>
              </a:rPr>
              <a:t>λ</a:t>
            </a:r>
            <a:r>
              <a:rPr lang="en-GB" sz="2600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GB" sz="2600" i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</a:t>
            </a:r>
            <a:endParaRPr sz="2600" dirty="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62" name="Google Shape;36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3826" y="805583"/>
            <a:ext cx="4660762" cy="46607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 txBox="1">
            <a:spLocks noGrp="1"/>
          </p:cNvSpPr>
          <p:nvPr>
            <p:ph type="title"/>
          </p:nvPr>
        </p:nvSpPr>
        <p:spPr>
          <a:xfrm>
            <a:off x="409575" y="1857375"/>
            <a:ext cx="6028213" cy="165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What do you know about the Ancient Greeks?</a:t>
            </a:r>
            <a:endParaRPr dirty="0"/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4651" y="1098619"/>
            <a:ext cx="4660762" cy="46607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 txBox="1">
            <a:spLocks noGrp="1"/>
          </p:cNvSpPr>
          <p:nvPr>
            <p:ph type="title"/>
          </p:nvPr>
        </p:nvSpPr>
        <p:spPr>
          <a:xfrm>
            <a:off x="1461739" y="344559"/>
            <a:ext cx="9603275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n-GB" b="1" dirty="0">
                <a:latin typeface="Gill Sans"/>
                <a:ea typeface="Gill Sans"/>
                <a:cs typeface="Gill Sans"/>
                <a:sym typeface="Gill Sans"/>
              </a:rPr>
              <a:t>Influence of the Ancient Greeks</a:t>
            </a:r>
            <a:endParaRPr b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4" name="Google Shape;134;p4" descr="Afbeeldingsresultaat voor disney hercul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4033" y="3429000"/>
            <a:ext cx="1981928" cy="29728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5" name="Google Shape;135;p4" descr="Afbeeldingsresultaat voor nachtwacht minotaurus"/>
          <p:cNvPicPr preferRelativeResize="0"/>
          <p:nvPr/>
        </p:nvPicPr>
        <p:blipFill rotWithShape="1">
          <a:blip r:embed="rId4">
            <a:alphaModFix/>
          </a:blip>
          <a:srcRect b="9509"/>
          <a:stretch/>
        </p:blipFill>
        <p:spPr>
          <a:xfrm>
            <a:off x="4379794" y="1412292"/>
            <a:ext cx="4476912" cy="23570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6" name="Google Shape;136;p4" descr="Afbeeldingsresultaat voor harry potter cerberu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039" y="1421431"/>
            <a:ext cx="3747856" cy="15616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7" name="Google Shape;137;p4" descr="Afbeeldingsresultaat voor parthen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13802" y="1412293"/>
            <a:ext cx="2682159" cy="18849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8" name="Google Shape;138;p4" descr="Afbeelding met persoon, staand, vrouw, paraplu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65448" y="4016902"/>
            <a:ext cx="5669921" cy="23570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6400" y="3297266"/>
            <a:ext cx="3016611" cy="30767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6000"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555361" y="1098619"/>
            <a:ext cx="5720344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Gill Sans"/>
              <a:buNone/>
            </a:pPr>
            <a:r>
              <a:rPr lang="en-GB" sz="5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Where did the Ancient Greeks live?</a:t>
            </a:r>
            <a:endParaRPr dirty="0"/>
          </a:p>
        </p:txBody>
      </p:sp>
      <p:pic>
        <p:nvPicPr>
          <p:cNvPr id="146" name="Google Shape;1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1102" y="1098619"/>
            <a:ext cx="4660762" cy="46607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6380" y="223520"/>
            <a:ext cx="12479909" cy="66344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en-GB" sz="44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Where did the Ancient Greeks live</a:t>
            </a:r>
            <a:r>
              <a:rPr lang="en-GB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dirty="0"/>
          </a:p>
        </p:txBody>
      </p:sp>
      <p:pic>
        <p:nvPicPr>
          <p:cNvPr id="158" name="Google Shape;158;p7" descr="Afbeeldingsresultaat voor map of ancient greece mediterranean se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727" y="1325563"/>
            <a:ext cx="8404545" cy="52076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1767840" y="0"/>
            <a:ext cx="86563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en-GB" sz="3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Where did the Ancient Greeks live</a:t>
            </a:r>
            <a:r>
              <a:rPr lang="en-GB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164" name="Google Shape;164;p8" descr="Afbeelding met kaa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339" y="1325563"/>
            <a:ext cx="9929322" cy="52516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1021080" y="-142875"/>
            <a:ext cx="101707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ill Sans"/>
              <a:buNone/>
            </a:pPr>
            <a:r>
              <a:rPr lang="en-GB" sz="3600" b="1" dirty="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Where did the Ancient Greeks live?</a:t>
            </a:r>
            <a:endParaRPr sz="3600" dirty="0"/>
          </a:p>
        </p:txBody>
      </p:sp>
      <p:pic>
        <p:nvPicPr>
          <p:cNvPr id="171" name="Google Shape;171;p9" descr="Afbeeldingsresultaat voor map europe and middle east"/>
          <p:cNvPicPr preferRelativeResize="0"/>
          <p:nvPr/>
        </p:nvPicPr>
        <p:blipFill rotWithShape="1">
          <a:blip r:embed="rId3">
            <a:alphaModFix/>
          </a:blip>
          <a:srcRect l="9258" t="12477" r="9383" b="11729"/>
          <a:stretch/>
        </p:blipFill>
        <p:spPr>
          <a:xfrm>
            <a:off x="2056175" y="904830"/>
            <a:ext cx="8079650" cy="58210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332</Words>
  <Application>Microsoft Office PowerPoint</Application>
  <PresentationFormat>Breedbeeld</PresentationFormat>
  <Paragraphs>122</Paragraphs>
  <Slides>24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Gill Sans</vt:lpstr>
      <vt:lpstr>Calibri</vt:lpstr>
      <vt:lpstr>Arial</vt:lpstr>
      <vt:lpstr>Kantoorthema</vt:lpstr>
      <vt:lpstr>Kantoorthema</vt:lpstr>
      <vt:lpstr>ANCIENT GREEKS – YOUNG HEROES  LESSON 1</vt:lpstr>
      <vt:lpstr>The Ancient Greeks…</vt:lpstr>
      <vt:lpstr>What do you know about the Ancient Greeks?</vt:lpstr>
      <vt:lpstr>Influence of the Ancient Greeks</vt:lpstr>
      <vt:lpstr>Where did the Ancient Greeks live?</vt:lpstr>
      <vt:lpstr>PowerPoint-presentatie</vt:lpstr>
      <vt:lpstr>Where did the Ancient Greeks live?</vt:lpstr>
      <vt:lpstr>Where did the Ancient Greeks live?</vt:lpstr>
      <vt:lpstr>Where did the Ancient Greeks live?</vt:lpstr>
      <vt:lpstr>When did the Ancient Greeks live?</vt:lpstr>
      <vt:lpstr>PowerPoint-presentatie</vt:lpstr>
      <vt:lpstr>When did the Ancient Greeks live?</vt:lpstr>
      <vt:lpstr>What language did the Ancient Greeks speak?</vt:lpstr>
      <vt:lpstr>You already know ancient Greek!</vt:lpstr>
      <vt:lpstr>What language did the Ancient Greeks speak?</vt:lpstr>
      <vt:lpstr>The alphabet of the Ancient Greeks</vt:lpstr>
      <vt:lpstr>The alphabet of the Ancient Greeks</vt:lpstr>
      <vt:lpstr>The alphabet of the Ancient Greeks</vt:lpstr>
      <vt:lpstr>The alphabet of the Ancient Greeks</vt:lpstr>
      <vt:lpstr>Νames in Ancient Greek</vt:lpstr>
      <vt:lpstr>My name in Ancient Greek</vt:lpstr>
      <vt:lpstr>Create your own monster</vt:lpstr>
      <vt:lpstr>Making a monster head</vt:lpstr>
      <vt:lpstr>What did we learn today?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 LES 1</dc:title>
  <dc:creator>jarno vercamer</dc:creator>
  <cp:lastModifiedBy>Evelien Bracke</cp:lastModifiedBy>
  <cp:revision>13</cp:revision>
  <dcterms:created xsi:type="dcterms:W3CDTF">2019-02-21T15:56:08Z</dcterms:created>
  <dcterms:modified xsi:type="dcterms:W3CDTF">2023-03-10T14:09:58Z</dcterms:modified>
</cp:coreProperties>
</file>