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omfortaa" panose="020B0604020202020204" charset="0"/>
      <p:regular r:id="rId20"/>
      <p:bold r:id="rId21"/>
    </p:embeddedFont>
    <p:embeddedFont>
      <p:font typeface="Gill Sans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850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iPJ0apyOj79kfUqlK9KaSaUU6W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8144"/>
  </p:normalViewPr>
  <p:slideViewPr>
    <p:cSldViewPr snapToGrid="0">
      <p:cViewPr varScale="1">
        <p:scale>
          <a:sx n="64" d="100"/>
          <a:sy n="64" d="100"/>
        </p:scale>
        <p:origin x="1320" y="62"/>
      </p:cViewPr>
      <p:guideLst>
        <p:guide orient="horz" pos="2160"/>
        <p:guide pos="3840"/>
        <p:guide orient="horz" pos="8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keleton_(undead)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Starvation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M</a:t>
            </a:r>
            <a:endParaRPr/>
          </a:p>
        </p:txBody>
      </p:sp>
      <p:sp>
        <p:nvSpPr>
          <p:cNvPr id="191" name="Google Shape;19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c4a5adc0b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c4a5adc0b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The 3 monsters: minotaur, Kerberos and giant</a:t>
            </a:r>
          </a:p>
        </p:txBody>
      </p:sp>
      <p:sp>
        <p:nvSpPr>
          <p:cNvPr id="215" name="Google Shape;215;gc4a5adc0b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4a5adc0b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c4a5adc0b9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gc4a5adc0b9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758dde07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gc758dde078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Link gigas to lesson topic and introduction</a:t>
            </a:r>
            <a:endParaRPr dirty="0"/>
          </a:p>
        </p:txBody>
      </p:sp>
      <p:sp>
        <p:nvSpPr>
          <p:cNvPr id="120" name="Google Shape;120;gc758dde078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c758dde07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c758dde078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c758dde078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758dde07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c758dde078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Left to right: </a:t>
            </a:r>
            <a:r>
              <a:rPr lang="en-GB" dirty="0" err="1"/>
              <a:t>Reuzenommegang</a:t>
            </a:r>
            <a:r>
              <a:rPr lang="en-GB" dirty="0"/>
              <a:t> (Giants’ Procession) in Dendermonde - Japanese giant’s skeleton: </a:t>
            </a:r>
            <a:r>
              <a:rPr lang="en-GB" sz="1150" dirty="0">
                <a:solidFill>
                  <a:srgbClr val="202122"/>
                </a:solidFill>
                <a:highlight>
                  <a:srgbClr val="FFFFFF"/>
                </a:highlight>
              </a:rPr>
              <a:t>The </a:t>
            </a:r>
            <a:r>
              <a:rPr lang="en-GB" sz="1150" dirty="0" err="1">
                <a:solidFill>
                  <a:srgbClr val="202122"/>
                </a:solidFill>
                <a:highlight>
                  <a:srgbClr val="FFFFFF"/>
                </a:highlight>
              </a:rPr>
              <a:t>Gashadokuro</a:t>
            </a:r>
            <a:r>
              <a:rPr lang="en-GB" sz="1150" dirty="0">
                <a:solidFill>
                  <a:srgbClr val="202122"/>
                </a:solidFill>
                <a:highlight>
                  <a:srgbClr val="FFFFFF"/>
                </a:highlight>
              </a:rPr>
              <a:t> are spirits that take the form of giant </a:t>
            </a:r>
            <a:r>
              <a:rPr lang="en-GB" sz="1150" dirty="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skeletons</a:t>
            </a:r>
            <a:r>
              <a:rPr lang="en-GB" sz="1150" dirty="0">
                <a:solidFill>
                  <a:srgbClr val="202122"/>
                </a:solidFill>
                <a:highlight>
                  <a:srgbClr val="FFFFFF"/>
                </a:highlight>
              </a:rPr>
              <a:t> and are fifteen times larger than an average person, said to be created from the amassed bones of people who died of </a:t>
            </a:r>
            <a:r>
              <a:rPr lang="en-GB" sz="1150" dirty="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starvation</a:t>
            </a:r>
            <a:r>
              <a:rPr lang="en-GB" sz="1150" dirty="0">
                <a:solidFill>
                  <a:srgbClr val="202122"/>
                </a:solidFill>
                <a:highlight>
                  <a:srgbClr val="FFFFFF"/>
                </a:highlight>
              </a:rPr>
              <a:t> or in battle, without being buried – BFG – Goliath – top right: </a:t>
            </a:r>
            <a:r>
              <a:rPr lang="en-GB" sz="1150" dirty="0" err="1">
                <a:solidFill>
                  <a:srgbClr val="202122"/>
                </a:solidFill>
                <a:highlight>
                  <a:srgbClr val="FFFFFF"/>
                </a:highlight>
              </a:rPr>
              <a:t>Kumbhakarna</a:t>
            </a:r>
            <a:r>
              <a:rPr lang="en-GB" sz="1150" dirty="0">
                <a:solidFill>
                  <a:srgbClr val="202122"/>
                </a:solidFill>
                <a:highlight>
                  <a:srgbClr val="FFFFFF"/>
                </a:highlight>
              </a:rPr>
              <a:t>, Indian god</a:t>
            </a:r>
            <a:endParaRPr sz="1300" dirty="0"/>
          </a:p>
        </p:txBody>
      </p:sp>
      <p:sp>
        <p:nvSpPr>
          <p:cNvPr id="136" name="Google Shape;136;gc758dde078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c758dde078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c758dde078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Here you can indicate where different giants come from: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 err="1"/>
              <a:t>Madremonte</a:t>
            </a:r>
            <a:r>
              <a:rPr lang="en-GB" dirty="0"/>
              <a:t> in South America a giant who protects nature - </a:t>
            </a:r>
            <a:r>
              <a:rPr lang="en-GB" b="1" dirty="0"/>
              <a:t>Mbombo</a:t>
            </a:r>
            <a:r>
              <a:rPr lang="en-GB" dirty="0"/>
              <a:t> in Congo, a white giant who created the earth by surrendering - </a:t>
            </a:r>
            <a:r>
              <a:rPr lang="en-GB" b="1" dirty="0"/>
              <a:t>the giants in Dendermonde</a:t>
            </a:r>
            <a:r>
              <a:rPr lang="en-GB" dirty="0"/>
              <a:t> - </a:t>
            </a:r>
            <a:r>
              <a:rPr lang="en-GB" b="1" dirty="0" err="1"/>
              <a:t>Kumbhakarna</a:t>
            </a:r>
            <a:r>
              <a:rPr lang="en-GB" dirty="0"/>
              <a:t>, Indian god who is rather gluttonous and finally </a:t>
            </a:r>
            <a:r>
              <a:rPr lang="en-GB" b="1" dirty="0" err="1"/>
              <a:t>Gashadokuro</a:t>
            </a:r>
            <a:r>
              <a:rPr lang="en-GB" dirty="0"/>
              <a:t>, the Japanese spirit who consists of all the bones of dead people who have never been buried</a:t>
            </a:r>
            <a:endParaRPr dirty="0"/>
          </a:p>
        </p:txBody>
      </p:sp>
      <p:sp>
        <p:nvSpPr>
          <p:cNvPr id="149" name="Google Shape;149;gc758dde078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168" name="Google Shape;16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56000"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54268" y="173880"/>
            <a:ext cx="11707800" cy="25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Gill Sans"/>
              <a:buNone/>
            </a:pPr>
            <a:r>
              <a:rPr lang="en-GB" sz="4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ANCIENT GREEKS – YOUNG HEROES</a:t>
            </a:r>
            <a:br>
              <a:rPr lang="en-GB" sz="4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GB" sz="4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LESSON 4</a:t>
            </a:r>
            <a:endParaRPr sz="4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"/>
          <p:cNvSpPr txBox="1">
            <a:spLocks noGrp="1"/>
          </p:cNvSpPr>
          <p:nvPr>
            <p:ph type="title"/>
          </p:nvPr>
        </p:nvSpPr>
        <p:spPr>
          <a:xfrm>
            <a:off x="2082113" y="473041"/>
            <a:ext cx="2357524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Story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4" name="Google Shape;194;p8"/>
          <p:cNvSpPr txBox="1">
            <a:spLocks noGrp="1"/>
          </p:cNvSpPr>
          <p:nvPr>
            <p:ph type="body" idx="1"/>
          </p:nvPr>
        </p:nvSpPr>
        <p:spPr>
          <a:xfrm>
            <a:off x="-1310525" y="948900"/>
            <a:ext cx="9142800" cy="49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endParaRPr sz="33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3300" dirty="0">
                <a:solidFill>
                  <a:schemeClr val="dk2"/>
                </a:solidFill>
              </a:rPr>
              <a:t>Sinbad and the Giant</a:t>
            </a:r>
            <a:endParaRPr sz="3300" dirty="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3300" dirty="0">
                <a:solidFill>
                  <a:schemeClr val="dk2"/>
                </a:solidFill>
              </a:rPr>
              <a:t>Odysseus and Polyphemus</a:t>
            </a:r>
            <a:endParaRPr sz="330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endParaRPr sz="3300" dirty="0"/>
          </a:p>
        </p:txBody>
      </p:sp>
      <p:pic>
        <p:nvPicPr>
          <p:cNvPr id="195" name="Google Shape;19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800" y="2918725"/>
            <a:ext cx="5052150" cy="353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5052" y="-2"/>
            <a:ext cx="4572001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4000"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2"/>
          <p:cNvSpPr txBox="1">
            <a:spLocks noGrp="1"/>
          </p:cNvSpPr>
          <p:nvPr>
            <p:ph type="title"/>
          </p:nvPr>
        </p:nvSpPr>
        <p:spPr>
          <a:xfrm>
            <a:off x="816425" y="326576"/>
            <a:ext cx="6858000" cy="21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Time for a quiz!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0" name="Google Shape;210;p22"/>
          <p:cNvSpPr txBox="1"/>
          <p:nvPr/>
        </p:nvSpPr>
        <p:spPr>
          <a:xfrm>
            <a:off x="1632850" y="2989975"/>
            <a:ext cx="8919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2"/>
          <p:cNvSpPr txBox="1"/>
          <p:nvPr/>
        </p:nvSpPr>
        <p:spPr>
          <a:xfrm>
            <a:off x="1265475" y="2061475"/>
            <a:ext cx="7592700" cy="21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c4a5adc0b9_0_1"/>
          <p:cNvSpPr txBox="1">
            <a:spLocks noGrp="1"/>
          </p:cNvSpPr>
          <p:nvPr>
            <p:ph type="title"/>
          </p:nvPr>
        </p:nvSpPr>
        <p:spPr>
          <a:xfrm>
            <a:off x="294675" y="279275"/>
            <a:ext cx="11505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Which monster are you?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8" name="Google Shape;218;gc4a5adc0b9_0_1"/>
          <p:cNvSpPr txBox="1">
            <a:spLocks noGrp="1"/>
          </p:cNvSpPr>
          <p:nvPr>
            <p:ph type="body" idx="1"/>
          </p:nvPr>
        </p:nvSpPr>
        <p:spPr>
          <a:xfrm>
            <a:off x="1706191" y="1604963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		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19" name="Google Shape;219;gc4a5adc0b9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8300" y="2184400"/>
            <a:ext cx="4256476" cy="319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c4a5adc0b9_0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550" y="2184396"/>
            <a:ext cx="3392000" cy="319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c4a5adc0b9_0_1" descr="Afbeelding met tekst, binnen, kylix, pot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 r="58348" b="9763"/>
          <a:stretch/>
        </p:blipFill>
        <p:spPr>
          <a:xfrm>
            <a:off x="4037938" y="1690699"/>
            <a:ext cx="3299965" cy="46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4000"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c4a5adc0b9_0_21"/>
          <p:cNvSpPr txBox="1">
            <a:spLocks noGrp="1"/>
          </p:cNvSpPr>
          <p:nvPr>
            <p:ph type="title"/>
          </p:nvPr>
        </p:nvSpPr>
        <p:spPr>
          <a:xfrm>
            <a:off x="701040" y="1435503"/>
            <a:ext cx="65532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What will you take away from this lesson?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882619" y="2071581"/>
            <a:ext cx="3648741" cy="2674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The Ancient Greeks…</a:t>
            </a:r>
            <a:b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and stories about giants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96" name="Google Shape;96;p2"/>
          <p:cNvGrpSpPr/>
          <p:nvPr/>
        </p:nvGrpSpPr>
        <p:grpSpPr>
          <a:xfrm>
            <a:off x="5277206" y="298082"/>
            <a:ext cx="5993383" cy="5384158"/>
            <a:chOff x="649788" y="761"/>
            <a:chExt cx="5993383" cy="5384158"/>
          </a:xfrm>
        </p:grpSpPr>
        <p:sp>
          <p:nvSpPr>
            <p:cNvPr id="97" name="Google Shape;97;p2"/>
            <p:cNvSpPr txBox="1"/>
            <p:nvPr/>
          </p:nvSpPr>
          <p:spPr>
            <a:xfrm>
              <a:off x="2715406" y="343207"/>
              <a:ext cx="1653600" cy="165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Gill Sans"/>
                <a:buNone/>
              </a:pPr>
              <a:r>
                <a:rPr lang="en-GB" sz="2400" b="0" i="0" u="none" strike="noStrike" cap="none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In welke goden geloofden de oude Grieken?</a:t>
              </a:r>
              <a:endParaRPr sz="24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 rot="7174631">
              <a:off x="2383970" y="2277598"/>
              <a:ext cx="610216" cy="789310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 txBox="1"/>
            <p:nvPr/>
          </p:nvSpPr>
          <p:spPr>
            <a:xfrm rot="-3624592">
              <a:off x="2520792" y="2355790"/>
              <a:ext cx="427103" cy="4735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alibri"/>
                <a:buNone/>
              </a:pPr>
              <a:endPara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49788" y="3035334"/>
              <a:ext cx="2338500" cy="2338500"/>
            </a:xfrm>
            <a:prstGeom prst="ellipse">
              <a:avLst/>
            </a:prstGeom>
            <a:solidFill>
              <a:srgbClr val="8DA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 txBox="1"/>
            <p:nvPr/>
          </p:nvSpPr>
          <p:spPr>
            <a:xfrm>
              <a:off x="992234" y="3377780"/>
              <a:ext cx="1653600" cy="165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400" b="0" i="0" u="none" strike="noStrike" cap="none" dirty="0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Giants</a:t>
              </a:r>
              <a:endParaRPr sz="2000" b="0" i="0" u="none" strike="noStrike" cap="none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 rot="10346">
              <a:off x="3277783" y="3815394"/>
              <a:ext cx="697803" cy="789304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 txBox="1"/>
            <p:nvPr/>
          </p:nvSpPr>
          <p:spPr>
            <a:xfrm rot="10558">
              <a:off x="3277754" y="3972934"/>
              <a:ext cx="488402" cy="473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alibri"/>
                <a:buNone/>
              </a:pPr>
              <a:endPara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4304671" y="3046419"/>
              <a:ext cx="2338500" cy="2338500"/>
            </a:xfrm>
            <a:prstGeom prst="ellipse">
              <a:avLst/>
            </a:prstGeom>
            <a:solidFill>
              <a:srgbClr val="D8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 txBox="1"/>
            <p:nvPr/>
          </p:nvSpPr>
          <p:spPr>
            <a:xfrm>
              <a:off x="4647117" y="3388865"/>
              <a:ext cx="1653600" cy="165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Gill Sans"/>
                <a:buNone/>
              </a:pPr>
              <a:r>
                <a:rPr lang="en-GB" sz="2400" dirty="0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Quiz: which monster are you? </a:t>
              </a:r>
              <a:endParaRPr sz="2400" b="0" i="0" u="none" strike="noStrike" cap="none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-7343094">
              <a:off x="4025922" y="2189154"/>
              <a:ext cx="672138" cy="789323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 txBox="1"/>
            <p:nvPr/>
          </p:nvSpPr>
          <p:spPr>
            <a:xfrm rot="3456437">
              <a:off x="4180698" y="2432084"/>
              <a:ext cx="470395" cy="473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alibri"/>
                <a:buNone/>
              </a:pPr>
              <a:endPara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372960" y="761"/>
              <a:ext cx="2338500" cy="2338500"/>
            </a:xfrm>
            <a:prstGeom prst="ellipse">
              <a:avLst/>
            </a:prstGeom>
            <a:solidFill>
              <a:srgbClr val="B3C6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" name="Google Shape;109;p2"/>
          <p:cNvSpPr txBox="1"/>
          <p:nvPr/>
        </p:nvSpPr>
        <p:spPr>
          <a:xfrm>
            <a:off x="7300900" y="462535"/>
            <a:ext cx="1628700" cy="1514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24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Sindbad and Odysseus</a:t>
            </a:r>
            <a:endParaRPr sz="2400" b="0" i="0" u="none" strike="noStrike" cap="none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/>
          <p:cNvSpPr txBox="1">
            <a:spLocks noGrp="1"/>
          </p:cNvSpPr>
          <p:nvPr>
            <p:ph type="title"/>
          </p:nvPr>
        </p:nvSpPr>
        <p:spPr>
          <a:xfrm>
            <a:off x="811150" y="365000"/>
            <a:ext cx="11094000" cy="19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         Time for a game!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1"/>
          </p:nvPr>
        </p:nvSpPr>
        <p:spPr>
          <a:xfrm>
            <a:off x="1620441" y="1690688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c758dde078_0_6"/>
          <p:cNvSpPr txBox="1">
            <a:spLocks noGrp="1"/>
          </p:cNvSpPr>
          <p:nvPr>
            <p:ph type="title"/>
          </p:nvPr>
        </p:nvSpPr>
        <p:spPr>
          <a:xfrm>
            <a:off x="811150" y="242075"/>
            <a:ext cx="11094000" cy="19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               </a:t>
            </a:r>
            <a:r>
              <a:rPr lang="en-GB" sz="57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Recap</a:t>
            </a:r>
            <a:endParaRPr sz="57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3" name="Google Shape;123;gc758dde078_0_6"/>
          <p:cNvSpPr txBox="1">
            <a:spLocks noGrp="1"/>
          </p:cNvSpPr>
          <p:nvPr>
            <p:ph type="body" idx="1"/>
          </p:nvPr>
        </p:nvSpPr>
        <p:spPr>
          <a:xfrm>
            <a:off x="1620441" y="1690688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4" name="Google Shape;124;gc758dde078_0_6"/>
          <p:cNvSpPr txBox="1"/>
          <p:nvPr/>
        </p:nvSpPr>
        <p:spPr>
          <a:xfrm>
            <a:off x="467025" y="1024200"/>
            <a:ext cx="11290800" cy="5678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Χα</a:t>
            </a:r>
            <a:r>
              <a:rPr lang="en-GB" sz="52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ος</a:t>
            </a:r>
            <a:endParaRPr sz="5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Ψυχη</a:t>
            </a:r>
            <a:endParaRPr sz="5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δενδρον</a:t>
            </a:r>
            <a:endParaRPr sz="5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φιλος</a:t>
            </a:r>
            <a:endParaRPr sz="5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φο</a:t>
            </a:r>
            <a:r>
              <a:rPr lang="en-GB" sz="52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βος</a:t>
            </a:r>
            <a:endParaRPr sz="5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γιγ</a:t>
            </a:r>
            <a:r>
              <a:rPr lang="en-GB" sz="52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ας</a:t>
            </a:r>
            <a:endParaRPr sz="5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5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c758dde078_0_13"/>
          <p:cNvSpPr txBox="1">
            <a:spLocks noGrp="1"/>
          </p:cNvSpPr>
          <p:nvPr>
            <p:ph type="title"/>
          </p:nvPr>
        </p:nvSpPr>
        <p:spPr>
          <a:xfrm>
            <a:off x="811150" y="242075"/>
            <a:ext cx="11094000" cy="19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        </a:t>
            </a:r>
            <a:endParaRPr sz="57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1" name="Google Shape;131;gc758dde078_0_13"/>
          <p:cNvSpPr txBox="1">
            <a:spLocks noGrp="1"/>
          </p:cNvSpPr>
          <p:nvPr>
            <p:ph type="body" idx="1"/>
          </p:nvPr>
        </p:nvSpPr>
        <p:spPr>
          <a:xfrm>
            <a:off x="1620441" y="1690688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2" name="Google Shape;132;gc758dde078_0_13"/>
          <p:cNvSpPr txBox="1"/>
          <p:nvPr/>
        </p:nvSpPr>
        <p:spPr>
          <a:xfrm>
            <a:off x="467025" y="1024200"/>
            <a:ext cx="112908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38;gc758dde078_0_20">
            <a:extLst>
              <a:ext uri="{FF2B5EF4-FFF2-40B4-BE49-F238E27FC236}">
                <a16:creationId xmlns:a16="http://schemas.microsoft.com/office/drawing/2014/main" id="{6813B081-1377-9D40-9E33-5F9F1BDA21E3}"/>
              </a:ext>
            </a:extLst>
          </p:cNvPr>
          <p:cNvSpPr txBox="1">
            <a:spLocks/>
          </p:cNvSpPr>
          <p:nvPr/>
        </p:nvSpPr>
        <p:spPr>
          <a:xfrm>
            <a:off x="2326702" y="133819"/>
            <a:ext cx="11094000" cy="19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Who knows a </a:t>
            </a:r>
            <a:r>
              <a:rPr lang="el-GR" sz="57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γιγας? </a:t>
            </a:r>
            <a:endParaRPr lang="el-GR" sz="57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c758dde078_0_20"/>
          <p:cNvSpPr txBox="1">
            <a:spLocks noGrp="1"/>
          </p:cNvSpPr>
          <p:nvPr>
            <p:ph type="title"/>
          </p:nvPr>
        </p:nvSpPr>
        <p:spPr>
          <a:xfrm>
            <a:off x="2326702" y="133819"/>
            <a:ext cx="11094000" cy="19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Who knows a </a:t>
            </a:r>
            <a:r>
              <a:rPr lang="en-GB" sz="57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γιγας? </a:t>
            </a:r>
            <a:endParaRPr sz="57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9" name="Google Shape;139;gc758dde078_0_20"/>
          <p:cNvSpPr txBox="1">
            <a:spLocks noGrp="1"/>
          </p:cNvSpPr>
          <p:nvPr>
            <p:ph type="body" idx="1"/>
          </p:nvPr>
        </p:nvSpPr>
        <p:spPr>
          <a:xfrm>
            <a:off x="1620441" y="1690688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0" name="Google Shape;140;gc758dde078_0_20"/>
          <p:cNvSpPr txBox="1"/>
          <p:nvPr/>
        </p:nvSpPr>
        <p:spPr>
          <a:xfrm>
            <a:off x="467025" y="1024200"/>
            <a:ext cx="112908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gc758dde078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75" y="3207025"/>
            <a:ext cx="5060250" cy="347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c758dde078_0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5525" y="1843100"/>
            <a:ext cx="373380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c758dde078_0_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500" y="1024200"/>
            <a:ext cx="3733800" cy="209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c758dde078_0_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80325" y="4314825"/>
            <a:ext cx="2832475" cy="238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c758dde078_0_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80325" y="1047300"/>
            <a:ext cx="2832476" cy="3115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c758dde078_0_32"/>
          <p:cNvSpPr txBox="1">
            <a:spLocks noGrp="1"/>
          </p:cNvSpPr>
          <p:nvPr>
            <p:ph type="title"/>
          </p:nvPr>
        </p:nvSpPr>
        <p:spPr>
          <a:xfrm>
            <a:off x="364574" y="514652"/>
            <a:ext cx="11094000" cy="19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nl-BE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Giants in different story traditions</a:t>
            </a:r>
            <a:endParaRPr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2" name="Google Shape;152;gc758dde078_0_32"/>
          <p:cNvSpPr txBox="1">
            <a:spLocks noGrp="1"/>
          </p:cNvSpPr>
          <p:nvPr>
            <p:ph type="body" idx="1"/>
          </p:nvPr>
        </p:nvSpPr>
        <p:spPr>
          <a:xfrm>
            <a:off x="1620441" y="1690688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4" name="Google Shape;154;gc758dde078_0_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4274" y="1510400"/>
            <a:ext cx="10059202" cy="53475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155" name="Google Shape;155;gc758dde078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71550" y="124850"/>
            <a:ext cx="1434025" cy="187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c758dde078_0_32"/>
          <p:cNvSpPr/>
          <p:nvPr/>
        </p:nvSpPr>
        <p:spPr>
          <a:xfrm rot="2700000">
            <a:off x="10720860" y="2045109"/>
            <a:ext cx="400505" cy="109693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7" name="Google Shape;157;gc758dde078_0_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72000" y="5045800"/>
            <a:ext cx="1555700" cy="171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c758dde078_0_32"/>
          <p:cNvSpPr/>
          <p:nvPr/>
        </p:nvSpPr>
        <p:spPr>
          <a:xfrm>
            <a:off x="8327575" y="4225025"/>
            <a:ext cx="326700" cy="8208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9" name="Google Shape;159;gc758dde078_0_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92225" y="2894225"/>
            <a:ext cx="1555700" cy="106955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c758dde078_0_32"/>
          <p:cNvSpPr/>
          <p:nvPr/>
        </p:nvSpPr>
        <p:spPr>
          <a:xfrm rot="-6203667">
            <a:off x="5518334" y="2255990"/>
            <a:ext cx="409232" cy="103909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1" name="Google Shape;161;gc758dde078_0_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9125" y="4762050"/>
            <a:ext cx="1994700" cy="19947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162" name="Google Shape;162;gc758dde078_0_32"/>
          <p:cNvSpPr/>
          <p:nvPr/>
        </p:nvSpPr>
        <p:spPr>
          <a:xfrm>
            <a:off x="2490100" y="5490475"/>
            <a:ext cx="1183800" cy="24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" name="Google Shape;163;gc758dde078_0_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05948" y="4976055"/>
            <a:ext cx="1434026" cy="185044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164" name="Google Shape;164;gc758dde078_0_32"/>
          <p:cNvSpPr/>
          <p:nvPr/>
        </p:nvSpPr>
        <p:spPr>
          <a:xfrm rot="1842662">
            <a:off x="5932688" y="4225094"/>
            <a:ext cx="326605" cy="82068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4000"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 txBox="1">
            <a:spLocks noGrp="1"/>
          </p:cNvSpPr>
          <p:nvPr>
            <p:ph type="title"/>
          </p:nvPr>
        </p:nvSpPr>
        <p:spPr>
          <a:xfrm>
            <a:off x="468800" y="591900"/>
            <a:ext cx="8505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b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b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b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The Arabian Nights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71" name="Google Shape;171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7575" y="4000500"/>
            <a:ext cx="4011375" cy="285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6"/>
          <p:cNvSpPr txBox="1"/>
          <p:nvPr/>
        </p:nvSpPr>
        <p:spPr>
          <a:xfrm>
            <a:off x="1265475" y="1122600"/>
            <a:ext cx="368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6"/>
          <p:cNvSpPr txBox="1"/>
          <p:nvPr/>
        </p:nvSpPr>
        <p:spPr>
          <a:xfrm>
            <a:off x="959300" y="1349375"/>
            <a:ext cx="573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6"/>
          <p:cNvSpPr/>
          <p:nvPr/>
        </p:nvSpPr>
        <p:spPr>
          <a:xfrm>
            <a:off x="1102175" y="2256450"/>
            <a:ext cx="2510400" cy="2345100"/>
          </a:xfrm>
          <a:prstGeom prst="ellipse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6"/>
          <p:cNvSpPr txBox="1"/>
          <p:nvPr/>
        </p:nvSpPr>
        <p:spPr>
          <a:xfrm>
            <a:off x="1500125" y="2321725"/>
            <a:ext cx="1714500" cy="181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latin typeface="Gill Sans"/>
                <a:ea typeface="Gill Sans"/>
                <a:cs typeface="Gill Sans"/>
                <a:sym typeface="Gill Sans"/>
              </a:rPr>
              <a:t>Who knows Arabic?</a:t>
            </a:r>
            <a:endParaRPr sz="2800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639800" y="4376913"/>
            <a:ext cx="2163600" cy="2102400"/>
          </a:xfrm>
          <a:prstGeom prst="ellipse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6"/>
          <p:cNvSpPr txBox="1"/>
          <p:nvPr/>
        </p:nvSpPr>
        <p:spPr>
          <a:xfrm>
            <a:off x="3794300" y="4904907"/>
            <a:ext cx="200910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latin typeface="Gill Sans"/>
                <a:ea typeface="Gill Sans"/>
                <a:cs typeface="Gill Sans"/>
                <a:sym typeface="Gill Sans"/>
              </a:rPr>
              <a:t>Who knows fairy tales</a:t>
            </a:r>
            <a:r>
              <a:rPr lang="en-GB" sz="2800" dirty="0">
                <a:latin typeface="Calibri"/>
                <a:ea typeface="Calibri"/>
                <a:cs typeface="Calibri"/>
                <a:sym typeface="Calibri"/>
              </a:rPr>
              <a:t>?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"/>
          <p:cNvSpPr txBox="1">
            <a:spLocks noGrp="1"/>
          </p:cNvSpPr>
          <p:nvPr>
            <p:ph type="title"/>
          </p:nvPr>
        </p:nvSpPr>
        <p:spPr>
          <a:xfrm>
            <a:off x="1124016" y="271375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and Sinbad 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versus giants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4" name="Google Shape;184;p7"/>
          <p:cNvSpPr txBox="1">
            <a:spLocks noGrp="1"/>
          </p:cNvSpPr>
          <p:nvPr>
            <p:ph type="body" idx="1"/>
          </p:nvPr>
        </p:nvSpPr>
        <p:spPr>
          <a:xfrm>
            <a:off x="1620466" y="1690688"/>
            <a:ext cx="895106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		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5" name="Google Shape;185;p7"/>
          <p:cNvSpPr txBox="1">
            <a:spLocks noGrp="1"/>
          </p:cNvSpPr>
          <p:nvPr>
            <p:ph type="body" idx="1"/>
          </p:nvPr>
        </p:nvSpPr>
        <p:spPr>
          <a:xfrm>
            <a:off x="1772866" y="1843088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		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86" name="Google Shape;18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1850" y="2199437"/>
            <a:ext cx="5993600" cy="4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C9742D-556D-F249-9A69-B9976CF2D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50" y="2316456"/>
            <a:ext cx="5808746" cy="427016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335</Words>
  <Application>Microsoft Office PowerPoint</Application>
  <PresentationFormat>Breedbeeld</PresentationFormat>
  <Paragraphs>60</Paragraphs>
  <Slides>13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Arial</vt:lpstr>
      <vt:lpstr>Comfortaa</vt:lpstr>
      <vt:lpstr>Calibri</vt:lpstr>
      <vt:lpstr>Gill Sans</vt:lpstr>
      <vt:lpstr>Kantoorthema</vt:lpstr>
      <vt:lpstr>ANCIENT GREEKS – YOUNG HEROES LESSON 4</vt:lpstr>
      <vt:lpstr>The Ancient Greeks… and stories about giants</vt:lpstr>
      <vt:lpstr>           Time for a game!</vt:lpstr>
      <vt:lpstr>                 Recap</vt:lpstr>
      <vt:lpstr>          </vt:lpstr>
      <vt:lpstr> Who knows a γιγας? </vt:lpstr>
      <vt:lpstr>Giants in different story traditions</vt:lpstr>
      <vt:lpstr>   The Arabian Nights </vt:lpstr>
      <vt:lpstr>Odysseus and Sinbad  versus giants</vt:lpstr>
      <vt:lpstr>Story</vt:lpstr>
      <vt:lpstr>Time for a quiz!</vt:lpstr>
      <vt:lpstr>Which monster are you?</vt:lpstr>
      <vt:lpstr>What will you take away from this lesson?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OUDE GRIEKEN – JONGE HELDEN  LES 3</dc:title>
  <dc:creator>Delfine Abbeloos</dc:creator>
  <cp:lastModifiedBy>Evelien Bracke</cp:lastModifiedBy>
  <cp:revision>10</cp:revision>
  <dcterms:modified xsi:type="dcterms:W3CDTF">2023-03-10T14:36:04Z</dcterms:modified>
</cp:coreProperties>
</file>