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ill Sans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AlTN9SIkLHa2x2/Cyqmoyo06Jf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en Temperville" initials="KT" lastIdx="2" clrIdx="0">
    <p:extLst>
      <p:ext uri="{19B8F6BF-5375-455C-9EA6-DF929625EA0E}">
        <p15:presenceInfo xmlns:p15="http://schemas.microsoft.com/office/powerpoint/2012/main" userId="S::Kristien.Temperville@UGent.be::d8e5bad6-8ce4-4bc8-8b1a-a59b0cc45d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6E7"/>
    <a:srgbClr val="4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57"/>
    <p:restoredTop sz="79294"/>
  </p:normalViewPr>
  <p:slideViewPr>
    <p:cSldViewPr snapToGrid="0">
      <p:cViewPr varScale="1">
        <p:scale>
          <a:sx n="65" d="100"/>
          <a:sy n="65" d="100"/>
        </p:scale>
        <p:origin x="73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customschemas.google.com/relationships/presentationmetadata" Target="meta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c66581aeb0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c66581ae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c8a08d869c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c8a08d869c_1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9" name="Google Shape;359;gc8a08d869c_1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8a2b6cd7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5" name="Google Shape;365;gc8a2b6cd7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8a08d869c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c8a08d869c_2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2" name="Google Shape;372;gc8a08d869c_2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13</a:t>
            </a:fld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c8a2b6cd77_1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7" name="Google Shape;377;gc8a2b6cd7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8a08d869c_1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4" name="Google Shape;384;gc8a08d869c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c8a2b6cd77_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Google Shape;389;gc8a2b6cd77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c9285a2282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c9285a2282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8" name="Google Shape;408;gc9285a2282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17</a:t>
            </a:fld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c8a08d869c_1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c8a08d869c_1_2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7" name="Google Shape;417;gc8a08d869c_1_2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18</a:t>
            </a:fld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c8a08d869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gc8a08d869c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gc8a08d869c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1" name="Google Shape;2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7cd026c16_1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Dinosaur &lt; </a:t>
            </a:r>
            <a:r>
              <a:rPr lang="el-GR" dirty="0"/>
              <a:t>δεινός</a:t>
            </a:r>
            <a:r>
              <a:rPr lang="nl-BE" dirty="0"/>
              <a:t> (terrible) +</a:t>
            </a:r>
            <a:r>
              <a:rPr lang="el-GR" dirty="0"/>
              <a:t> σαύρα</a:t>
            </a:r>
            <a:r>
              <a:rPr lang="nl-BE" dirty="0"/>
              <a:t> (lizard)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Geography &lt; </a:t>
            </a:r>
            <a:r>
              <a:rPr lang="el-GR" dirty="0" err="1"/>
              <a:t>γῆ</a:t>
            </a:r>
            <a:r>
              <a:rPr lang="nl-BE" dirty="0"/>
              <a:t> (earth) + </a:t>
            </a:r>
            <a:r>
              <a:rPr lang="el-GR" dirty="0"/>
              <a:t>γραφή</a:t>
            </a:r>
            <a:r>
              <a:rPr lang="nl-BE" dirty="0"/>
              <a:t> (writing)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Thermometer &lt; </a:t>
            </a:r>
            <a:r>
              <a:rPr lang="el-GR" dirty="0" err="1"/>
              <a:t>θέρμος</a:t>
            </a:r>
            <a:r>
              <a:rPr lang="nl-BE" dirty="0"/>
              <a:t> (hot) + μέ</a:t>
            </a:r>
            <a:r>
              <a:rPr lang="el-GR" dirty="0" err="1"/>
              <a:t>τρον</a:t>
            </a:r>
            <a:r>
              <a:rPr lang="nl-BE" dirty="0"/>
              <a:t> (measure)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gc7cd026c16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c7cd026c16_1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l-BE" dirty="0"/>
              <a:t>Biology &lt; </a:t>
            </a:r>
            <a:r>
              <a:rPr lang="el-GR" dirty="0"/>
              <a:t>βιός</a:t>
            </a:r>
            <a:r>
              <a:rPr lang="nl-BE" dirty="0"/>
              <a:t> (life) + </a:t>
            </a:r>
            <a:r>
              <a:rPr lang="el-GR" dirty="0"/>
              <a:t>λόγος</a:t>
            </a:r>
            <a:r>
              <a:rPr lang="nl-BE" dirty="0"/>
              <a:t> (word)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l-BE" dirty="0"/>
              <a:t>Philosopher &lt; </a:t>
            </a:r>
            <a:r>
              <a:rPr lang="el-GR" dirty="0"/>
              <a:t>φίλος</a:t>
            </a:r>
            <a:r>
              <a:rPr lang="nl-BE" dirty="0"/>
              <a:t> (friend) + </a:t>
            </a:r>
            <a:r>
              <a:rPr lang="el-GR" dirty="0"/>
              <a:t>σοφός</a:t>
            </a:r>
            <a:r>
              <a:rPr lang="nl-BE" dirty="0"/>
              <a:t> (wise)</a:t>
            </a:r>
            <a:endParaRPr dirty="0"/>
          </a:p>
        </p:txBody>
      </p:sp>
      <p:sp>
        <p:nvSpPr>
          <p:cNvPr id="278" name="Google Shape;278;gc7cd026c1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379ba48b3_2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Microscope &lt; </a:t>
            </a:r>
            <a:r>
              <a:rPr lang="el-GR" dirty="0"/>
              <a:t>μικρός</a:t>
            </a:r>
            <a:r>
              <a:rPr lang="nl-BE" dirty="0"/>
              <a:t> (little) + </a:t>
            </a:r>
            <a:r>
              <a:rPr lang="el-GR" dirty="0" err="1"/>
              <a:t>σκ</a:t>
            </a:r>
            <a:r>
              <a:rPr lang="nl-BE" dirty="0"/>
              <a:t>ο</a:t>
            </a:r>
            <a:r>
              <a:rPr lang="el-GR" dirty="0" err="1"/>
              <a:t>πος</a:t>
            </a:r>
            <a:r>
              <a:rPr lang="nl-BE" dirty="0"/>
              <a:t> (</a:t>
            </a:r>
            <a:r>
              <a:rPr lang="nl-BE"/>
              <a:t>the person who watches)</a:t>
            </a:r>
            <a:endParaRPr lang="el-G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Psychology &lt; </a:t>
            </a:r>
            <a:r>
              <a:rPr lang="el-GR" dirty="0"/>
              <a:t>ψυχή </a:t>
            </a:r>
            <a:r>
              <a:rPr lang="nl-BE" dirty="0"/>
              <a:t>(soul)</a:t>
            </a:r>
            <a:r>
              <a:rPr lang="el-GR" dirty="0"/>
              <a:t> </a:t>
            </a:r>
            <a:r>
              <a:rPr lang="nl-BE" dirty="0"/>
              <a:t>+ </a:t>
            </a:r>
            <a:r>
              <a:rPr lang="el-GR" dirty="0"/>
              <a:t>λόγος</a:t>
            </a:r>
            <a:r>
              <a:rPr lang="nl-BE" dirty="0"/>
              <a:t> (word)</a:t>
            </a:r>
            <a:endParaRPr dirty="0"/>
          </a:p>
        </p:txBody>
      </p:sp>
      <p:sp>
        <p:nvSpPr>
          <p:cNvPr id="287" name="Google Shape;287;gc379ba48b3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left to right: Medusa in </a:t>
            </a:r>
            <a:r>
              <a:rPr lang="en-GB" err="1"/>
              <a:t>Assasin's</a:t>
            </a:r>
            <a:r>
              <a:rPr lang="en-GB"/>
              <a:t> Creed Odyssey (2 images on left), in Clash of the Titans (2010) (top centre), in Percy Jackson (bottom centre and right)</a:t>
            </a:r>
            <a:endParaRPr/>
          </a:p>
        </p:txBody>
      </p:sp>
      <p:sp>
        <p:nvSpPr>
          <p:cNvPr id="304" name="Google Shape;3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8a08d869c_1_28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c8a08d869c_1_28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c8a08d869c_1_2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c8a08d869c_1_2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c8a08d869c_1_2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8a08d869c_1_2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c8a08d869c_1_2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c8a08d869c_1_2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c8a08d869c_1_2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c8a08d869c_1_2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8a08d869c_1_29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c8a08d869c_1_29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gc8a08d869c_1_2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c8a08d869c_1_2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c8a08d869c_1_2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8a08d869c_1_2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c8a08d869c_1_29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gc8a08d869c_1_29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gc8a08d869c_1_2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c8a08d869c_1_2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c8a08d869c_1_2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8a08d869c_1_30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c8a08d869c_1_30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gc8a08d869c_1_30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gc8a08d869c_1_30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gc8a08d869c_1_30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gc8a08d869c_1_3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c8a08d869c_1_3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c8a08d869c_1_3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8a08d869c_1_3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c8a08d869c_1_3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c8a08d869c_1_3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c8a08d869c_1_3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8a08d869c_1_3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c8a08d869c_1_3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c8a08d869c_1_3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8a08d869c_1_3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c8a08d869c_1_3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c8a08d869c_1_3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c8a08d869c_1_3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c8a08d869c_1_3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c8a08d869c_1_3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8a08d869c_1_3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c8a08d869c_1_3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gc8a08d869c_1_3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c8a08d869c_1_3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c8a08d869c_1_3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c8a08d869c_1_3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8a08d869c_1_3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c8a08d869c_1_338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c8a08d869c_1_3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c8a08d869c_1_3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c8a08d869c_1_3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c8a08d869c_1_344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c8a08d869c_1_344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c8a08d869c_1_3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c8a08d869c_1_3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c8a08d869c_1_3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9285a2282_0_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c9285a2282_0_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gc9285a2282_0_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c9285a2282_0_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c9285a2282_0_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9285a2282_0_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c9285a2282_0_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c9285a2282_0_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c9285a2282_0_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9285a2282_0_10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c9285a2282_0_10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gc9285a2282_0_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c9285a2282_0_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c9285a2282_0_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9285a2282_0_1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c9285a2282_0_1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gc9285a2282_0_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c9285a2282_0_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c9285a2282_0_1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c9285a2282_0_1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c9285a2282_0_1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gc9285a2282_0_1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gc9285a2282_0_1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gc9285a2282_0_1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c9285a2282_0_1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c9285a2282_0_1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c9285a2282_0_1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gc9285a2282_0_1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gc9285a2282_0_1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gc9285a2282_0_1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gc9285a2282_0_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gc9285a2282_0_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c9285a2282_0_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9285a2282_0_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gc9285a2282_0_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gc9285a2282_0_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9285a2282_0_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c9285a2282_0_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1" name="Google Shape;211;gc9285a2282_0_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2" name="Google Shape;212;gc9285a2282_0_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gc9285a2282_0_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c9285a2282_0_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c9285a2282_0_1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c9285a2282_0_1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gc9285a2282_0_1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9" name="Google Shape;219;gc9285a2282_0_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c9285a2282_0_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gc9285a2282_0_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9285a2282_0_1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c9285a2282_0_150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gc9285a2282_0_1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c9285a2282_0_1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c9285a2282_0_1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c9285a2282_0_15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gc9285a2282_0_15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gc9285a2282_0_1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c9285a2282_0_1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gc9285a2282_0_1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8a08d869c_1_2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gc8a08d869c_1_2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c8a08d869c_1_2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c8a08d869c_1_2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c8a08d869c_1_2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c9285a2282_0_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gc9285a2282_0_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gc9285a2282_0_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gc9285a2282_0_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gc9285a2282_0_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2000"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"/>
          <p:cNvSpPr txBox="1">
            <a:spLocks noGrp="1"/>
          </p:cNvSpPr>
          <p:nvPr>
            <p:ph type="ctrTitle"/>
          </p:nvPr>
        </p:nvSpPr>
        <p:spPr>
          <a:xfrm>
            <a:off x="373562" y="183478"/>
            <a:ext cx="11707907" cy="255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nl-BE" sz="4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ANCIENT GREEKS – YOUNG HEROES</a:t>
            </a:r>
            <a:br>
              <a:rPr lang="nl-BE" sz="4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4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nl-BE" sz="4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LESSON 3</a:t>
            </a:r>
            <a:endParaRPr sz="4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c66581aeb0_0_5"/>
          <p:cNvSpPr txBox="1">
            <a:spLocks noGrp="1"/>
          </p:cNvSpPr>
          <p:nvPr>
            <p:ph type="title"/>
          </p:nvPr>
        </p:nvSpPr>
        <p:spPr>
          <a:xfrm>
            <a:off x="1409700" y="0"/>
            <a:ext cx="9372600" cy="12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Gill Sans"/>
              <a:buNone/>
            </a:pPr>
            <a:r>
              <a:rPr lang="el-GR" sz="48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Μ</a:t>
            </a:r>
            <a:r>
              <a:rPr lang="nl-BE" sz="48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εδουσ</a:t>
            </a:r>
            <a:r>
              <a:rPr lang="nl-BE" sz="48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α’s family</a:t>
            </a:r>
            <a:endParaRPr sz="48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9" name="Google Shape;339;gc66581aeb0_0_5"/>
          <p:cNvSpPr txBox="1"/>
          <p:nvPr/>
        </p:nvSpPr>
        <p:spPr>
          <a:xfrm>
            <a:off x="857250" y="1285875"/>
            <a:ext cx="10858500" cy="52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c66581aeb0_0_5"/>
          <p:cNvSpPr/>
          <p:nvPr/>
        </p:nvSpPr>
        <p:spPr>
          <a:xfrm>
            <a:off x="3124225" y="1325700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dk2"/>
                </a:solidFill>
              </a:rPr>
              <a:t>ποντος</a:t>
            </a:r>
            <a:endParaRPr sz="2300">
              <a:solidFill>
                <a:schemeClr val="dk2"/>
              </a:solidFill>
            </a:endParaRPr>
          </a:p>
        </p:txBody>
      </p:sp>
      <p:sp>
        <p:nvSpPr>
          <p:cNvPr id="341" name="Google Shape;341;gc66581aeb0_0_5"/>
          <p:cNvSpPr/>
          <p:nvPr/>
        </p:nvSpPr>
        <p:spPr>
          <a:xfrm>
            <a:off x="3124225" y="2922650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dk2"/>
                </a:solidFill>
              </a:rPr>
              <a:t>φορκυς</a:t>
            </a:r>
            <a:endParaRPr/>
          </a:p>
        </p:txBody>
      </p:sp>
      <p:sp>
        <p:nvSpPr>
          <p:cNvPr id="342" name="Google Shape;342;gc66581aeb0_0_5"/>
          <p:cNvSpPr/>
          <p:nvPr/>
        </p:nvSpPr>
        <p:spPr>
          <a:xfrm>
            <a:off x="3124225" y="5835700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dk2"/>
                </a:solidFill>
              </a:rPr>
              <a:t>πηγασος</a:t>
            </a:r>
            <a:endParaRPr/>
          </a:p>
        </p:txBody>
      </p:sp>
      <p:sp>
        <p:nvSpPr>
          <p:cNvPr id="343" name="Google Shape;343;gc66581aeb0_0_5"/>
          <p:cNvSpPr/>
          <p:nvPr/>
        </p:nvSpPr>
        <p:spPr>
          <a:xfrm>
            <a:off x="7081800" y="1325700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dk2"/>
                </a:solidFill>
              </a:rPr>
              <a:t>γαια</a:t>
            </a:r>
            <a:endParaRPr/>
          </a:p>
        </p:txBody>
      </p:sp>
      <p:sp>
        <p:nvSpPr>
          <p:cNvPr id="344" name="Google Shape;344;gc66581aeb0_0_5"/>
          <p:cNvSpPr/>
          <p:nvPr/>
        </p:nvSpPr>
        <p:spPr>
          <a:xfrm>
            <a:off x="3124225" y="4519625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dk2"/>
                </a:solidFill>
              </a:rPr>
              <a:t>μεδουσα</a:t>
            </a:r>
            <a:endParaRPr/>
          </a:p>
        </p:txBody>
      </p:sp>
      <p:sp>
        <p:nvSpPr>
          <p:cNvPr id="345" name="Google Shape;345;gc66581aeb0_0_5"/>
          <p:cNvSpPr/>
          <p:nvPr/>
        </p:nvSpPr>
        <p:spPr>
          <a:xfrm>
            <a:off x="7081800" y="4519625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dk2"/>
                </a:solidFill>
              </a:rPr>
              <a:t>σθενω</a:t>
            </a:r>
            <a:endParaRPr/>
          </a:p>
        </p:txBody>
      </p:sp>
      <p:sp>
        <p:nvSpPr>
          <p:cNvPr id="346" name="Google Shape;346;gc66581aeb0_0_5"/>
          <p:cNvSpPr/>
          <p:nvPr/>
        </p:nvSpPr>
        <p:spPr>
          <a:xfrm>
            <a:off x="7081800" y="2922650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dk2"/>
                </a:solidFill>
              </a:rPr>
              <a:t>κητω</a:t>
            </a:r>
            <a:endParaRPr/>
          </a:p>
        </p:txBody>
      </p:sp>
      <p:sp>
        <p:nvSpPr>
          <p:cNvPr id="347" name="Google Shape;347;gc66581aeb0_0_5"/>
          <p:cNvSpPr/>
          <p:nvPr/>
        </p:nvSpPr>
        <p:spPr>
          <a:xfrm>
            <a:off x="5860950" y="2858450"/>
            <a:ext cx="851100" cy="828600"/>
          </a:xfrm>
          <a:prstGeom prst="donut">
            <a:avLst>
              <a:gd name="adj" fmla="val 8623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48" name="Google Shape;348;gc66581aeb0_0_5"/>
          <p:cNvSpPr/>
          <p:nvPr/>
        </p:nvSpPr>
        <p:spPr>
          <a:xfrm>
            <a:off x="5387763" y="2858450"/>
            <a:ext cx="851100" cy="828600"/>
          </a:xfrm>
          <a:prstGeom prst="donut">
            <a:avLst>
              <a:gd name="adj" fmla="val 8623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49" name="Google Shape;349;gc66581aeb0_0_5"/>
          <p:cNvSpPr/>
          <p:nvPr/>
        </p:nvSpPr>
        <p:spPr>
          <a:xfrm>
            <a:off x="5860950" y="1261500"/>
            <a:ext cx="851100" cy="828600"/>
          </a:xfrm>
          <a:prstGeom prst="donut">
            <a:avLst>
              <a:gd name="adj" fmla="val 8623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50" name="Google Shape;350;gc66581aeb0_0_5"/>
          <p:cNvSpPr/>
          <p:nvPr/>
        </p:nvSpPr>
        <p:spPr>
          <a:xfrm>
            <a:off x="5387775" y="1261500"/>
            <a:ext cx="851100" cy="828600"/>
          </a:xfrm>
          <a:prstGeom prst="donut">
            <a:avLst>
              <a:gd name="adj" fmla="val 8623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cxnSp>
        <p:nvCxnSpPr>
          <p:cNvPr id="351" name="Google Shape;351;gc66581aeb0_0_5"/>
          <p:cNvCxnSpPr>
            <a:stCxn id="350" idx="5"/>
          </p:cNvCxnSpPr>
          <p:nvPr/>
        </p:nvCxnSpPr>
        <p:spPr>
          <a:xfrm flipH="1">
            <a:off x="5110134" y="1968754"/>
            <a:ext cx="1004100" cy="996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2" name="Google Shape;352;gc66581aeb0_0_5"/>
          <p:cNvCxnSpPr/>
          <p:nvPr/>
        </p:nvCxnSpPr>
        <p:spPr>
          <a:xfrm>
            <a:off x="6026859" y="1968754"/>
            <a:ext cx="1045500" cy="94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" name="Google Shape;353;gc66581aeb0_0_5"/>
          <p:cNvCxnSpPr>
            <a:stCxn id="348" idx="5"/>
          </p:cNvCxnSpPr>
          <p:nvPr/>
        </p:nvCxnSpPr>
        <p:spPr>
          <a:xfrm flipH="1">
            <a:off x="5133822" y="3565704"/>
            <a:ext cx="980400" cy="984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4" name="Google Shape;354;gc66581aeb0_0_5"/>
          <p:cNvCxnSpPr/>
          <p:nvPr/>
        </p:nvCxnSpPr>
        <p:spPr>
          <a:xfrm>
            <a:off x="6098772" y="3611404"/>
            <a:ext cx="981900" cy="923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gc66581aeb0_0_5"/>
          <p:cNvCxnSpPr>
            <a:stCxn id="344" idx="2"/>
            <a:endCxn id="342" idx="0"/>
          </p:cNvCxnSpPr>
          <p:nvPr/>
        </p:nvCxnSpPr>
        <p:spPr>
          <a:xfrm>
            <a:off x="4117225" y="5219825"/>
            <a:ext cx="0" cy="61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c8a08d869c_1_21"/>
          <p:cNvSpPr txBox="1">
            <a:spLocks noGrp="1"/>
          </p:cNvSpPr>
          <p:nvPr>
            <p:ph type="title"/>
          </p:nvPr>
        </p:nvSpPr>
        <p:spPr>
          <a:xfrm>
            <a:off x="838200" y="1428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8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Families in different languages</a:t>
            </a:r>
            <a:endParaRPr sz="48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2" name="Google Shape;362;gc8a08d869c_1_21"/>
          <p:cNvSpPr txBox="1">
            <a:spLocks noGrp="1"/>
          </p:cNvSpPr>
          <p:nvPr>
            <p:ph type="body" idx="1"/>
          </p:nvPr>
        </p:nvSpPr>
        <p:spPr>
          <a:xfrm>
            <a:off x="1940759" y="1226634"/>
            <a:ext cx="11396100" cy="548851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nl-BE" sz="2456" u="sng" dirty="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Greek</a:t>
            </a:r>
            <a:r>
              <a:rPr lang="nl-BE" sz="2456" dirty="0"/>
              <a:t>		</a:t>
            </a:r>
            <a:r>
              <a:rPr lang="nl-BE" sz="2456" u="sng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German</a:t>
            </a:r>
            <a:r>
              <a:rPr lang="nl-BE" sz="2456" dirty="0"/>
              <a:t>	</a:t>
            </a:r>
            <a:r>
              <a:rPr lang="nl-BE" sz="2456" u="sng" dirty="0">
                <a:latin typeface="Gill Sans"/>
                <a:ea typeface="Gill Sans"/>
                <a:cs typeface="Gill Sans"/>
                <a:sym typeface="Gill Sans"/>
              </a:rPr>
              <a:t>Dutch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456" u="sng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French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456" u="sng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English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	</a:t>
            </a:r>
            <a:endParaRPr lang="nl-BE" sz="2356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nl-BE" sz="2356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μητηρ</a:t>
            </a:r>
            <a:r>
              <a:rPr lang="nl-BE" sz="2456" dirty="0"/>
              <a:t>		</a:t>
            </a:r>
            <a:r>
              <a:rPr lang="nl-BE" sz="2456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Mutter</a:t>
            </a:r>
            <a:r>
              <a:rPr lang="nl-BE" sz="2456" dirty="0"/>
              <a:t>			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	</a:t>
            </a:r>
            <a:r>
              <a:rPr lang="nl-BE" sz="2456" dirty="0">
                <a:solidFill>
                  <a:srgbClr val="4372C4"/>
                </a:solidFill>
                <a:latin typeface="Gill Sans"/>
                <a:ea typeface="Gill Sans"/>
                <a:cs typeface="Gill Sans"/>
                <a:sym typeface="Gill Sans"/>
              </a:rPr>
              <a:t>mother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456" b="1" dirty="0">
                <a:latin typeface="Gill Sans"/>
                <a:ea typeface="Gill Sans"/>
                <a:cs typeface="Gill Sans"/>
                <a:sym typeface="Gill Sans"/>
              </a:rPr>
              <a:t>					</a:t>
            </a:r>
            <a:endParaRPr sz="2456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				</a:t>
            </a:r>
            <a:r>
              <a:rPr lang="nl-BE" sz="2456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père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456" dirty="0">
                <a:solidFill>
                  <a:srgbClr val="4372C4"/>
                </a:solidFill>
                <a:latin typeface="Gill Sans"/>
                <a:ea typeface="Gill Sans"/>
                <a:cs typeface="Gill Sans"/>
                <a:sym typeface="Gill Sans"/>
              </a:rPr>
              <a:t>father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456" b="1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endParaRPr sz="2456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56" dirty="0">
              <a:latin typeface="Gill Sans"/>
              <a:ea typeface="Gill Sans"/>
              <a:cs typeface="Gill Sans"/>
              <a:sym typeface="Gill Sans"/>
            </a:endParaRPr>
          </a:p>
          <a:p>
            <a:pPr lvl="0" indent="457200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	zus				</a:t>
            </a:r>
            <a:r>
              <a:rPr lang="nl-BE" sz="2456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sister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</a:t>
            </a:r>
          </a:p>
          <a:p>
            <a:pPr lvl="0" indent="457200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endParaRPr sz="2456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 sz="2356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ἀδελφος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					</a:t>
            </a:r>
            <a:r>
              <a:rPr lang="nl-BE" sz="2456" dirty="0">
                <a:solidFill>
                  <a:srgbClr val="4372C4"/>
                </a:solidFill>
                <a:latin typeface="Gill Sans"/>
                <a:ea typeface="Gill Sans"/>
                <a:cs typeface="Gill Sans"/>
                <a:sym typeface="Gill Sans"/>
              </a:rPr>
              <a:t>brother</a:t>
            </a:r>
            <a:r>
              <a:rPr lang="nl-BE" sz="2456" b="1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endParaRPr sz="2456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56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			</a:t>
            </a:r>
            <a:r>
              <a:rPr lang="nl-BE" sz="2456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fille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456" dirty="0">
                <a:solidFill>
                  <a:srgbClr val="4372C4"/>
                </a:solidFill>
                <a:latin typeface="Gill Sans"/>
                <a:ea typeface="Gill Sans"/>
                <a:cs typeface="Gill Sans"/>
                <a:sym typeface="Gill Sans"/>
              </a:rPr>
              <a:t>daughter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endParaRPr lang="nl-BE" sz="2456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56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nl-BE" sz="2356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υἱος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456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Sohn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				</a:t>
            </a:r>
            <a:r>
              <a:rPr lang="nl-BE" sz="2456" dirty="0">
                <a:solidFill>
                  <a:srgbClr val="4372C4"/>
                </a:solidFill>
                <a:latin typeface="Gill Sans"/>
                <a:ea typeface="Gill Sans"/>
                <a:cs typeface="Gill Sans"/>
                <a:sym typeface="Gill Sans"/>
              </a:rPr>
              <a:t>son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endParaRPr sz="2456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 sz="2356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παιδια</a:t>
            </a:r>
            <a:r>
              <a:rPr lang="nl-BE" sz="2456" dirty="0">
                <a:latin typeface="Gill Sans"/>
                <a:ea typeface="Gill Sans"/>
                <a:cs typeface="Gill Sans"/>
                <a:sym typeface="Gill Sans"/>
              </a:rPr>
              <a:t>				kinderen		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nl-BE" sz="2200" dirty="0">
                <a:solidFill>
                  <a:srgbClr val="4372C4"/>
                </a:solidFill>
                <a:latin typeface="Gill Sans"/>
                <a:ea typeface="Gill Sans"/>
                <a:cs typeface="Gill Sans"/>
                <a:sym typeface="Gill Sans"/>
              </a:rPr>
              <a:t>children</a:t>
            </a:r>
            <a:r>
              <a:rPr lang="nl-BE" sz="2200" b="1" dirty="0">
                <a:solidFill>
                  <a:srgbClr val="4372C4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endParaRPr sz="2200" b="1"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c8a2b6cd77_1_0"/>
          <p:cNvSpPr txBox="1"/>
          <p:nvPr/>
        </p:nvSpPr>
        <p:spPr>
          <a:xfrm>
            <a:off x="1977900" y="210775"/>
            <a:ext cx="8236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8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Solution family members</a:t>
            </a:r>
            <a:endParaRPr sz="48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8" name="Google Shape;368;gc8a2b6cd77_1_0"/>
          <p:cNvSpPr txBox="1"/>
          <p:nvPr/>
        </p:nvSpPr>
        <p:spPr>
          <a:xfrm>
            <a:off x="1702837" y="1134175"/>
            <a:ext cx="10489163" cy="492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-BE" sz="2200" u="sng" dirty="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Greek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u="sng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German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nl-BE" sz="2200" u="sng" dirty="0">
                <a:latin typeface="Gill Sans"/>
                <a:ea typeface="Gill Sans"/>
                <a:cs typeface="Gill Sans"/>
                <a:sym typeface="Gill Sans"/>
              </a:rPr>
              <a:t>Dutch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u="sng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French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u="sng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English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	</a:t>
            </a:r>
            <a:endParaRPr sz="2200" dirty="0">
              <a:latin typeface="Gill Sans"/>
              <a:ea typeface="Gill Sans"/>
              <a:cs typeface="Gill Sans"/>
              <a:sym typeface="Gill Sans"/>
            </a:endParaRPr>
          </a:p>
          <a:p>
            <a:r>
              <a:rPr lang="nl-BE" sz="2100" dirty="0">
                <a:solidFill>
                  <a:srgbClr val="FF0000"/>
                </a:solidFill>
              </a:rPr>
              <a:t>μητηρ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Mutter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moeder	</a:t>
            </a:r>
            <a:r>
              <a:rPr lang="nl-BE" sz="2200" b="1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mère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mother</a:t>
            </a:r>
          </a:p>
          <a:p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endParaRPr sz="2200" dirty="0">
              <a:latin typeface="Gill Sans"/>
              <a:ea typeface="Gill Sans"/>
              <a:cs typeface="Gill Sans"/>
              <a:sym typeface="Gill Sans"/>
            </a:endParaRPr>
          </a:p>
          <a:p>
            <a:r>
              <a:rPr lang="nl-BE" sz="2100" b="1" dirty="0">
                <a:solidFill>
                  <a:srgbClr val="FF0000"/>
                </a:solidFill>
              </a:rPr>
              <a:t>πατηρ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b="1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Vater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vader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père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father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</a:t>
            </a:r>
          </a:p>
          <a:p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endParaRPr sz="2200" dirty="0">
              <a:latin typeface="Gill Sans"/>
              <a:ea typeface="Gill Sans"/>
              <a:cs typeface="Gill Sans"/>
              <a:sym typeface="Gill Sans"/>
            </a:endParaRPr>
          </a:p>
          <a:p>
            <a:r>
              <a:rPr lang="nl-BE" sz="2100" b="1" dirty="0">
                <a:solidFill>
                  <a:srgbClr val="FF0000"/>
                </a:solidFill>
              </a:rPr>
              <a:t>ἀδελφη	</a:t>
            </a:r>
            <a:r>
              <a:rPr lang="nl-BE" sz="2200" b="1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Schwester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zus		</a:t>
            </a:r>
            <a:r>
              <a:rPr lang="nl-BE" sz="2200" b="1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sœur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sister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</a:t>
            </a:r>
          </a:p>
          <a:p>
            <a:endParaRPr sz="2200" dirty="0">
              <a:latin typeface="Gill Sans"/>
              <a:ea typeface="Gill Sans"/>
              <a:cs typeface="Gill Sans"/>
              <a:sym typeface="Gill Sans"/>
            </a:endParaRPr>
          </a:p>
          <a:p>
            <a:r>
              <a:rPr lang="nl-BE" sz="2100" dirty="0">
                <a:solidFill>
                  <a:srgbClr val="FF0000"/>
                </a:solidFill>
              </a:rPr>
              <a:t>ἀδελφος	</a:t>
            </a:r>
            <a:r>
              <a:rPr lang="nl-BE" sz="2200" b="1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Bruder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broer	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nl-BE" sz="2200" b="1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frère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brother</a:t>
            </a:r>
          </a:p>
          <a:p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endParaRPr sz="2200" dirty="0">
              <a:latin typeface="Gill Sans"/>
              <a:ea typeface="Gill Sans"/>
              <a:cs typeface="Gill Sans"/>
              <a:sym typeface="Gill Sans"/>
            </a:endParaRPr>
          </a:p>
          <a:p>
            <a:pPr lvl="0"/>
            <a:r>
              <a:rPr lang="nl-BE" sz="2100" b="1" dirty="0">
                <a:solidFill>
                  <a:srgbClr val="FF0000"/>
                </a:solidFill>
              </a:rPr>
              <a:t>θυγατηρ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nl-BE" sz="2200" b="1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Tochter 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dochter	</a:t>
            </a:r>
            <a:r>
              <a:rPr lang="nl-BE" sz="2200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fille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daughter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</a:t>
            </a:r>
          </a:p>
          <a:p>
            <a:pPr lvl="0"/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endParaRPr sz="2200" dirty="0">
              <a:latin typeface="Gill Sans"/>
              <a:ea typeface="Gill Sans"/>
              <a:cs typeface="Gill Sans"/>
              <a:sym typeface="Gill Sans"/>
            </a:endParaRPr>
          </a:p>
          <a:p>
            <a:r>
              <a:rPr lang="nl-BE" sz="2100" dirty="0">
                <a:solidFill>
                  <a:srgbClr val="FF0000"/>
                </a:solidFill>
              </a:rPr>
              <a:t>υἱος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Sohn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zoon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b="1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fils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son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		</a:t>
            </a:r>
            <a:endParaRPr sz="2200" dirty="0">
              <a:latin typeface="Gill Sans"/>
              <a:ea typeface="Gill Sans"/>
              <a:cs typeface="Gill Sans"/>
              <a:sym typeface="Gill Sans"/>
            </a:endParaRPr>
          </a:p>
          <a:p>
            <a:r>
              <a:rPr lang="nl-BE" sz="2100" dirty="0">
                <a:solidFill>
                  <a:srgbClr val="FF0000"/>
                </a:solidFill>
              </a:rPr>
              <a:t>παιδια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BE" sz="2200" b="1" dirty="0">
                <a:solidFill>
                  <a:srgbClr val="38761D"/>
                </a:solidFill>
                <a:latin typeface="Gill Sans"/>
                <a:ea typeface="Gill Sans"/>
                <a:cs typeface="Gill Sans"/>
                <a:sym typeface="Gill Sans"/>
              </a:rPr>
              <a:t>Kinder</a:t>
            </a:r>
            <a:r>
              <a:rPr lang="nl-BE" sz="2200" dirty="0">
                <a:latin typeface="Gill Sans"/>
                <a:ea typeface="Gill Sans"/>
                <a:cs typeface="Gill Sans"/>
                <a:sym typeface="Gill Sans"/>
              </a:rPr>
              <a:t>		kinderen	</a:t>
            </a:r>
            <a:r>
              <a:rPr lang="nl-BE" sz="2200" b="1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enfants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nl-BE" sz="22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children</a:t>
            </a:r>
            <a:r>
              <a:rPr lang="nl-BE" sz="2200" b="1" dirty="0">
                <a:latin typeface="Gill Sans"/>
                <a:ea typeface="Gill Sans"/>
                <a:cs typeface="Gill Sans"/>
                <a:sym typeface="Gill Sans"/>
              </a:rPr>
              <a:t>		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c8a08d869c_2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750" y="81576"/>
            <a:ext cx="8977250" cy="6073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8A7C794-05F1-4D15-978F-038AA696D3A0}"/>
              </a:ext>
            </a:extLst>
          </p:cNvPr>
          <p:cNvSpPr txBox="1"/>
          <p:nvPr/>
        </p:nvSpPr>
        <p:spPr>
          <a:xfrm>
            <a:off x="175846" y="6248400"/>
            <a:ext cx="11769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From The </a:t>
            </a:r>
            <a:r>
              <a:rPr lang="nl-BE" dirty="0" err="1"/>
              <a:t>Guardian</a:t>
            </a:r>
            <a:r>
              <a:rPr lang="nl-BE" dirty="0"/>
              <a:t> website: https://www.theguardian.com/education/gallery/2015/jan/23/a-language-family-tree-in-pictures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c8a2b6cd77_1_4"/>
          <p:cNvSpPr txBox="1">
            <a:spLocks noGrp="1"/>
          </p:cNvSpPr>
          <p:nvPr>
            <p:ph type="title" idx="4294967295"/>
          </p:nvPr>
        </p:nvSpPr>
        <p:spPr>
          <a:xfrm>
            <a:off x="1074600" y="235825"/>
            <a:ext cx="1004280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</a:pPr>
            <a:r>
              <a:rPr lang="nl-BE" sz="4800" b="1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Greek</a:t>
            </a:r>
            <a:r>
              <a:rPr lang="nl-BE" sz="48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BE" sz="4800" b="1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ceramics</a:t>
            </a:r>
            <a:endParaRPr sz="48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80" name="Google Shape;380;gc8a2b6cd77_1_4"/>
          <p:cNvPicPr preferRelativeResize="0"/>
          <p:nvPr/>
        </p:nvPicPr>
        <p:blipFill rotWithShape="1">
          <a:blip r:embed="rId3">
            <a:alphaModFix/>
          </a:blip>
          <a:srcRect l="12867" t="7201" r="14144" b="10016"/>
          <a:stretch/>
        </p:blipFill>
        <p:spPr>
          <a:xfrm>
            <a:off x="281275" y="1566125"/>
            <a:ext cx="4835424" cy="411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c8a2b6cd77_1_4"/>
          <p:cNvPicPr preferRelativeResize="0"/>
          <p:nvPr/>
        </p:nvPicPr>
        <p:blipFill rotWithShape="1">
          <a:blip r:embed="rId4">
            <a:alphaModFix/>
          </a:blip>
          <a:srcRect l="1692" t="5269" r="3214" b="14409"/>
          <a:stretch/>
        </p:blipFill>
        <p:spPr>
          <a:xfrm>
            <a:off x="5664793" y="1566125"/>
            <a:ext cx="6242958" cy="411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c8a08d869c_1_109"/>
          <p:cNvSpPr txBox="1">
            <a:spLocks noGrp="1"/>
          </p:cNvSpPr>
          <p:nvPr>
            <p:ph type="title"/>
          </p:nvPr>
        </p:nvSpPr>
        <p:spPr>
          <a:xfrm>
            <a:off x="523240" y="1787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nl-BE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Make </a:t>
            </a:r>
            <a:r>
              <a:rPr lang="nl-BE" sz="54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your</a:t>
            </a:r>
            <a:r>
              <a:rPr lang="nl-BE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BE" sz="54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own</a:t>
            </a:r>
            <a:r>
              <a:rPr lang="nl-BE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pot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c8a2b6cd77_1_10"/>
          <p:cNvSpPr txBox="1">
            <a:spLocks noGrp="1"/>
          </p:cNvSpPr>
          <p:nvPr>
            <p:ph type="title" idx="4294967295"/>
          </p:nvPr>
        </p:nvSpPr>
        <p:spPr>
          <a:xfrm>
            <a:off x="846825" y="66975"/>
            <a:ext cx="1004280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</a:pPr>
            <a:r>
              <a:rPr lang="nl-BE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Clay</a:t>
            </a:r>
            <a: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pen holder</a:t>
            </a:r>
            <a:endParaRPr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92" name="Google Shape;392;gc8a2b6cd77_1_10"/>
          <p:cNvPicPr preferRelativeResize="0"/>
          <p:nvPr/>
        </p:nvPicPr>
        <p:blipFill rotWithShape="1">
          <a:blip r:embed="rId3">
            <a:alphaModFix/>
          </a:blip>
          <a:srcRect l="6855" r="30994" b="37845"/>
          <a:stretch/>
        </p:blipFill>
        <p:spPr>
          <a:xfrm>
            <a:off x="1132400" y="1268775"/>
            <a:ext cx="2015324" cy="268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c8a2b6cd77_1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2150" y="1268775"/>
            <a:ext cx="2015324" cy="26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c8a2b6cd77_1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2424" y="1268775"/>
            <a:ext cx="2015324" cy="26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c8a2b6cd77_1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2700" y="1268763"/>
            <a:ext cx="2015324" cy="268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c8a2b6cd77_1_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825" y="4108274"/>
            <a:ext cx="3463101" cy="259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c8a2b6cd77_1_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62326" y="4108274"/>
            <a:ext cx="3463101" cy="259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c8a2b6cd77_1_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77828" y="4108274"/>
            <a:ext cx="3463101" cy="25973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gc8a2b6cd77_1_10"/>
          <p:cNvCxnSpPr/>
          <p:nvPr/>
        </p:nvCxnSpPr>
        <p:spPr>
          <a:xfrm>
            <a:off x="2839650" y="1593950"/>
            <a:ext cx="1446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0" name="Google Shape;400;gc8a2b6cd77_1_10"/>
          <p:cNvCxnSpPr/>
          <p:nvPr/>
        </p:nvCxnSpPr>
        <p:spPr>
          <a:xfrm>
            <a:off x="5461913" y="1593950"/>
            <a:ext cx="1446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1" name="Google Shape;401;gc8a2b6cd77_1_10"/>
          <p:cNvCxnSpPr/>
          <p:nvPr/>
        </p:nvCxnSpPr>
        <p:spPr>
          <a:xfrm>
            <a:off x="8354925" y="1593950"/>
            <a:ext cx="1446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2" name="Google Shape;402;gc8a2b6cd77_1_10"/>
          <p:cNvCxnSpPr/>
          <p:nvPr/>
        </p:nvCxnSpPr>
        <p:spPr>
          <a:xfrm>
            <a:off x="10543300" y="1593950"/>
            <a:ext cx="1446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3" name="Google Shape;403;gc8a2b6cd77_1_10"/>
          <p:cNvCxnSpPr/>
          <p:nvPr/>
        </p:nvCxnSpPr>
        <p:spPr>
          <a:xfrm>
            <a:off x="3762150" y="4534200"/>
            <a:ext cx="1446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4" name="Google Shape;404;gc8a2b6cd77_1_10"/>
          <p:cNvCxnSpPr/>
          <p:nvPr/>
        </p:nvCxnSpPr>
        <p:spPr>
          <a:xfrm>
            <a:off x="7393200" y="4534200"/>
            <a:ext cx="1446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c9285a2282_0_8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nl-BE" sz="48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My name in Ancient </a:t>
            </a:r>
            <a:r>
              <a:rPr lang="nl-BE" sz="48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Greek</a:t>
            </a:r>
            <a:endParaRPr sz="48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1" name="Google Shape;411;gc9285a2282_0_81"/>
          <p:cNvSpPr txBox="1">
            <a:spLocks noGrp="1"/>
          </p:cNvSpPr>
          <p:nvPr>
            <p:ph type="body" idx="1"/>
          </p:nvPr>
        </p:nvSpPr>
        <p:spPr>
          <a:xfrm>
            <a:off x="351692" y="2182075"/>
            <a:ext cx="6978758" cy="3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40"/>
              <a:buNone/>
            </a:pPr>
            <a:r>
              <a:rPr lang="nl-BE" sz="537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Your</a:t>
            </a:r>
            <a:r>
              <a:rPr lang="nl-BE" sz="537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name+ η, </a:t>
            </a:r>
            <a:r>
              <a:rPr lang="nl-BE" sz="537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ος</a:t>
            </a:r>
            <a:r>
              <a:rPr lang="nl-BE" sz="537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or </a:t>
            </a:r>
            <a:r>
              <a:rPr lang="nl-BE" sz="537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ον</a:t>
            </a:r>
            <a:r>
              <a:rPr lang="nl-BE" sz="515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endParaRPr sz="515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20"/>
              <a:buNone/>
            </a:pPr>
            <a:r>
              <a:rPr lang="nl-BE" sz="515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Πα</a:t>
            </a:r>
            <a:r>
              <a:rPr lang="nl-BE" sz="515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υλ-ος</a:t>
            </a:r>
            <a:endParaRPr sz="515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20"/>
              <a:buNone/>
            </a:pPr>
            <a:r>
              <a:rPr lang="nl-BE" sz="515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Ἑλεν</a:t>
            </a:r>
            <a:r>
              <a:rPr lang="nl-BE" sz="515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-η</a:t>
            </a:r>
            <a:endParaRPr sz="515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20"/>
              <a:buNone/>
            </a:pPr>
            <a:r>
              <a:rPr lang="nl-BE" sz="515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Πα</a:t>
            </a:r>
            <a:r>
              <a:rPr lang="nl-BE" sz="515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ιδι-ον</a:t>
            </a:r>
            <a:endParaRPr sz="515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r>
              <a:rPr lang="nl-BE" sz="4940" dirty="0"/>
              <a:t>						</a:t>
            </a:r>
            <a:endParaRPr sz="384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sz="67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3840" dirty="0">
              <a:solidFill>
                <a:schemeClr val="lt1"/>
              </a:solidFill>
            </a:endParaRPr>
          </a:p>
        </p:txBody>
      </p:sp>
      <p:sp>
        <p:nvSpPr>
          <p:cNvPr id="412" name="Google Shape;412;gc9285a2282_0_81"/>
          <p:cNvSpPr/>
          <p:nvPr/>
        </p:nvSpPr>
        <p:spPr>
          <a:xfrm>
            <a:off x="7330450" y="1272876"/>
            <a:ext cx="4023358" cy="5333467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gc9285a2282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775" y="1518437"/>
            <a:ext cx="3368600" cy="484235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c8a08d869c_1_270"/>
          <p:cNvSpPr txBox="1">
            <a:spLocks noGrp="1"/>
          </p:cNvSpPr>
          <p:nvPr>
            <p:ph type="title"/>
          </p:nvPr>
        </p:nvSpPr>
        <p:spPr>
          <a:xfrm>
            <a:off x="701040" y="1422528"/>
            <a:ext cx="65532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nl-BE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What</a:t>
            </a:r>
            <a: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BE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will</a:t>
            </a:r>
            <a: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you take </a:t>
            </a:r>
            <a:r>
              <a:rPr lang="nl-BE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away</a:t>
            </a:r>
            <a: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from this </a:t>
            </a:r>
            <a:r>
              <a:rPr lang="nl-BE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lesson</a:t>
            </a:r>
            <a: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0" name="Google Shape;420;gc8a08d869c_1_270"/>
          <p:cNvSpPr txBox="1"/>
          <p:nvPr/>
        </p:nvSpPr>
        <p:spPr>
          <a:xfrm>
            <a:off x="701050" y="3429000"/>
            <a:ext cx="6364800" cy="309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100" b="1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Theatre</a:t>
            </a:r>
            <a:r>
              <a:rPr lang="nl-BE" sz="21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BE" sz="2100" b="1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comes</a:t>
            </a:r>
            <a:r>
              <a:rPr lang="nl-BE" sz="21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 from the </a:t>
            </a:r>
            <a:r>
              <a:rPr lang="nl-BE" sz="2100" b="1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Greek</a:t>
            </a:r>
            <a:r>
              <a:rPr lang="nl-BE" sz="21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 word … </a:t>
            </a:r>
            <a:endParaRPr sz="21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i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i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100" b="1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Μεδουσ</a:t>
            </a:r>
            <a:r>
              <a:rPr lang="nl-BE" sz="21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α is a woman with … instead of hair.</a:t>
            </a:r>
            <a:endParaRPr sz="21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i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i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 sz="21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Is my πα</a:t>
            </a:r>
            <a:r>
              <a:rPr lang="nl-BE" sz="2100" b="1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τηρ</a:t>
            </a:r>
            <a:r>
              <a:rPr lang="nl-BE" sz="21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 my sister or my </a:t>
            </a:r>
            <a:r>
              <a:rPr lang="nl-BE" sz="2100" b="1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father</a:t>
            </a:r>
            <a:r>
              <a:rPr lang="nl-BE" sz="21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sz="21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c8a08d869c_2_0"/>
          <p:cNvSpPr txBox="1">
            <a:spLocks noGrp="1"/>
          </p:cNvSpPr>
          <p:nvPr>
            <p:ph type="title"/>
          </p:nvPr>
        </p:nvSpPr>
        <p:spPr>
          <a:xfrm>
            <a:off x="701040" y="1422528"/>
            <a:ext cx="65532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nl-BE" sz="54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What</a:t>
            </a:r>
            <a:r>
              <a:rPr lang="nl-BE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BE" sz="54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will</a:t>
            </a:r>
            <a:r>
              <a:rPr lang="nl-BE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you take </a:t>
            </a:r>
            <a:r>
              <a:rPr lang="nl-BE" sz="54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away</a:t>
            </a:r>
            <a:r>
              <a:rPr lang="nl-BE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from this </a:t>
            </a:r>
            <a:r>
              <a:rPr lang="nl-BE" sz="54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lesson</a:t>
            </a:r>
            <a:r>
              <a:rPr lang="nl-BE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7" name="Google Shape;427;gc8a08d869c_2_0"/>
          <p:cNvSpPr txBox="1"/>
          <p:nvPr/>
        </p:nvSpPr>
        <p:spPr>
          <a:xfrm>
            <a:off x="701050" y="3429000"/>
            <a:ext cx="63648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Theatre comes from the Greek word …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100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Θεατρον</a:t>
            </a:r>
            <a:endParaRPr lang="en-GB" sz="2100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100" b="1" i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Μεδουσ</a:t>
            </a:r>
            <a:r>
              <a:rPr lang="en-GB" sz="21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α is a woman with … instead of hair.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snakes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100" b="1" i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Is my πα</a:t>
            </a:r>
            <a:r>
              <a:rPr lang="en-GB" sz="21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τηρ</a:t>
            </a:r>
            <a:r>
              <a:rPr lang="en-GB" sz="21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 my sister or my father?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1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father</a:t>
            </a:r>
            <a:endParaRPr sz="2100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>
            <a:spLocks noGrp="1"/>
          </p:cNvSpPr>
          <p:nvPr>
            <p:ph type="title"/>
          </p:nvPr>
        </p:nvSpPr>
        <p:spPr>
          <a:xfrm>
            <a:off x="1726680" y="1096891"/>
            <a:ext cx="3648741" cy="26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nl-BE" sz="54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Greek</a:t>
            </a:r>
            <a:r>
              <a:rPr lang="nl-BE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BE" sz="54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snakes</a:t>
            </a:r>
            <a:r>
              <a:rPr lang="nl-BE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and families...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46" name="Google Shape;246;p2"/>
          <p:cNvGrpSpPr/>
          <p:nvPr/>
        </p:nvGrpSpPr>
        <p:grpSpPr>
          <a:xfrm>
            <a:off x="5296667" y="379732"/>
            <a:ext cx="6052266" cy="5384027"/>
            <a:chOff x="669249" y="761"/>
            <a:chExt cx="6052266" cy="5384027"/>
          </a:xfrm>
        </p:grpSpPr>
        <p:sp>
          <p:nvSpPr>
            <p:cNvPr id="247" name="Google Shape;247;p2"/>
            <p:cNvSpPr/>
            <p:nvPr/>
          </p:nvSpPr>
          <p:spPr>
            <a:xfrm>
              <a:off x="2392421" y="761"/>
              <a:ext cx="2338369" cy="2338369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248;p2"/>
            <p:cNvSpPr txBox="1"/>
            <p:nvPr/>
          </p:nvSpPr>
          <p:spPr>
            <a:xfrm>
              <a:off x="2734867" y="343207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nl-BE" sz="2400" err="1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Greek</a:t>
              </a:r>
              <a:r>
                <a:rPr lang="nl-BE" sz="24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 words in English</a:t>
              </a:r>
              <a:endParaRPr sz="24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 rot="7175396">
              <a:off x="2403447" y="2277615"/>
              <a:ext cx="610201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250;p2"/>
            <p:cNvSpPr txBox="1"/>
            <p:nvPr/>
          </p:nvSpPr>
          <p:spPr>
            <a:xfrm rot="-3624604">
              <a:off x="2540174" y="2355862"/>
              <a:ext cx="427141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69249" y="3035334"/>
              <a:ext cx="2338369" cy="2338369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252;p2"/>
            <p:cNvSpPr txBox="1"/>
            <p:nvPr/>
          </p:nvSpPr>
          <p:spPr>
            <a:xfrm>
              <a:off x="1011695" y="3377780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nl-BE" sz="24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Medusa’s </a:t>
              </a:r>
              <a:r>
                <a:rPr lang="nl-BE" sz="2400" err="1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snakes</a:t>
              </a:r>
              <a:r>
                <a:rPr lang="nl-BE" sz="24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 and her family</a:t>
              </a:r>
              <a:endParaRPr sz="24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 rot="10369">
              <a:off x="3293104" y="3815344"/>
              <a:ext cx="687781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254;p2"/>
            <p:cNvSpPr txBox="1"/>
            <p:nvPr/>
          </p:nvSpPr>
          <p:spPr>
            <a:xfrm rot="10369">
              <a:off x="3293104" y="3972873"/>
              <a:ext cx="481447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305302" y="3046419"/>
              <a:ext cx="2416213" cy="2338369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256;p2"/>
            <p:cNvSpPr txBox="1"/>
            <p:nvPr/>
          </p:nvSpPr>
          <p:spPr>
            <a:xfrm>
              <a:off x="4659148" y="3388865"/>
              <a:ext cx="1708521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24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Creative </a:t>
              </a:r>
              <a:endParaRPr sz="24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24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with </a:t>
              </a:r>
              <a:r>
                <a:rPr lang="nl-BE" sz="2400" err="1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clay</a:t>
              </a:r>
              <a:endParaRPr sz="24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 rot="-7359221">
              <a:off x="4052516" y="2184551"/>
              <a:ext cx="672085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258;p2"/>
            <p:cNvSpPr txBox="1"/>
            <p:nvPr/>
          </p:nvSpPr>
          <p:spPr>
            <a:xfrm rot="3440779">
              <a:off x="4207723" y="2427270"/>
              <a:ext cx="470460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"/>
          <p:cNvSpPr txBox="1">
            <a:spLocks noGrp="1"/>
          </p:cNvSpPr>
          <p:nvPr>
            <p:ph type="title"/>
          </p:nvPr>
        </p:nvSpPr>
        <p:spPr>
          <a:xfrm>
            <a:off x="0" y="142875"/>
            <a:ext cx="121920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b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Time for a game: </a:t>
            </a:r>
            <a:r>
              <a:rPr lang="nl-BE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Greek</a:t>
            </a:r>
            <a: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Memory </a:t>
            </a:r>
            <a:endParaRPr dirty="0"/>
          </a:p>
        </p:txBody>
      </p:sp>
      <p:pic>
        <p:nvPicPr>
          <p:cNvPr id="264" name="Google Shape;26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7038" y="1428025"/>
            <a:ext cx="5437926" cy="509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c7cd026c16_1_4"/>
          <p:cNvSpPr txBox="1">
            <a:spLocks noGrp="1"/>
          </p:cNvSpPr>
          <p:nvPr>
            <p:ph type="title"/>
          </p:nvPr>
        </p:nvSpPr>
        <p:spPr>
          <a:xfrm>
            <a:off x="71300" y="156850"/>
            <a:ext cx="121920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b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nl-BE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Greek</a:t>
            </a:r>
            <a: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words in English</a:t>
            </a:r>
            <a:endParaRPr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endParaRPr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1" name="Google Shape;271;gc7cd026c16_1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5926" y="5000725"/>
            <a:ext cx="1573376" cy="168177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c7cd026c16_1_4"/>
          <p:cNvSpPr txBox="1"/>
          <p:nvPr/>
        </p:nvSpPr>
        <p:spPr>
          <a:xfrm>
            <a:off x="6195600" y="1604013"/>
            <a:ext cx="3870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Dinosaur</a:t>
            </a:r>
            <a:endParaRPr sz="44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4" name="Google Shape;274;gc7cd026c16_1_4"/>
          <p:cNvSpPr txBox="1"/>
          <p:nvPr/>
        </p:nvSpPr>
        <p:spPr>
          <a:xfrm>
            <a:off x="6195600" y="3507338"/>
            <a:ext cx="4156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Geography</a:t>
            </a:r>
            <a:endParaRPr sz="44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5" name="Google Shape;275;gc7cd026c16_1_4"/>
          <p:cNvSpPr txBox="1"/>
          <p:nvPr/>
        </p:nvSpPr>
        <p:spPr>
          <a:xfrm>
            <a:off x="6195600" y="5293775"/>
            <a:ext cx="5052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Thermometer</a:t>
            </a:r>
            <a:endParaRPr sz="44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26" name="Picture 2" descr="What Is a Dinosaur | Dinosaurs for Kids | DK Find Out">
            <a:extLst>
              <a:ext uri="{FF2B5EF4-FFF2-40B4-BE49-F238E27FC236}">
                <a16:creationId xmlns:a16="http://schemas.microsoft.com/office/drawing/2014/main" id="{5304E512-5672-E942-8BE5-FC689E989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25" y="1063021"/>
            <a:ext cx="2989814" cy="218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graphy Stickers - Free education Stickers">
            <a:extLst>
              <a:ext uri="{FF2B5EF4-FFF2-40B4-BE49-F238E27FC236}">
                <a16:creationId xmlns:a16="http://schemas.microsoft.com/office/drawing/2014/main" id="{B713CBA7-5E32-A244-A560-866076E8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25" y="3072552"/>
            <a:ext cx="1740885" cy="17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c7cd026c16_1_15"/>
          <p:cNvSpPr txBox="1">
            <a:spLocks noGrp="1"/>
          </p:cNvSpPr>
          <p:nvPr>
            <p:ph type="title"/>
          </p:nvPr>
        </p:nvSpPr>
        <p:spPr>
          <a:xfrm>
            <a:off x="71300" y="156850"/>
            <a:ext cx="121920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b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nl-BE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Greek</a:t>
            </a:r>
            <a: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words in English</a:t>
            </a:r>
            <a:endParaRPr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endParaRPr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3" name="Google Shape;283;gc7cd026c16_1_15"/>
          <p:cNvSpPr txBox="1"/>
          <p:nvPr/>
        </p:nvSpPr>
        <p:spPr>
          <a:xfrm>
            <a:off x="6312475" y="2065900"/>
            <a:ext cx="3753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Biology</a:t>
            </a:r>
            <a:endParaRPr sz="44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4" name="Google Shape;284;gc7cd026c16_1_15"/>
          <p:cNvSpPr txBox="1"/>
          <p:nvPr/>
        </p:nvSpPr>
        <p:spPr>
          <a:xfrm>
            <a:off x="6312475" y="4675375"/>
            <a:ext cx="4416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Philosopher</a:t>
            </a:r>
            <a:endParaRPr sz="44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54" name="Picture 6" descr="Online IB Exam Prep Course Biology | Lanterna Education">
            <a:extLst>
              <a:ext uri="{FF2B5EF4-FFF2-40B4-BE49-F238E27FC236}">
                <a16:creationId xmlns:a16="http://schemas.microsoft.com/office/drawing/2014/main" id="{5B8BAE33-8585-AE4B-A445-8AA8ED454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72" y="1307309"/>
            <a:ext cx="3142989" cy="253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 philosophers set up a booth on a street corner – here&amp;#39;s what people asked">
            <a:extLst>
              <a:ext uri="{FF2B5EF4-FFF2-40B4-BE49-F238E27FC236}">
                <a16:creationId xmlns:a16="http://schemas.microsoft.com/office/drawing/2014/main" id="{624A4BCC-960B-AA4B-8CD3-449FB6941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72" y="4087245"/>
            <a:ext cx="2539369" cy="253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379ba48b3_2_4"/>
          <p:cNvSpPr txBox="1">
            <a:spLocks noGrp="1"/>
          </p:cNvSpPr>
          <p:nvPr>
            <p:ph type="title"/>
          </p:nvPr>
        </p:nvSpPr>
        <p:spPr>
          <a:xfrm>
            <a:off x="71300" y="156850"/>
            <a:ext cx="121920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b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nl-BE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Greek</a:t>
            </a:r>
            <a:r>
              <a:rPr lang="nl-BE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words in English</a:t>
            </a:r>
            <a:endParaRPr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endParaRPr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0" name="Google Shape;290;gc379ba48b3_2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5326" y="4017575"/>
            <a:ext cx="3101360" cy="20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c379ba48b3_2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5325" y="1439325"/>
            <a:ext cx="2771150" cy="20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c379ba48b3_2_4"/>
          <p:cNvSpPr txBox="1"/>
          <p:nvPr/>
        </p:nvSpPr>
        <p:spPr>
          <a:xfrm>
            <a:off x="6286500" y="2042175"/>
            <a:ext cx="4325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Microscope</a:t>
            </a:r>
            <a:endParaRPr sz="44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3" name="Google Shape;293;gc379ba48b3_2_4"/>
          <p:cNvSpPr txBox="1"/>
          <p:nvPr/>
        </p:nvSpPr>
        <p:spPr>
          <a:xfrm>
            <a:off x="6286500" y="4620425"/>
            <a:ext cx="3208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Psychology</a:t>
            </a:r>
            <a:endParaRPr sz="44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164" y="3552092"/>
            <a:ext cx="3690682" cy="306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3108" y="1907705"/>
            <a:ext cx="2855687" cy="279640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5"/>
          <p:cNvSpPr txBox="1"/>
          <p:nvPr/>
        </p:nvSpPr>
        <p:spPr>
          <a:xfrm>
            <a:off x="2201252" y="649425"/>
            <a:ext cx="77895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Have you met </a:t>
            </a:r>
            <a:r>
              <a:rPr lang="nl-BE" sz="4400" b="1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μεδουσ</a:t>
            </a:r>
            <a:r>
              <a:rPr lang="nl-BE" sz="44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α yet?</a:t>
            </a:r>
            <a:endParaRPr sz="4400" b="1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E0249-1B63-E642-9C90-0E2B940FC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410158" y="2612401"/>
            <a:ext cx="4045555" cy="2855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1E39CB-A066-EB49-95F1-CB1C08425C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56" t="10248" b="19314"/>
          <a:stretch/>
        </p:blipFill>
        <p:spPr>
          <a:xfrm rot="16200000">
            <a:off x="-723635" y="2668645"/>
            <a:ext cx="5058150" cy="27431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9025" y="4070380"/>
            <a:ext cx="3297200" cy="185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9025" y="1542125"/>
            <a:ext cx="3297200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250" y="1542125"/>
            <a:ext cx="2561657" cy="43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7"/>
          <p:cNvSpPr txBox="1"/>
          <p:nvPr/>
        </p:nvSpPr>
        <p:spPr>
          <a:xfrm>
            <a:off x="757650" y="311725"/>
            <a:ext cx="106767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000" b="1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Μεδουσ</a:t>
            </a:r>
            <a:r>
              <a:rPr lang="nl-BE" sz="4000" b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α here and now: films and games</a:t>
            </a:r>
            <a:endParaRPr sz="4000" b="1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0" name="Google Shape;3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4312" y="1542125"/>
            <a:ext cx="2690775" cy="438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30150" y="1542125"/>
            <a:ext cx="2921958" cy="438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3"/>
          <p:cNvSpPr txBox="1">
            <a:spLocks noGrp="1"/>
          </p:cNvSpPr>
          <p:nvPr>
            <p:ph type="title"/>
          </p:nvPr>
        </p:nvSpPr>
        <p:spPr>
          <a:xfrm>
            <a:off x="873150" y="0"/>
            <a:ext cx="10445700" cy="12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Gill Sans"/>
              <a:buNone/>
            </a:pPr>
            <a:r>
              <a:rPr lang="el-GR" sz="48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Μ</a:t>
            </a:r>
            <a:r>
              <a:rPr lang="nl-BE" sz="4800" b="1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εδουσ</a:t>
            </a:r>
            <a:r>
              <a:rPr lang="nl-BE" sz="48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α’s family</a:t>
            </a:r>
            <a:endParaRPr sz="48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7" name="Google Shape;317;p33"/>
          <p:cNvSpPr txBox="1"/>
          <p:nvPr/>
        </p:nvSpPr>
        <p:spPr>
          <a:xfrm>
            <a:off x="857250" y="1285875"/>
            <a:ext cx="10858500" cy="52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3"/>
          <p:cNvSpPr/>
          <p:nvPr/>
        </p:nvSpPr>
        <p:spPr>
          <a:xfrm>
            <a:off x="3124225" y="1325700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2"/>
              </a:solidFill>
            </a:endParaRPr>
          </a:p>
        </p:txBody>
      </p:sp>
      <p:sp>
        <p:nvSpPr>
          <p:cNvPr id="319" name="Google Shape;319;p33"/>
          <p:cNvSpPr/>
          <p:nvPr/>
        </p:nvSpPr>
        <p:spPr>
          <a:xfrm>
            <a:off x="3124225" y="2922650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3"/>
          <p:cNvSpPr/>
          <p:nvPr/>
        </p:nvSpPr>
        <p:spPr>
          <a:xfrm>
            <a:off x="3124225" y="5835700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3"/>
          <p:cNvSpPr/>
          <p:nvPr/>
        </p:nvSpPr>
        <p:spPr>
          <a:xfrm>
            <a:off x="7081800" y="1325700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dk2"/>
                </a:solidFill>
              </a:rPr>
              <a:t>γαια</a:t>
            </a:r>
            <a:endParaRPr/>
          </a:p>
        </p:txBody>
      </p:sp>
      <p:sp>
        <p:nvSpPr>
          <p:cNvPr id="322" name="Google Shape;322;p33"/>
          <p:cNvSpPr/>
          <p:nvPr/>
        </p:nvSpPr>
        <p:spPr>
          <a:xfrm>
            <a:off x="3124225" y="4519625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dk2"/>
                </a:solidFill>
              </a:rPr>
              <a:t>μεδουσα</a:t>
            </a:r>
            <a:endParaRPr/>
          </a:p>
        </p:txBody>
      </p:sp>
      <p:sp>
        <p:nvSpPr>
          <p:cNvPr id="323" name="Google Shape;323;p33"/>
          <p:cNvSpPr/>
          <p:nvPr/>
        </p:nvSpPr>
        <p:spPr>
          <a:xfrm>
            <a:off x="7081800" y="4519625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3"/>
          <p:cNvSpPr/>
          <p:nvPr/>
        </p:nvSpPr>
        <p:spPr>
          <a:xfrm>
            <a:off x="7081800" y="2922650"/>
            <a:ext cx="1986000" cy="700200"/>
          </a:xfrm>
          <a:prstGeom prst="rect">
            <a:avLst/>
          </a:prstGeom>
          <a:solidFill>
            <a:srgbClr val="B3C6E7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3"/>
          <p:cNvSpPr/>
          <p:nvPr/>
        </p:nvSpPr>
        <p:spPr>
          <a:xfrm>
            <a:off x="5860950" y="2858450"/>
            <a:ext cx="851100" cy="828600"/>
          </a:xfrm>
          <a:prstGeom prst="donut">
            <a:avLst>
              <a:gd name="adj" fmla="val 8623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26" name="Google Shape;326;p33"/>
          <p:cNvSpPr/>
          <p:nvPr/>
        </p:nvSpPr>
        <p:spPr>
          <a:xfrm>
            <a:off x="5387763" y="2858450"/>
            <a:ext cx="851100" cy="828600"/>
          </a:xfrm>
          <a:prstGeom prst="donut">
            <a:avLst>
              <a:gd name="adj" fmla="val 8623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27" name="Google Shape;327;p33"/>
          <p:cNvSpPr/>
          <p:nvPr/>
        </p:nvSpPr>
        <p:spPr>
          <a:xfrm>
            <a:off x="5860950" y="1261500"/>
            <a:ext cx="851100" cy="828600"/>
          </a:xfrm>
          <a:prstGeom prst="donut">
            <a:avLst>
              <a:gd name="adj" fmla="val 8623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28" name="Google Shape;328;p33"/>
          <p:cNvSpPr/>
          <p:nvPr/>
        </p:nvSpPr>
        <p:spPr>
          <a:xfrm>
            <a:off x="5387775" y="1261500"/>
            <a:ext cx="851100" cy="828600"/>
          </a:xfrm>
          <a:prstGeom prst="donut">
            <a:avLst>
              <a:gd name="adj" fmla="val 8623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cxnSp>
        <p:nvCxnSpPr>
          <p:cNvPr id="329" name="Google Shape;329;p33"/>
          <p:cNvCxnSpPr>
            <a:stCxn id="328" idx="5"/>
          </p:cNvCxnSpPr>
          <p:nvPr/>
        </p:nvCxnSpPr>
        <p:spPr>
          <a:xfrm flipH="1">
            <a:off x="5110134" y="1968754"/>
            <a:ext cx="1004100" cy="996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33"/>
          <p:cNvCxnSpPr/>
          <p:nvPr/>
        </p:nvCxnSpPr>
        <p:spPr>
          <a:xfrm>
            <a:off x="6026859" y="1968754"/>
            <a:ext cx="1045500" cy="94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Google Shape;331;p33"/>
          <p:cNvCxnSpPr>
            <a:stCxn id="326" idx="5"/>
          </p:cNvCxnSpPr>
          <p:nvPr/>
        </p:nvCxnSpPr>
        <p:spPr>
          <a:xfrm flipH="1">
            <a:off x="5133822" y="3565704"/>
            <a:ext cx="980400" cy="984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" name="Google Shape;332;p33"/>
          <p:cNvCxnSpPr/>
          <p:nvPr/>
        </p:nvCxnSpPr>
        <p:spPr>
          <a:xfrm>
            <a:off x="6098772" y="3611404"/>
            <a:ext cx="981900" cy="923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" name="Google Shape;333;p33"/>
          <p:cNvCxnSpPr>
            <a:stCxn id="322" idx="2"/>
            <a:endCxn id="320" idx="0"/>
          </p:cNvCxnSpPr>
          <p:nvPr/>
        </p:nvCxnSpPr>
        <p:spPr>
          <a:xfrm>
            <a:off x="4117225" y="5219825"/>
            <a:ext cx="0" cy="61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564</Words>
  <Application>Microsoft Office PowerPoint</Application>
  <PresentationFormat>Breedbeeld</PresentationFormat>
  <Paragraphs>106</Paragraphs>
  <Slides>19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Gill Sans</vt:lpstr>
      <vt:lpstr>Arial</vt:lpstr>
      <vt:lpstr>Calibri</vt:lpstr>
      <vt:lpstr>Kantoorthema</vt:lpstr>
      <vt:lpstr>Kantoorthema</vt:lpstr>
      <vt:lpstr>Kantoorthema</vt:lpstr>
      <vt:lpstr>ANCIENT GREEKS – YOUNG HEROES  LESSON 3</vt:lpstr>
      <vt:lpstr>Greek snakes and families...</vt:lpstr>
      <vt:lpstr> Time for a game: Greek Memory </vt:lpstr>
      <vt:lpstr> Greek words in English </vt:lpstr>
      <vt:lpstr> Greek words in English </vt:lpstr>
      <vt:lpstr> Greek words in English </vt:lpstr>
      <vt:lpstr>PowerPoint-presentatie</vt:lpstr>
      <vt:lpstr>PowerPoint-presentatie</vt:lpstr>
      <vt:lpstr>Μεδουσα’s family</vt:lpstr>
      <vt:lpstr>Μεδουσα’s family</vt:lpstr>
      <vt:lpstr>Families in different languages</vt:lpstr>
      <vt:lpstr>PowerPoint-presentatie</vt:lpstr>
      <vt:lpstr>PowerPoint-presentatie</vt:lpstr>
      <vt:lpstr>Greek ceramics</vt:lpstr>
      <vt:lpstr>Make your own pot</vt:lpstr>
      <vt:lpstr>Clay pen holder</vt:lpstr>
      <vt:lpstr>My name in Ancient Greek</vt:lpstr>
      <vt:lpstr>What will you take away from this lesson?</vt:lpstr>
      <vt:lpstr>What will you take away from this lesson?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 LES 4</dc:title>
  <dc:creator>jarno vercamer</dc:creator>
  <cp:lastModifiedBy>Evelien Bracke</cp:lastModifiedBy>
  <cp:revision>17</cp:revision>
  <dcterms:created xsi:type="dcterms:W3CDTF">2019-03-14T20:45:47Z</dcterms:created>
  <dcterms:modified xsi:type="dcterms:W3CDTF">2023-03-10T14:25:00Z</dcterms:modified>
</cp:coreProperties>
</file>