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uFwp/U7bgGnjcE1EbVZfXTGka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29DDAC-022A-4641-8531-31F02025E5AD}">
  <a:tblStyle styleId="{4C29DDAC-022A-4641-8531-31F02025E5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3"/>
    <p:restoredTop sz="71000"/>
  </p:normalViewPr>
  <p:slideViewPr>
    <p:cSldViewPr snapToGrid="0">
      <p:cViewPr varScale="1">
        <p:scale>
          <a:sx n="58" d="100"/>
          <a:sy n="58" d="100"/>
        </p:scale>
        <p:origin x="10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78f5b86a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c78f5b86a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You can project this slide when they are making the exercises on the handout.</a:t>
            </a:r>
            <a:endParaRPr dirty="0"/>
          </a:p>
        </p:txBody>
      </p:sp>
      <p:sp>
        <p:nvSpPr>
          <p:cNvPr id="178" name="Google Shape;178;gc78f5b86a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a0ee879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ca0ee879c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ca0ee879c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a0956cfc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7a0956cfc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7a0956cfcd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a0956cfc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7a0956cfc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7a0956cfcd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a0956cf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7a0956cfc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7a0956cfc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a0956cfc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7a0956cfc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7a0956cfcd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78f5b86a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c78f5b86a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c78f5b86a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78f5b86a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c78f5b86aa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 fact: on the left Caryatids (women used as pillars), on the right the fast Atalanta</a:t>
            </a:r>
            <a:endParaRPr lang="en-BE" dirty="0"/>
          </a:p>
        </p:txBody>
      </p:sp>
      <p:sp>
        <p:nvSpPr>
          <p:cNvPr id="149" name="Google Shape;149;gc78f5b86aa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78f5b86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c78f5b86aa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c78f5b86aa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78f5b86a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78f5b86aa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You can project this slide when you are doing the TPR inside. You can point at the right image if they have forgotten the meaning.</a:t>
            </a:r>
            <a:endParaRPr dirty="0"/>
          </a:p>
        </p:txBody>
      </p:sp>
      <p:sp>
        <p:nvSpPr>
          <p:cNvPr id="166" name="Google Shape;166;gc78f5b86aa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88818" y="228905"/>
            <a:ext cx="11707907" cy="255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</a:pPr>
            <a:r>
              <a:rPr lang="en-GB" sz="4400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ANCIENT GREEKS – YOUNG HEROES</a:t>
            </a:r>
            <a:br>
              <a:rPr lang="en-GB" sz="4400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lang="en-GB" sz="4400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4400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LESSON 5</a:t>
            </a:r>
            <a:endParaRPr sz="4400"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78f5b86aa_0_7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2" name="Google Shape;182;gc78f5b86aa_0_7"/>
          <p:cNvGraphicFramePr/>
          <p:nvPr>
            <p:extLst>
              <p:ext uri="{D42A27DB-BD31-4B8C-83A1-F6EECF244321}">
                <p14:modId xmlns:p14="http://schemas.microsoft.com/office/powerpoint/2010/main" val="901314517"/>
              </p:ext>
            </p:extLst>
          </p:nvPr>
        </p:nvGraphicFramePr>
        <p:xfrm>
          <a:off x="952500" y="2371725"/>
          <a:ext cx="10287000" cy="3200220"/>
        </p:xfrm>
        <a:graphic>
          <a:graphicData uri="http://schemas.openxmlformats.org/drawingml/2006/table">
            <a:tbl>
              <a:tblPr>
                <a:noFill/>
                <a:tableStyleId>{4C29DDAC-022A-4641-8531-31F02025E5AD}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 b="1" dirty="0">
                          <a:solidFill>
                            <a:schemeClr val="dk2"/>
                          </a:solidFill>
                        </a:rPr>
                        <a:t>For 1 person</a:t>
                      </a:r>
                      <a:endParaRPr sz="2300" b="1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 b="1" dirty="0">
                          <a:solidFill>
                            <a:schemeClr val="dk2"/>
                          </a:solidFill>
                        </a:rPr>
                        <a:t>For more persons</a:t>
                      </a:r>
                      <a:endParaRPr sz="2300" b="1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βαλλ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βαλλ</a:t>
                      </a:r>
                      <a:r>
                        <a:rPr lang="en-GB" sz="2300">
                          <a:solidFill>
                            <a:srgbClr val="0000FF"/>
                          </a:solidFill>
                        </a:rPr>
                        <a:t>ετε</a:t>
                      </a:r>
                      <a:endParaRPr sz="23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παυ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παυ</a:t>
                      </a:r>
                      <a:r>
                        <a:rPr lang="en-GB" sz="2300">
                          <a:solidFill>
                            <a:srgbClr val="0000FF"/>
                          </a:solidFill>
                        </a:rPr>
                        <a:t>ετε</a:t>
                      </a: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 </a:t>
                      </a:r>
                      <a:endParaRPr sz="23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πιπτ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πιπτ</a:t>
                      </a:r>
                      <a:r>
                        <a:rPr lang="en-GB" sz="2300">
                          <a:solidFill>
                            <a:srgbClr val="0000FF"/>
                          </a:solidFill>
                        </a:rPr>
                        <a:t>ετε</a:t>
                      </a:r>
                      <a:endParaRPr sz="23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τρεχ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τρεχ</a:t>
                      </a:r>
                      <a:r>
                        <a:rPr lang="en-GB" sz="2300">
                          <a:solidFill>
                            <a:srgbClr val="0000FF"/>
                          </a:solidFill>
                        </a:rPr>
                        <a:t>ετε</a:t>
                      </a:r>
                      <a:endParaRPr sz="23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dk2"/>
                          </a:solidFill>
                        </a:rPr>
                        <a:t>χορευ</a:t>
                      </a:r>
                      <a:r>
                        <a:rPr lang="en-GB" sz="2300">
                          <a:solidFill>
                            <a:srgbClr val="FF0000"/>
                          </a:solidFill>
                        </a:rPr>
                        <a:t>ε</a:t>
                      </a:r>
                      <a:endParaRPr sz="23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 dirty="0" err="1">
                          <a:solidFill>
                            <a:schemeClr val="dk2"/>
                          </a:solidFill>
                        </a:rPr>
                        <a:t>χορευ</a:t>
                      </a:r>
                      <a:r>
                        <a:rPr lang="en-GB" sz="2300" dirty="0" err="1">
                          <a:solidFill>
                            <a:srgbClr val="0000FF"/>
                          </a:solidFill>
                        </a:rPr>
                        <a:t>ετε</a:t>
                      </a:r>
                      <a:endParaRPr sz="2300" dirty="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Google Shape;142;gc78f5b86aa_0_1">
            <a:extLst>
              <a:ext uri="{FF2B5EF4-FFF2-40B4-BE49-F238E27FC236}">
                <a16:creationId xmlns:a16="http://schemas.microsoft.com/office/drawing/2014/main" id="{2FCB9E25-AAE0-6B4C-B985-1BCE12E22468}"/>
              </a:ext>
            </a:extLst>
          </p:cNvPr>
          <p:cNvSpPr txBox="1">
            <a:spLocks/>
          </p:cNvSpPr>
          <p:nvPr/>
        </p:nvSpPr>
        <p:spPr>
          <a:xfrm>
            <a:off x="1294350" y="488225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Commands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a0ee879c6_0_0"/>
          <p:cNvSpPr txBox="1">
            <a:spLocks noGrp="1"/>
          </p:cNvSpPr>
          <p:nvPr>
            <p:ph type="title"/>
          </p:nvPr>
        </p:nvSpPr>
        <p:spPr>
          <a:xfrm>
            <a:off x="1461739" y="182284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sz="4000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It’s time for a game!</a:t>
            </a:r>
            <a:endParaRPr sz="4000"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gca0ee879c6_0_0"/>
          <p:cNvSpPr txBox="1"/>
          <p:nvPr/>
        </p:nvSpPr>
        <p:spPr>
          <a:xfrm>
            <a:off x="798450" y="11182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ca0ee879c6_0_0"/>
          <p:cNvSpPr txBox="1"/>
          <p:nvPr/>
        </p:nvSpPr>
        <p:spPr>
          <a:xfrm>
            <a:off x="406350" y="847959"/>
            <a:ext cx="11379300" cy="618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Choose your hero and put your piece on the starting point of your hero!</a:t>
            </a: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Red: Gilgamesh		Blue: Odysseus		Green: Sindbad</a:t>
            </a:r>
            <a:endParaRPr sz="2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Goal: Returning home (yellow square)</a:t>
            </a: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do you do this?</a:t>
            </a: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Roll the dice. </a:t>
            </a: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Move your piece up, down or to the side. </a:t>
            </a: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 by all the squares of your colour: draw a card from your deck and answer the question on it. </a:t>
            </a: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Watch out for all the rocks! You are not allowed to use these squares. </a:t>
            </a: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hurricane brings you immediately to the other square with a hurricane on it. </a:t>
            </a: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Chance: draw a purple card from the deck. </a:t>
            </a: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Did you stop on a beige or a light blue square? Answer a question from the handout. </a:t>
            </a:r>
            <a:endParaRPr sz="2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a0956cfcd_0_23"/>
          <p:cNvSpPr txBox="1">
            <a:spLocks noGrp="1"/>
          </p:cNvSpPr>
          <p:nvPr>
            <p:ph type="title"/>
          </p:nvPr>
        </p:nvSpPr>
        <p:spPr>
          <a:xfrm>
            <a:off x="1461750" y="684888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Heroes for the Greeks and their neighbours</a:t>
            </a:r>
            <a:b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g7a0956cfcd_0_23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7a0956cfcd_0_23"/>
          <p:cNvSpPr/>
          <p:nvPr/>
        </p:nvSpPr>
        <p:spPr>
          <a:xfrm>
            <a:off x="7739850" y="2248800"/>
            <a:ext cx="3325200" cy="2360400"/>
          </a:xfrm>
          <a:prstGeom prst="wedgeRoundRectCallout">
            <a:avLst>
              <a:gd name="adj1" fmla="val 6788"/>
              <a:gd name="adj2" fmla="val 79583"/>
              <a:gd name="adj3" fmla="val 0"/>
            </a:avLst>
          </a:prstGeom>
          <a:solidFill>
            <a:srgbClr val="D8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7a0956cfcd_0_23"/>
          <p:cNvSpPr txBox="1"/>
          <p:nvPr/>
        </p:nvSpPr>
        <p:spPr>
          <a:xfrm>
            <a:off x="1461750" y="2248800"/>
            <a:ext cx="52338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a trip!</a:t>
            </a:r>
            <a:endParaRPr sz="35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5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are the similarities?</a:t>
            </a:r>
            <a:endParaRPr sz="35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are the differences?</a:t>
            </a:r>
            <a:endParaRPr sz="36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a0956cfcd_0_29"/>
          <p:cNvSpPr txBox="1">
            <a:spLocks noGrp="1"/>
          </p:cNvSpPr>
          <p:nvPr>
            <p:ph type="title"/>
          </p:nvPr>
        </p:nvSpPr>
        <p:spPr>
          <a:xfrm>
            <a:off x="1306475" y="1528197"/>
            <a:ext cx="9888600" cy="3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Questionnaire </a:t>
            </a:r>
            <a:endParaRPr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&amp;</a:t>
            </a:r>
            <a:endParaRPr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Diploma ceremony</a:t>
            </a:r>
            <a:endParaRPr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g7a0956cfcd_0_29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4000"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787369" y="559946"/>
            <a:ext cx="3648741" cy="203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en-GB" sz="5400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THE ANCIENT GREEKS</a:t>
            </a:r>
            <a:br>
              <a:rPr lang="en-GB" sz="5400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5400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…</a:t>
            </a:r>
            <a:endParaRPr dirty="0"/>
          </a:p>
        </p:txBody>
      </p:sp>
      <p:grpSp>
        <p:nvGrpSpPr>
          <p:cNvPr id="108" name="Google Shape;108;p2"/>
          <p:cNvGrpSpPr/>
          <p:nvPr/>
        </p:nvGrpSpPr>
        <p:grpSpPr>
          <a:xfrm>
            <a:off x="4905729" y="379732"/>
            <a:ext cx="6364729" cy="5384027"/>
            <a:chOff x="278311" y="761"/>
            <a:chExt cx="6364729" cy="5384027"/>
          </a:xfrm>
        </p:grpSpPr>
        <p:sp>
          <p:nvSpPr>
            <p:cNvPr id="109" name="Google Shape;109;p2"/>
            <p:cNvSpPr/>
            <p:nvPr/>
          </p:nvSpPr>
          <p:spPr>
            <a:xfrm>
              <a:off x="2372960" y="761"/>
              <a:ext cx="2338369" cy="2338369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100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Orders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100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in Ancient Greek</a:t>
              </a:r>
              <a:endParaRPr sz="21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78311" y="2378120"/>
              <a:ext cx="2338369" cy="2338369"/>
            </a:xfrm>
            <a:prstGeom prst="ellips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700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Board game</a:t>
              </a:r>
              <a:endParaRPr sz="27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304671" y="3046419"/>
              <a:ext cx="2338369" cy="2338369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2700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Stories from other cultures</a:t>
              </a:r>
              <a:endParaRPr sz="27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1294351" y="1175334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Review</a:t>
            </a:r>
            <a:endParaRPr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785825" y="5788125"/>
            <a:ext cx="493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Hangman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 	or 	</a:t>
            </a:r>
            <a:r>
              <a:rPr lang="en-GB" sz="2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Bingo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a0956cfcd_0_7"/>
          <p:cNvSpPr txBox="1">
            <a:spLocks noGrp="1"/>
          </p:cNvSpPr>
          <p:nvPr>
            <p:ph type="title"/>
          </p:nvPr>
        </p:nvSpPr>
        <p:spPr>
          <a:xfrm>
            <a:off x="1461739" y="34455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Hangman</a:t>
            </a:r>
            <a:endParaRPr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g7a0956cfcd_0_7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7a0956cfcd_0_7"/>
          <p:cNvSpPr txBox="1"/>
          <p:nvPr/>
        </p:nvSpPr>
        <p:spPr>
          <a:xfrm>
            <a:off x="2770900" y="1928975"/>
            <a:ext cx="24015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δενδρον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Μινωταυρος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γιγας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βιος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ψυχη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Ὀδυσσευς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7a0956cfcd_0_7"/>
          <p:cNvSpPr txBox="1"/>
          <p:nvPr/>
        </p:nvSpPr>
        <p:spPr>
          <a:xfrm>
            <a:off x="7562025" y="1967525"/>
            <a:ext cx="24015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θερμος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Μεδουσα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φιλος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Εὐρωπη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Κερβερος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παιδιον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a0956cfcd_0_13"/>
          <p:cNvSpPr txBox="1">
            <a:spLocks noGrp="1"/>
          </p:cNvSpPr>
          <p:nvPr>
            <p:ph type="title"/>
          </p:nvPr>
        </p:nvSpPr>
        <p:spPr>
          <a:xfrm>
            <a:off x="1461739" y="34455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Bingo</a:t>
            </a:r>
            <a:endParaRPr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g7a0956cfcd_0_13"/>
          <p:cNvSpPr txBox="1"/>
          <p:nvPr/>
        </p:nvSpPr>
        <p:spPr>
          <a:xfrm>
            <a:off x="785825" y="1528775"/>
            <a:ext cx="109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7a0956cfcd_0_13"/>
          <p:cNvSpPr/>
          <p:nvPr/>
        </p:nvSpPr>
        <p:spPr>
          <a:xfrm>
            <a:off x="4230162" y="1528776"/>
            <a:ext cx="3731665" cy="4896066"/>
          </a:xfrm>
          <a:custGeom>
            <a:avLst/>
            <a:gdLst/>
            <a:ahLst/>
            <a:cxnLst/>
            <a:rect l="l" t="t" r="r" b="b"/>
            <a:pathLst>
              <a:path w="4023358" h="5643880" extrusionOk="0">
                <a:moveTo>
                  <a:pt x="0" y="0"/>
                </a:moveTo>
                <a:cubicBezTo>
                  <a:pt x="966909" y="67737"/>
                  <a:pt x="2370660" y="-105559"/>
                  <a:pt x="4023358" y="0"/>
                </a:cubicBezTo>
                <a:cubicBezTo>
                  <a:pt x="4144451" y="1126156"/>
                  <a:pt x="4065251" y="3562674"/>
                  <a:pt x="4023358" y="5643880"/>
                </a:cubicBezTo>
                <a:cubicBezTo>
                  <a:pt x="3244822" y="5759029"/>
                  <a:pt x="647919" y="5539237"/>
                  <a:pt x="0" y="5643880"/>
                </a:cubicBezTo>
                <a:cubicBezTo>
                  <a:pt x="155050" y="3306022"/>
                  <a:pt x="82450" y="1842087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7a0956cfcd_0_13"/>
          <p:cNvPicPr preferRelativeResize="0"/>
          <p:nvPr/>
        </p:nvPicPr>
        <p:blipFill rotWithShape="1">
          <a:blip r:embed="rId3">
            <a:alphaModFix/>
          </a:blip>
          <a:srcRect l="32499" t="26230" r="42143" b="9822"/>
          <a:stretch/>
        </p:blipFill>
        <p:spPr>
          <a:xfrm>
            <a:off x="4446888" y="1637512"/>
            <a:ext cx="3298224" cy="4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78f5b86aa_0_1"/>
          <p:cNvSpPr txBox="1">
            <a:spLocks noGrp="1"/>
          </p:cNvSpPr>
          <p:nvPr>
            <p:ph type="title"/>
          </p:nvPr>
        </p:nvSpPr>
        <p:spPr>
          <a:xfrm>
            <a:off x="1294350" y="343300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Commands</a:t>
            </a:r>
            <a:endParaRPr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gc78f5b86aa_0_1"/>
          <p:cNvSpPr txBox="1"/>
          <p:nvPr/>
        </p:nvSpPr>
        <p:spPr>
          <a:xfrm>
            <a:off x="798450" y="1392488"/>
            <a:ext cx="10929900" cy="640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        βα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λλε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 					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π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ι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π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τε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										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c78f5b86a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750" y="2132275"/>
            <a:ext cx="3052375" cy="43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c78f5b86aa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8625" y="2292425"/>
            <a:ext cx="4426426" cy="313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78f5b86aa_0_37"/>
          <p:cNvSpPr txBox="1"/>
          <p:nvPr/>
        </p:nvSpPr>
        <p:spPr>
          <a:xfrm>
            <a:off x="785825" y="1528775"/>
            <a:ext cx="109299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π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α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υε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 					     </a:t>
            </a: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τρεχε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c78f5b86aa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975" y="2407051"/>
            <a:ext cx="3077775" cy="37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c78f5b86aa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563" y="2474475"/>
            <a:ext cx="420052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2;gc78f5b86aa_0_1">
            <a:extLst>
              <a:ext uri="{FF2B5EF4-FFF2-40B4-BE49-F238E27FC236}">
                <a16:creationId xmlns:a16="http://schemas.microsoft.com/office/drawing/2014/main" id="{3D15C2EF-42B7-3E4E-BA41-EB47F09D9A4D}"/>
              </a:ext>
            </a:extLst>
          </p:cNvPr>
          <p:cNvSpPr txBox="1">
            <a:spLocks/>
          </p:cNvSpPr>
          <p:nvPr/>
        </p:nvSpPr>
        <p:spPr>
          <a:xfrm>
            <a:off x="1294350" y="521550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Commands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78f5b86aa_0_27"/>
          <p:cNvSpPr txBox="1"/>
          <p:nvPr/>
        </p:nvSpPr>
        <p:spPr>
          <a:xfrm>
            <a:off x="631050" y="1614234"/>
            <a:ext cx="109299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χορευε</a:t>
            </a:r>
            <a:r>
              <a:rPr lang="en-GB" sz="3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c78f5b86aa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363" y="2352575"/>
            <a:ext cx="3897277" cy="40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2;gc78f5b86aa_0_1">
            <a:extLst>
              <a:ext uri="{FF2B5EF4-FFF2-40B4-BE49-F238E27FC236}">
                <a16:creationId xmlns:a16="http://schemas.microsoft.com/office/drawing/2014/main" id="{B155A131-4187-584F-B7A8-277DDF67EAE8}"/>
              </a:ext>
            </a:extLst>
          </p:cNvPr>
          <p:cNvSpPr txBox="1">
            <a:spLocks/>
          </p:cNvSpPr>
          <p:nvPr/>
        </p:nvSpPr>
        <p:spPr>
          <a:xfrm>
            <a:off x="1294350" y="488225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Commands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78f5b86aa_0_13"/>
          <p:cNvSpPr txBox="1">
            <a:spLocks noGrp="1"/>
          </p:cNvSpPr>
          <p:nvPr>
            <p:ph type="title"/>
          </p:nvPr>
        </p:nvSpPr>
        <p:spPr>
          <a:xfrm>
            <a:off x="1312145" y="58244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endParaRPr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nl-BE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Now it’s your turn!</a:t>
            </a:r>
            <a:endParaRPr b="1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0" name="Google Shape;170;gc78f5b86aa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50" y="368300"/>
            <a:ext cx="2482034" cy="3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78f5b86aa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0724" y="3986225"/>
            <a:ext cx="3693326" cy="26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c78f5b86aa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25" y="4151175"/>
            <a:ext cx="3814875" cy="24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c78f5b86aa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8025" y="476588"/>
            <a:ext cx="2681825" cy="3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c78f5b86aa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93639" y="1871974"/>
            <a:ext cx="3297863" cy="33993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2;gc78f5b86aa_0_1">
            <a:extLst>
              <a:ext uri="{FF2B5EF4-FFF2-40B4-BE49-F238E27FC236}">
                <a16:creationId xmlns:a16="http://schemas.microsoft.com/office/drawing/2014/main" id="{E47026E2-9E58-234E-B9D6-94772FBF7F75}"/>
              </a:ext>
            </a:extLst>
          </p:cNvPr>
          <p:cNvSpPr txBox="1">
            <a:spLocks/>
          </p:cNvSpPr>
          <p:nvPr/>
        </p:nvSpPr>
        <p:spPr>
          <a:xfrm>
            <a:off x="1276555" y="301349"/>
            <a:ext cx="9603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  <a:buFont typeface="Gill Sans"/>
              <a:buNone/>
            </a:pPr>
            <a:r>
              <a:rPr lang="en-GB" b="1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Commands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352</Words>
  <Application>Microsoft Office PowerPoint</Application>
  <PresentationFormat>Breedbeeld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Gill Sans</vt:lpstr>
      <vt:lpstr>Calibri</vt:lpstr>
      <vt:lpstr>Arial</vt:lpstr>
      <vt:lpstr>Kantoorthema</vt:lpstr>
      <vt:lpstr>Kantoorthema</vt:lpstr>
      <vt:lpstr>ANCIENT GREEKS – YOUNG HEROES  LESSON 5</vt:lpstr>
      <vt:lpstr>THE ANCIENT GREEKS …</vt:lpstr>
      <vt:lpstr>Review</vt:lpstr>
      <vt:lpstr>Hangman</vt:lpstr>
      <vt:lpstr>Bingo</vt:lpstr>
      <vt:lpstr>Commands</vt:lpstr>
      <vt:lpstr>PowerPoint-presentatie</vt:lpstr>
      <vt:lpstr>PowerPoint-presentatie</vt:lpstr>
      <vt:lpstr> Now it’s your turn!</vt:lpstr>
      <vt:lpstr>PowerPoint-presentatie</vt:lpstr>
      <vt:lpstr>It’s time for a game!</vt:lpstr>
      <vt:lpstr>Heroes for the Greeks and their neighbours </vt:lpstr>
      <vt:lpstr>Questionnaire  &amp; Diploma ceremony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GREEKS – YOUNG HEROES  LESSON 5</dc:title>
  <dc:creator>jarno vercamer</dc:creator>
  <cp:lastModifiedBy>Evelien Bracke</cp:lastModifiedBy>
  <cp:revision>3</cp:revision>
  <dcterms:created xsi:type="dcterms:W3CDTF">2019-02-21T15:56:08Z</dcterms:created>
  <dcterms:modified xsi:type="dcterms:W3CDTF">2023-03-10T14:47:08Z</dcterms:modified>
</cp:coreProperties>
</file>