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80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Gill Sans" panose="020B0604020202020204" charset="0"/>
      <p:regular r:id="rId32"/>
      <p:bold r:id="rId33"/>
    </p:embeddedFont>
    <p:embeddedFont>
      <p:font typeface="Gill Sans MT" panose="020B0502020104020203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jkhRU1qXp/rrJLNxY1Anl1XPv9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627"/>
    <p:restoredTop sz="94595"/>
  </p:normalViewPr>
  <p:slideViewPr>
    <p:cSldViewPr snapToGrid="0">
      <p:cViewPr varScale="1">
        <p:scale>
          <a:sx n="67" d="100"/>
          <a:sy n="67" d="100"/>
        </p:scale>
        <p:origin x="58" y="37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75" name="Google Shape;17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633A-0C5A-43B7-88FF-EC94172BC04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751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2" name="Google Shape;28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2" name="Google Shape;29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2" name="Google Shape;302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Naam op kroontje</a:t>
            </a:r>
            <a:endParaRPr/>
          </a:p>
        </p:txBody>
      </p:sp>
      <p:sp>
        <p:nvSpPr>
          <p:cNvPr id="321" name="Google Shape;321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Naam op kroontje</a:t>
            </a:r>
            <a:endParaRPr/>
          </a:p>
        </p:txBody>
      </p:sp>
      <p:sp>
        <p:nvSpPr>
          <p:cNvPr id="335" name="Google Shape;33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8" name="Google Shape;348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Bespreek voor een paar minuten in groepjes van 2-3 en schrijf belangrijkste woorden op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3" name="Google Shape;73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1.pn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gif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0.png"/><Relationship Id="rId3" Type="http://schemas.openxmlformats.org/officeDocument/2006/relationships/image" Target="../media/image19.gif"/><Relationship Id="rId7" Type="http://schemas.openxmlformats.org/officeDocument/2006/relationships/image" Target="../media/image15.jp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11" Type="http://schemas.openxmlformats.org/officeDocument/2006/relationships/image" Target="../media/image23.png"/><Relationship Id="rId5" Type="http://schemas.openxmlformats.org/officeDocument/2006/relationships/image" Target="../media/image25.jpg"/><Relationship Id="rId10" Type="http://schemas.openxmlformats.org/officeDocument/2006/relationships/image" Target="../media/image16.jpg"/><Relationship Id="rId4" Type="http://schemas.openxmlformats.org/officeDocument/2006/relationships/image" Target="../media/image14.jpg"/><Relationship Id="rId9" Type="http://schemas.openxmlformats.org/officeDocument/2006/relationships/image" Target="../media/image28.jp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62000"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"/>
          <p:cNvSpPr txBox="1">
            <a:spLocks noGrp="1"/>
          </p:cNvSpPr>
          <p:nvPr>
            <p:ph type="ctrTitle"/>
          </p:nvPr>
        </p:nvSpPr>
        <p:spPr>
          <a:xfrm>
            <a:off x="188818" y="228905"/>
            <a:ext cx="11707907" cy="2552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Gill Sans"/>
              <a:buNone/>
            </a:pPr>
            <a:r>
              <a:rPr lang="en-GB" sz="48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OUDE GRIEKEN – JONGE HELDEN</a:t>
            </a:r>
            <a:br>
              <a:rPr lang="en-GB" sz="66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br>
              <a:rPr lang="en-GB" sz="66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LES 1</a:t>
            </a:r>
            <a:endParaRPr sz="66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4000"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"/>
          <p:cNvSpPr txBox="1">
            <a:spLocks noGrp="1"/>
          </p:cNvSpPr>
          <p:nvPr>
            <p:ph type="title"/>
          </p:nvPr>
        </p:nvSpPr>
        <p:spPr>
          <a:xfrm>
            <a:off x="701040" y="1628543"/>
            <a:ext cx="6553200" cy="155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Wanneer leefden de Oude Grieken?</a:t>
            </a:r>
            <a:endParaRPr/>
          </a:p>
        </p:txBody>
      </p:sp>
      <p:pic>
        <p:nvPicPr>
          <p:cNvPr id="178" name="Google Shape;17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1958" y="1098619"/>
            <a:ext cx="4660762" cy="466076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11" descr="Afbeelding met gebouw, buiten, kasteel, water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31794" y="104646"/>
            <a:ext cx="2954027" cy="165930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84" name="Google Shape;184;p11"/>
          <p:cNvSpPr txBox="1"/>
          <p:nvPr/>
        </p:nvSpPr>
        <p:spPr>
          <a:xfrm>
            <a:off x="417494" y="315354"/>
            <a:ext cx="45187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Tijdlijn          </a:t>
            </a:r>
            <a:endParaRPr sz="48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85" name="Google Shape;18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9895" y="4877028"/>
            <a:ext cx="2182105" cy="163447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86" name="Google Shape;186;p11" descr="Afbeelding met gebouw, buiten, ruïne, oud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15939" y="3993167"/>
            <a:ext cx="3112834" cy="182356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87" name="Google Shape;187;p11"/>
          <p:cNvPicPr preferRelativeResize="0"/>
          <p:nvPr/>
        </p:nvPicPr>
        <p:blipFill rotWithShape="1">
          <a:blip r:embed="rId6">
            <a:alphaModFix/>
          </a:blip>
          <a:srcRect l="23853"/>
          <a:stretch/>
        </p:blipFill>
        <p:spPr>
          <a:xfrm>
            <a:off x="1619491" y="1947280"/>
            <a:ext cx="2330370" cy="167111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88" name="Google Shape;188;p11" descr="Afbeelding met gebouw, buiten, staand, kijken&#10;&#10;Automatisch gegenereerde beschrijvi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09895" y="1947280"/>
            <a:ext cx="1175926" cy="270956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89" name="Google Shape;189;p11" descr="Afbeelding met persoon, dragen, donker, staand&#10;&#10;Automatisch gegenereerde beschrijving"/>
          <p:cNvPicPr preferRelativeResize="0"/>
          <p:nvPr/>
        </p:nvPicPr>
        <p:blipFill rotWithShape="1">
          <a:blip r:embed="rId8">
            <a:alphaModFix/>
          </a:blip>
          <a:srcRect l="23764" r="19229"/>
          <a:stretch/>
        </p:blipFill>
        <p:spPr>
          <a:xfrm>
            <a:off x="7312942" y="1976735"/>
            <a:ext cx="2043302" cy="23896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90" name="Google Shape;190;p11" descr="Afbeelding met buiten, zitten, person, kat&#10;&#10;Automatisch gegenereerde beschrijvi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860305" y="104358"/>
            <a:ext cx="2116806" cy="16628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91" name="Google Shape;191;p11" descr="Afbeelding met buiten, gebouw, berg, woestijn&#10;&#10;Automatisch gegenereerde beschrijving"/>
          <p:cNvPicPr preferRelativeResize="0"/>
          <p:nvPr/>
        </p:nvPicPr>
        <p:blipFill rotWithShape="1">
          <a:blip r:embed="rId10">
            <a:alphaModFix/>
          </a:blip>
          <a:srcRect t="10686"/>
          <a:stretch/>
        </p:blipFill>
        <p:spPr>
          <a:xfrm>
            <a:off x="4292916" y="1976735"/>
            <a:ext cx="2800809" cy="166768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92" name="Google Shape;192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637199" y="3993167"/>
            <a:ext cx="1808256" cy="1701822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1"/>
          <p:cNvSpPr txBox="1"/>
          <p:nvPr/>
        </p:nvSpPr>
        <p:spPr>
          <a:xfrm>
            <a:off x="4695825" y="238125"/>
            <a:ext cx="6667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1"/>
          <p:cNvSpPr txBox="1"/>
          <p:nvPr/>
        </p:nvSpPr>
        <p:spPr>
          <a:xfrm>
            <a:off x="3165465" y="49860"/>
            <a:ext cx="5504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95" name="Google Shape;195;p11"/>
          <p:cNvSpPr txBox="1"/>
          <p:nvPr/>
        </p:nvSpPr>
        <p:spPr>
          <a:xfrm>
            <a:off x="8449399" y="145792"/>
            <a:ext cx="101845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1"/>
          <p:cNvSpPr txBox="1"/>
          <p:nvPr/>
        </p:nvSpPr>
        <p:spPr>
          <a:xfrm>
            <a:off x="1870389" y="1976735"/>
            <a:ext cx="6432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197" name="Google Shape;197;p11"/>
          <p:cNvSpPr txBox="1"/>
          <p:nvPr/>
        </p:nvSpPr>
        <p:spPr>
          <a:xfrm>
            <a:off x="4616768" y="2282183"/>
            <a:ext cx="27396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198" name="Google Shape;198;p11"/>
          <p:cNvSpPr txBox="1"/>
          <p:nvPr/>
        </p:nvSpPr>
        <p:spPr>
          <a:xfrm>
            <a:off x="7983776" y="2438400"/>
            <a:ext cx="2480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sp>
        <p:nvSpPr>
          <p:cNvPr id="199" name="Google Shape;199;p11"/>
          <p:cNvSpPr txBox="1"/>
          <p:nvPr/>
        </p:nvSpPr>
        <p:spPr>
          <a:xfrm>
            <a:off x="10806743" y="2282183"/>
            <a:ext cx="68244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</p:txBody>
      </p:sp>
      <p:sp>
        <p:nvSpPr>
          <p:cNvPr id="200" name="Google Shape;200;p11"/>
          <p:cNvSpPr txBox="1"/>
          <p:nvPr/>
        </p:nvSpPr>
        <p:spPr>
          <a:xfrm>
            <a:off x="106327" y="4304793"/>
            <a:ext cx="24609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1"/>
          <p:cNvSpPr txBox="1"/>
          <p:nvPr/>
        </p:nvSpPr>
        <p:spPr>
          <a:xfrm>
            <a:off x="2020852" y="3993167"/>
            <a:ext cx="3984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1"/>
          <p:cNvSpPr txBox="1"/>
          <p:nvPr/>
        </p:nvSpPr>
        <p:spPr>
          <a:xfrm>
            <a:off x="3824755" y="4119422"/>
            <a:ext cx="9377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/>
          </a:p>
        </p:txBody>
      </p:sp>
      <p:pic>
        <p:nvPicPr>
          <p:cNvPr id="203" name="Google Shape;203;p1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3214" y="2380733"/>
            <a:ext cx="1301438" cy="330683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1"/>
          <p:cNvSpPr txBox="1"/>
          <p:nvPr/>
        </p:nvSpPr>
        <p:spPr>
          <a:xfrm>
            <a:off x="209550" y="2842398"/>
            <a:ext cx="3333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/>
          </a:p>
        </p:txBody>
      </p:sp>
      <p:pic>
        <p:nvPicPr>
          <p:cNvPr id="205" name="Google Shape;205;p11"/>
          <p:cNvPicPr preferRelativeResize="0"/>
          <p:nvPr/>
        </p:nvPicPr>
        <p:blipFill rotWithShape="1">
          <a:blip r:embed="rId13">
            <a:alphaModFix/>
          </a:blip>
          <a:srcRect l="28421"/>
          <a:stretch/>
        </p:blipFill>
        <p:spPr>
          <a:xfrm>
            <a:off x="7312942" y="4946987"/>
            <a:ext cx="2043302" cy="1605712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1"/>
          <p:cNvSpPr txBox="1"/>
          <p:nvPr/>
        </p:nvSpPr>
        <p:spPr>
          <a:xfrm>
            <a:off x="8677275" y="5105400"/>
            <a:ext cx="7905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1"/>
          <p:cNvSpPr txBox="1"/>
          <p:nvPr/>
        </p:nvSpPr>
        <p:spPr>
          <a:xfrm>
            <a:off x="10498228" y="4946987"/>
            <a:ext cx="10668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/>
          </a:p>
        </p:txBody>
      </p:sp>
      <p:pic>
        <p:nvPicPr>
          <p:cNvPr id="208" name="Google Shape;208;p1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367078" y="103176"/>
            <a:ext cx="2660161" cy="1704017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1"/>
          <p:cNvSpPr txBox="1"/>
          <p:nvPr/>
        </p:nvSpPr>
        <p:spPr>
          <a:xfrm>
            <a:off x="5319223" y="469242"/>
            <a:ext cx="81736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latin typeface="Calibri"/>
                <a:ea typeface="Calibri"/>
                <a:cs typeface="Calibri"/>
                <a:sym typeface="Calibri"/>
              </a:rPr>
              <a:t>2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4" name="Google Shape;214;p12"/>
          <p:cNvCxnSpPr/>
          <p:nvPr/>
        </p:nvCxnSpPr>
        <p:spPr>
          <a:xfrm>
            <a:off x="9251476" y="3319066"/>
            <a:ext cx="508475" cy="1415494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215" name="Google Shape;215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Gill Sans"/>
              <a:buNone/>
            </a:pPr>
            <a:r>
              <a:rPr lang="en-GB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Wanneer leefden de Oude Grieken?</a:t>
            </a:r>
            <a:endParaRPr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6" name="Google Shape;216;p12"/>
          <p:cNvSpPr/>
          <p:nvPr/>
        </p:nvSpPr>
        <p:spPr>
          <a:xfrm>
            <a:off x="10609579" y="1690688"/>
            <a:ext cx="1206500" cy="21793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030A0"/>
          </a:solidFill>
          <a:ln w="12700" cap="flat" cmpd="sng">
            <a:solidFill>
              <a:srgbClr val="31538F">
                <a:alpha val="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Eigen </a:t>
            </a:r>
            <a:r>
              <a:rPr lang="en-GB" sz="20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tijd</a:t>
            </a:r>
            <a:endParaRPr sz="20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2"/>
          <p:cNvSpPr/>
          <p:nvPr/>
        </p:nvSpPr>
        <p:spPr>
          <a:xfrm>
            <a:off x="8569959" y="2241154"/>
            <a:ext cx="1333745" cy="1077912"/>
          </a:xfrm>
          <a:prstGeom prst="rect">
            <a:avLst/>
          </a:prstGeom>
          <a:solidFill>
            <a:srgbClr val="1AE68A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middel-eeuwen</a:t>
            </a:r>
            <a:endParaRPr sz="20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2"/>
          <p:cNvSpPr/>
          <p:nvPr/>
        </p:nvSpPr>
        <p:spPr>
          <a:xfrm>
            <a:off x="10326370" y="2241154"/>
            <a:ext cx="294640" cy="1077912"/>
          </a:xfrm>
          <a:prstGeom prst="rect">
            <a:avLst/>
          </a:prstGeom>
          <a:solidFill>
            <a:srgbClr val="AE78D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2"/>
          <p:cNvSpPr/>
          <p:nvPr/>
        </p:nvSpPr>
        <p:spPr>
          <a:xfrm>
            <a:off x="9855200" y="2241154"/>
            <a:ext cx="467360" cy="1077912"/>
          </a:xfrm>
          <a:prstGeom prst="rect">
            <a:avLst/>
          </a:prstGeom>
          <a:solidFill>
            <a:srgbClr val="00B05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2"/>
          <p:cNvSpPr/>
          <p:nvPr/>
        </p:nvSpPr>
        <p:spPr>
          <a:xfrm>
            <a:off x="6609080" y="2241154"/>
            <a:ext cx="1960880" cy="1077912"/>
          </a:xfrm>
          <a:prstGeom prst="rect">
            <a:avLst/>
          </a:prstGeom>
          <a:solidFill>
            <a:srgbClr val="EF4B4B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klassieke oudheid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2"/>
          <p:cNvSpPr/>
          <p:nvPr/>
        </p:nvSpPr>
        <p:spPr>
          <a:xfrm>
            <a:off x="2608580" y="2241154"/>
            <a:ext cx="4008120" cy="1077912"/>
          </a:xfrm>
          <a:prstGeom prst="rect">
            <a:avLst/>
          </a:prstGeom>
          <a:solidFill>
            <a:srgbClr val="FFC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oude nabije oosten</a:t>
            </a: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2"/>
          <p:cNvSpPr/>
          <p:nvPr/>
        </p:nvSpPr>
        <p:spPr>
          <a:xfrm>
            <a:off x="655320" y="2241154"/>
            <a:ext cx="1960880" cy="1077912"/>
          </a:xfrm>
          <a:prstGeom prst="rect">
            <a:avLst/>
          </a:prstGeom>
          <a:solidFill>
            <a:srgbClr val="C55A1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prehistorie</a:t>
            </a: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3" name="Google Shape;223;p12"/>
          <p:cNvCxnSpPr/>
          <p:nvPr/>
        </p:nvCxnSpPr>
        <p:spPr>
          <a:xfrm rot="10800000">
            <a:off x="10088880" y="3319066"/>
            <a:ext cx="0" cy="432674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4" name="Google Shape;224;p12"/>
          <p:cNvCxnSpPr/>
          <p:nvPr/>
        </p:nvCxnSpPr>
        <p:spPr>
          <a:xfrm rot="10800000">
            <a:off x="10463530" y="3319066"/>
            <a:ext cx="0" cy="684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5" name="Google Shape;225;p12"/>
          <p:cNvSpPr txBox="1"/>
          <p:nvPr/>
        </p:nvSpPr>
        <p:spPr>
          <a:xfrm>
            <a:off x="9118791" y="3705503"/>
            <a:ext cx="205720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nieuwe</a:t>
            </a:r>
            <a:r>
              <a:rPr lang="en-GB" sz="2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tijd</a:t>
            </a:r>
            <a:endParaRPr sz="20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2"/>
          <p:cNvSpPr txBox="1"/>
          <p:nvPr/>
        </p:nvSpPr>
        <p:spPr>
          <a:xfrm>
            <a:off x="9596757" y="3985446"/>
            <a:ext cx="185271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nieuwste tijd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7" name="Google Shape;227;p12"/>
          <p:cNvCxnSpPr/>
          <p:nvPr/>
        </p:nvCxnSpPr>
        <p:spPr>
          <a:xfrm rot="10800000" flipH="1">
            <a:off x="2616200" y="1988921"/>
            <a:ext cx="7620" cy="252234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8" name="Google Shape;228;p12"/>
          <p:cNvCxnSpPr/>
          <p:nvPr/>
        </p:nvCxnSpPr>
        <p:spPr>
          <a:xfrm rot="10800000">
            <a:off x="6609080" y="1989154"/>
            <a:ext cx="0" cy="252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9" name="Google Shape;229;p12"/>
          <p:cNvCxnSpPr/>
          <p:nvPr/>
        </p:nvCxnSpPr>
        <p:spPr>
          <a:xfrm rot="10800000">
            <a:off x="8569960" y="1989154"/>
            <a:ext cx="0" cy="252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0" name="Google Shape;230;p12"/>
          <p:cNvCxnSpPr/>
          <p:nvPr/>
        </p:nvCxnSpPr>
        <p:spPr>
          <a:xfrm rot="10800000">
            <a:off x="9855200" y="1983330"/>
            <a:ext cx="0" cy="252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1" name="Google Shape;231;p12"/>
          <p:cNvSpPr txBox="1"/>
          <p:nvPr/>
        </p:nvSpPr>
        <p:spPr>
          <a:xfrm>
            <a:off x="1678951" y="1619588"/>
            <a:ext cx="196087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ca. 3500 v. Chr.</a:t>
            </a: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2"/>
          <p:cNvSpPr txBox="1"/>
          <p:nvPr/>
        </p:nvSpPr>
        <p:spPr>
          <a:xfrm>
            <a:off x="5697233" y="1583220"/>
            <a:ext cx="196087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ca. 800 v. Chr.</a:t>
            </a:r>
            <a:endParaRPr sz="20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2"/>
          <p:cNvSpPr txBox="1"/>
          <p:nvPr/>
        </p:nvSpPr>
        <p:spPr>
          <a:xfrm>
            <a:off x="7635877" y="1555209"/>
            <a:ext cx="196088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ca. 600 na Chr.</a:t>
            </a:r>
            <a:endParaRPr sz="20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2"/>
          <p:cNvSpPr txBox="1"/>
          <p:nvPr/>
        </p:nvSpPr>
        <p:spPr>
          <a:xfrm>
            <a:off x="9521825" y="1548352"/>
            <a:ext cx="142113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1450</a:t>
            </a: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5" name="Google Shape;235;p12"/>
          <p:cNvCxnSpPr/>
          <p:nvPr/>
        </p:nvCxnSpPr>
        <p:spPr>
          <a:xfrm rot="10800000">
            <a:off x="10322560" y="1555209"/>
            <a:ext cx="0" cy="684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6" name="Google Shape;236;p12"/>
          <p:cNvSpPr txBox="1"/>
          <p:nvPr/>
        </p:nvSpPr>
        <p:spPr>
          <a:xfrm>
            <a:off x="10003152" y="1163151"/>
            <a:ext cx="117284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ca. 1850</a:t>
            </a:r>
            <a:endParaRPr sz="20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7" name="Google Shape;237;p12"/>
          <p:cNvCxnSpPr/>
          <p:nvPr/>
        </p:nvCxnSpPr>
        <p:spPr>
          <a:xfrm rot="10800000">
            <a:off x="10632438" y="1983330"/>
            <a:ext cx="0" cy="252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8" name="Google Shape;238;p12"/>
          <p:cNvSpPr txBox="1"/>
          <p:nvPr/>
        </p:nvSpPr>
        <p:spPr>
          <a:xfrm>
            <a:off x="10322560" y="1539257"/>
            <a:ext cx="94678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1945</a:t>
            </a:r>
            <a:endParaRPr sz="20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9" name="Google Shape;239;p12"/>
          <p:cNvCxnSpPr/>
          <p:nvPr/>
        </p:nvCxnSpPr>
        <p:spPr>
          <a:xfrm flipH="1">
            <a:off x="1028700" y="3319066"/>
            <a:ext cx="560072" cy="66638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pic>
        <p:nvPicPr>
          <p:cNvPr id="240" name="Google Shape;240;p12" descr="Afbeelding met buiten, zitten, person, ka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013" y="4013716"/>
            <a:ext cx="1372222" cy="10779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41" name="Google Shape;24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9800" y="4877832"/>
            <a:ext cx="1514607" cy="113449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cxnSp>
        <p:nvCxnSpPr>
          <p:cNvPr id="242" name="Google Shape;242;p12"/>
          <p:cNvCxnSpPr/>
          <p:nvPr/>
        </p:nvCxnSpPr>
        <p:spPr>
          <a:xfrm flipH="1">
            <a:off x="4688205" y="3323184"/>
            <a:ext cx="1" cy="520749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pic>
        <p:nvPicPr>
          <p:cNvPr id="243" name="Google Shape;243;p12" descr="Afbeelding met buiten, gebouw, berg, woestijn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4781" y="3921311"/>
            <a:ext cx="1342296" cy="89486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44" name="Google Shape;244;p12" descr="Afbeelding met persoon, dragen, donker, staand&#10;&#10;Automatisch gegenereerde beschrijvi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11348" y="4586759"/>
            <a:ext cx="1514607" cy="10097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cxnSp>
        <p:nvCxnSpPr>
          <p:cNvPr id="245" name="Google Shape;245;p12"/>
          <p:cNvCxnSpPr/>
          <p:nvPr/>
        </p:nvCxnSpPr>
        <p:spPr>
          <a:xfrm>
            <a:off x="7651756" y="3319066"/>
            <a:ext cx="6348" cy="786547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pic>
        <p:nvPicPr>
          <p:cNvPr id="246" name="Google Shape;246;p12" descr="Afbeelding met gebouw, buiten, ruïne, oud&#10;&#10;Automatisch gegenereerde beschrijvi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23967" y="4105613"/>
            <a:ext cx="1649768" cy="96647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47" name="Google Shape;247;p12" descr="Afbeelding met gebouw, buiten, staand, kijken&#10;&#10;Automatisch gegenereerde beschrijvi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51254" y="4143734"/>
            <a:ext cx="945440" cy="2345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48" name="Google Shape;248;p12" descr="Afbeelding met gebouw, buiten, kasteel, water&#10;&#10;Automatisch gegenereerde beschrijvi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903707" y="4360173"/>
            <a:ext cx="1623622" cy="91200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49" name="Google Shape;249;p12"/>
          <p:cNvPicPr preferRelativeResize="0"/>
          <p:nvPr/>
        </p:nvPicPr>
        <p:blipFill rotWithShape="1">
          <a:blip r:embed="rId10">
            <a:alphaModFix/>
          </a:blip>
          <a:srcRect l="35133" t="-2589" r="-1003" b="163"/>
          <a:stretch/>
        </p:blipFill>
        <p:spPr>
          <a:xfrm>
            <a:off x="10457533" y="5272177"/>
            <a:ext cx="1623621" cy="137861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50" name="Google Shape;250;p12"/>
          <p:cNvPicPr preferRelativeResize="0"/>
          <p:nvPr/>
        </p:nvPicPr>
        <p:blipFill rotWithShape="1">
          <a:blip r:embed="rId11">
            <a:alphaModFix/>
          </a:blip>
          <a:srcRect l="29969"/>
          <a:stretch/>
        </p:blipFill>
        <p:spPr>
          <a:xfrm>
            <a:off x="41855" y="5733802"/>
            <a:ext cx="1378438" cy="110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967503" y="4877832"/>
            <a:ext cx="759719" cy="1924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966674" y="5134201"/>
            <a:ext cx="1498106" cy="1411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982239" y="5224725"/>
            <a:ext cx="1451104" cy="929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6000"/>
          </a:blip>
          <a:stretch>
            <a:fillRect/>
          </a:stretch>
        </a:blip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3"/>
          <p:cNvSpPr txBox="1">
            <a:spLocks noGrp="1"/>
          </p:cNvSpPr>
          <p:nvPr>
            <p:ph type="title"/>
          </p:nvPr>
        </p:nvSpPr>
        <p:spPr>
          <a:xfrm>
            <a:off x="768827" y="810502"/>
            <a:ext cx="6390904" cy="2380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Welke taal spraken de Oude Grieken?</a:t>
            </a:r>
            <a:endParaRPr/>
          </a:p>
        </p:txBody>
      </p:sp>
      <p:pic>
        <p:nvPicPr>
          <p:cNvPr id="260" name="Google Shape;26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5931" y="1098619"/>
            <a:ext cx="4660762" cy="466076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err="1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Welke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 taal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spraken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 de Oude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Grieken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66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αὐτο</a:t>
            </a:r>
            <a:endParaRPr lang="en-GB" sz="6600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l-GR" sz="66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ἀτλας</a:t>
            </a:r>
            <a:endParaRPr lang="en-GB" sz="6600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l-GR" sz="66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βιος</a:t>
            </a:r>
            <a:endParaRPr lang="nl-NL" sz="6600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l-GR" sz="66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ὀπτικος</a:t>
            </a:r>
            <a:endParaRPr lang="en-GB" sz="6600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GB" sz="8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GB" sz="8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GB" sz="8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170" name="Picture 2" descr="Afbeeldingsresultaat voor auto peugeot">
            <a:extLst>
              <a:ext uri="{FF2B5EF4-FFF2-40B4-BE49-F238E27FC236}">
                <a16:creationId xmlns:a16="http://schemas.microsoft.com/office/drawing/2014/main" id="{F2C277B9-5B0B-4F79-A3E1-23DF39850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571" y="1690688"/>
            <a:ext cx="3131127" cy="2087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fbeeldingsresultaat voor bioscoop">
            <a:extLst>
              <a:ext uri="{FF2B5EF4-FFF2-40B4-BE49-F238E27FC236}">
                <a16:creationId xmlns:a16="http://schemas.microsoft.com/office/drawing/2014/main" id="{CEC13C76-BBCD-4E7A-88DF-14763413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571" y="3892262"/>
            <a:ext cx="3131127" cy="2348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kaart&#10;&#10;Automatisch gegenereerde beschrijving">
            <a:extLst>
              <a:ext uri="{FF2B5EF4-FFF2-40B4-BE49-F238E27FC236}">
                <a16:creationId xmlns:a16="http://schemas.microsoft.com/office/drawing/2014/main" id="{0517F7FF-4FD1-439A-BAFE-99DB777DBE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0" b="89920" l="10000" r="97545">
                        <a14:foregroundMark x1="93091" y1="31680" x2="93091" y2="31680"/>
                        <a14:foregroundMark x1="97000" y1="34880" x2="97000" y2="34880"/>
                        <a14:foregroundMark x1="97545" y1="36960" x2="97545" y2="36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242" y="1529020"/>
            <a:ext cx="3958389" cy="2249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Optician Pictures | Download Free Images on Unsplash">
            <a:extLst>
              <a:ext uri="{FF2B5EF4-FFF2-40B4-BE49-F238E27FC236}">
                <a16:creationId xmlns:a16="http://schemas.microsoft.com/office/drawing/2014/main" id="{3A4A8F6D-DCD6-4034-837C-607B1EC55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086" y="4001294"/>
            <a:ext cx="3189245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331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"/>
          <p:cNvSpPr txBox="1">
            <a:spLocks noGrp="1"/>
          </p:cNvSpPr>
          <p:nvPr>
            <p:ph type="title"/>
          </p:nvPr>
        </p:nvSpPr>
        <p:spPr>
          <a:xfrm>
            <a:off x="459740" y="365125"/>
            <a:ext cx="1127252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Gill Sans"/>
              <a:buNone/>
            </a:pPr>
            <a:r>
              <a:rPr lang="en-GB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Welke taal spraken de Oude Grieken?</a:t>
            </a:r>
            <a:endParaRPr/>
          </a:p>
        </p:txBody>
      </p:sp>
      <p:sp>
        <p:nvSpPr>
          <p:cNvPr id="278" name="Google Shape;278;p15"/>
          <p:cNvSpPr txBox="1">
            <a:spLocks noGrp="1"/>
          </p:cNvSpPr>
          <p:nvPr>
            <p:ph type="body" idx="1"/>
          </p:nvPr>
        </p:nvSpPr>
        <p:spPr>
          <a:xfrm>
            <a:off x="2136140" y="2766219"/>
            <a:ext cx="8450580" cy="1325564"/>
          </a:xfrm>
          <a:prstGeom prst="rect">
            <a:avLst/>
          </a:prstGeom>
          <a:solidFill>
            <a:srgbClr val="8DA9DB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None/>
            </a:pPr>
            <a:r>
              <a:rPr lang="en-GB" sz="8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α β δ ε ι κ λ ο ς τ υ</a:t>
            </a:r>
            <a:endParaRPr sz="800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</a:pPr>
            <a:endParaRPr sz="80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</a:pPr>
            <a:endParaRPr sz="80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6"/>
          <p:cNvSpPr txBox="1">
            <a:spLocks noGrp="1"/>
          </p:cNvSpPr>
          <p:nvPr>
            <p:ph type="title"/>
          </p:nvPr>
        </p:nvSpPr>
        <p:spPr>
          <a:xfrm>
            <a:off x="1454624" y="718986"/>
            <a:ext cx="4143536" cy="129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Gill Sans"/>
              <a:buNone/>
            </a:pPr>
            <a:r>
              <a:rPr lang="en-GB" sz="36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</a:t>
            </a:r>
            <a:r>
              <a:rPr lang="en-GB" sz="32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6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alfabet van</a:t>
            </a:r>
            <a:br>
              <a:rPr lang="en-GB" sz="36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GB" sz="36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de Oude Grieken</a:t>
            </a:r>
            <a:endParaRPr sz="36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5" name="Google Shape;285;p16"/>
          <p:cNvSpPr txBox="1">
            <a:spLocks noGrp="1"/>
          </p:cNvSpPr>
          <p:nvPr>
            <p:ph type="body" idx="1"/>
          </p:nvPr>
        </p:nvSpPr>
        <p:spPr>
          <a:xfrm>
            <a:off x="1451581" y="2015732"/>
            <a:ext cx="3526523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</a:pPr>
            <a:r>
              <a:rPr lang="en-GB" sz="3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Alfa-bet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</a:pPr>
            <a:r>
              <a:rPr lang="en-GB" sz="3600">
                <a:solidFill>
                  <a:schemeClr val="dk2"/>
                </a:solidFill>
              </a:rPr>
              <a:t>αλφα - βητα</a:t>
            </a:r>
            <a:endParaRPr sz="3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86" name="Google Shape;286;p16"/>
          <p:cNvPicPr preferRelativeResize="0"/>
          <p:nvPr/>
        </p:nvPicPr>
        <p:blipFill rotWithShape="1">
          <a:blip r:embed="rId3">
            <a:alphaModFix/>
          </a:blip>
          <a:srcRect l="32500" t="26232" r="42143" b="9821"/>
          <a:stretch/>
        </p:blipFill>
        <p:spPr>
          <a:xfrm>
            <a:off x="6847320" y="718986"/>
            <a:ext cx="3595416" cy="51001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7" name="Google Shape;287;p16"/>
          <p:cNvCxnSpPr/>
          <p:nvPr/>
        </p:nvCxnSpPr>
        <p:spPr>
          <a:xfrm rot="10800000">
            <a:off x="2225040" y="3190240"/>
            <a:ext cx="0" cy="47752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88" name="Google Shape;288;p16"/>
          <p:cNvSpPr/>
          <p:nvPr/>
        </p:nvSpPr>
        <p:spPr>
          <a:xfrm>
            <a:off x="6593842" y="411480"/>
            <a:ext cx="4023358" cy="5643880"/>
          </a:xfrm>
          <a:custGeom>
            <a:avLst/>
            <a:gdLst/>
            <a:ahLst/>
            <a:cxnLst/>
            <a:rect l="l" t="t" r="r" b="b"/>
            <a:pathLst>
              <a:path w="4023358" h="5643880" extrusionOk="0">
                <a:moveTo>
                  <a:pt x="0" y="0"/>
                </a:moveTo>
                <a:cubicBezTo>
                  <a:pt x="966909" y="67737"/>
                  <a:pt x="2370660" y="-105559"/>
                  <a:pt x="4023358" y="0"/>
                </a:cubicBezTo>
                <a:cubicBezTo>
                  <a:pt x="4144451" y="1126156"/>
                  <a:pt x="4065251" y="3562674"/>
                  <a:pt x="4023358" y="5643880"/>
                </a:cubicBezTo>
                <a:cubicBezTo>
                  <a:pt x="3244822" y="5759029"/>
                  <a:pt x="647919" y="5539237"/>
                  <a:pt x="0" y="5643880"/>
                </a:cubicBezTo>
                <a:cubicBezTo>
                  <a:pt x="155050" y="3306022"/>
                  <a:pt x="82450" y="1842087"/>
                  <a:pt x="0" y="0"/>
                </a:cubicBezTo>
                <a:close/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7"/>
          <p:cNvSpPr txBox="1">
            <a:spLocks noGrp="1"/>
          </p:cNvSpPr>
          <p:nvPr>
            <p:ph type="title"/>
          </p:nvPr>
        </p:nvSpPr>
        <p:spPr>
          <a:xfrm>
            <a:off x="1609933" y="718986"/>
            <a:ext cx="4143536" cy="129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Gill Sans"/>
              <a:buNone/>
            </a:pPr>
            <a:r>
              <a:rPr lang="en-GB" sz="36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</a:t>
            </a:r>
            <a:r>
              <a:rPr lang="en-GB" sz="32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6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alfabet van</a:t>
            </a:r>
            <a:br>
              <a:rPr lang="en-GB" sz="36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GB" sz="36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de Oude Grieken</a:t>
            </a:r>
            <a:endParaRPr sz="36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5" name="Google Shape;295;p17"/>
          <p:cNvSpPr txBox="1">
            <a:spLocks noGrp="1"/>
          </p:cNvSpPr>
          <p:nvPr>
            <p:ph type="body" idx="1"/>
          </p:nvPr>
        </p:nvSpPr>
        <p:spPr>
          <a:xfrm>
            <a:off x="1451581" y="2015732"/>
            <a:ext cx="3526523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96" name="Google Shape;296;p17"/>
          <p:cNvPicPr preferRelativeResize="0"/>
          <p:nvPr/>
        </p:nvPicPr>
        <p:blipFill rotWithShape="1">
          <a:blip r:embed="rId3">
            <a:alphaModFix/>
          </a:blip>
          <a:srcRect l="32500" t="26232" r="42143" b="9821"/>
          <a:stretch/>
        </p:blipFill>
        <p:spPr>
          <a:xfrm>
            <a:off x="6847320" y="718986"/>
            <a:ext cx="3595416" cy="5100198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7"/>
          <p:cNvSpPr/>
          <p:nvPr/>
        </p:nvSpPr>
        <p:spPr>
          <a:xfrm>
            <a:off x="6593842" y="411480"/>
            <a:ext cx="4023358" cy="5643880"/>
          </a:xfrm>
          <a:custGeom>
            <a:avLst/>
            <a:gdLst/>
            <a:ahLst/>
            <a:cxnLst/>
            <a:rect l="l" t="t" r="r" b="b"/>
            <a:pathLst>
              <a:path w="4023358" h="5643880" extrusionOk="0">
                <a:moveTo>
                  <a:pt x="0" y="0"/>
                </a:moveTo>
                <a:cubicBezTo>
                  <a:pt x="966909" y="67737"/>
                  <a:pt x="2370660" y="-105559"/>
                  <a:pt x="4023358" y="0"/>
                </a:cubicBezTo>
                <a:cubicBezTo>
                  <a:pt x="4144451" y="1126156"/>
                  <a:pt x="4065251" y="3562674"/>
                  <a:pt x="4023358" y="5643880"/>
                </a:cubicBezTo>
                <a:cubicBezTo>
                  <a:pt x="3244822" y="5759029"/>
                  <a:pt x="647919" y="5539237"/>
                  <a:pt x="0" y="5643880"/>
                </a:cubicBezTo>
                <a:cubicBezTo>
                  <a:pt x="155050" y="3306022"/>
                  <a:pt x="82450" y="1842087"/>
                  <a:pt x="0" y="0"/>
                </a:cubicBezTo>
                <a:close/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17"/>
          <p:cNvSpPr txBox="1"/>
          <p:nvPr/>
        </p:nvSpPr>
        <p:spPr>
          <a:xfrm>
            <a:off x="1451581" y="2533891"/>
            <a:ext cx="446024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Alfabet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Bingo!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8"/>
          <p:cNvSpPr txBox="1">
            <a:spLocks noGrp="1"/>
          </p:cNvSpPr>
          <p:nvPr>
            <p:ph type="title"/>
          </p:nvPr>
        </p:nvSpPr>
        <p:spPr>
          <a:xfrm>
            <a:off x="1454624" y="718986"/>
            <a:ext cx="4143536" cy="129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Gill Sans"/>
              <a:buNone/>
            </a:pPr>
            <a:r>
              <a:rPr lang="en-GB" sz="36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</a:t>
            </a:r>
            <a:r>
              <a:rPr lang="en-GB" sz="32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6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alfabet van</a:t>
            </a:r>
            <a:br>
              <a:rPr lang="en-GB" sz="36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GB" sz="36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de Oude Grieken</a:t>
            </a:r>
            <a:endParaRPr sz="36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05" name="Google Shape;305;p18"/>
          <p:cNvPicPr preferRelativeResize="0"/>
          <p:nvPr/>
        </p:nvPicPr>
        <p:blipFill rotWithShape="1">
          <a:blip r:embed="rId3">
            <a:alphaModFix/>
          </a:blip>
          <a:srcRect l="32500" t="26232" r="42143" b="9821"/>
          <a:stretch/>
        </p:blipFill>
        <p:spPr>
          <a:xfrm>
            <a:off x="6847320" y="718986"/>
            <a:ext cx="3595416" cy="5100198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8"/>
          <p:cNvSpPr/>
          <p:nvPr/>
        </p:nvSpPr>
        <p:spPr>
          <a:xfrm>
            <a:off x="6593842" y="411480"/>
            <a:ext cx="4023358" cy="5643880"/>
          </a:xfrm>
          <a:custGeom>
            <a:avLst/>
            <a:gdLst/>
            <a:ahLst/>
            <a:cxnLst/>
            <a:rect l="l" t="t" r="r" b="b"/>
            <a:pathLst>
              <a:path w="4023358" h="5643880" extrusionOk="0">
                <a:moveTo>
                  <a:pt x="0" y="0"/>
                </a:moveTo>
                <a:cubicBezTo>
                  <a:pt x="966909" y="67737"/>
                  <a:pt x="2370660" y="-105559"/>
                  <a:pt x="4023358" y="0"/>
                </a:cubicBezTo>
                <a:cubicBezTo>
                  <a:pt x="4144451" y="1126156"/>
                  <a:pt x="4065251" y="3562674"/>
                  <a:pt x="4023358" y="5643880"/>
                </a:cubicBezTo>
                <a:cubicBezTo>
                  <a:pt x="3244822" y="5759029"/>
                  <a:pt x="647919" y="5539237"/>
                  <a:pt x="0" y="5643880"/>
                </a:cubicBezTo>
                <a:cubicBezTo>
                  <a:pt x="155050" y="3306022"/>
                  <a:pt x="82450" y="1842087"/>
                  <a:pt x="0" y="0"/>
                </a:cubicBezTo>
                <a:close/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18"/>
          <p:cNvSpPr/>
          <p:nvPr/>
        </p:nvSpPr>
        <p:spPr>
          <a:xfrm>
            <a:off x="624581" y="2304188"/>
            <a:ext cx="6096000" cy="224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Aan het begin van een woord:</a:t>
            </a:r>
            <a:endParaRPr/>
          </a:p>
          <a:p>
            <a:pPr marL="571500" marR="0" lvl="0" indent="-5715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420"/>
              <a:buFont typeface="Arial"/>
              <a:buChar char="•"/>
            </a:pPr>
            <a:r>
              <a:rPr lang="en-GB" sz="3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Geen h: </a:t>
            </a:r>
            <a:r>
              <a:rPr lang="en-GB" sz="3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ἀ</a:t>
            </a:r>
            <a:r>
              <a:rPr lang="en-GB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ννα </a:t>
            </a:r>
            <a:endParaRPr/>
          </a:p>
          <a:p>
            <a:pPr marL="571500" marR="0" lvl="0" indent="-5715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420"/>
              <a:buFont typeface="Arial"/>
              <a:buChar char="•"/>
            </a:pPr>
            <a:r>
              <a:rPr lang="en-GB" sz="3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Wel een h: </a:t>
            </a:r>
            <a:r>
              <a:rPr lang="en-GB" sz="3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ἁ</a:t>
            </a:r>
            <a:r>
              <a:rPr lang="en-GB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ννα</a:t>
            </a:r>
            <a:r>
              <a:rPr lang="en-GB" sz="3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9"/>
          <p:cNvSpPr txBox="1">
            <a:spLocks noGrp="1"/>
          </p:cNvSpPr>
          <p:nvPr>
            <p:ph type="title"/>
          </p:nvPr>
        </p:nvSpPr>
        <p:spPr>
          <a:xfrm>
            <a:off x="1454624" y="718986"/>
            <a:ext cx="4143536" cy="129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Gill Sans"/>
              <a:buNone/>
            </a:pPr>
            <a:r>
              <a:rPr lang="en-GB" sz="36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</a:t>
            </a:r>
            <a:r>
              <a:rPr lang="en-GB" sz="32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36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alfabet van</a:t>
            </a:r>
            <a:br>
              <a:rPr lang="en-GB" sz="36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GB" sz="36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de Oude Grieken</a:t>
            </a:r>
            <a:endParaRPr sz="36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4" name="Google Shape;314;p19"/>
          <p:cNvSpPr txBox="1">
            <a:spLocks noGrp="1"/>
          </p:cNvSpPr>
          <p:nvPr>
            <p:ph type="body" idx="1"/>
          </p:nvPr>
        </p:nvSpPr>
        <p:spPr>
          <a:xfrm>
            <a:off x="1451581" y="2015732"/>
            <a:ext cx="3526523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15" name="Google Shape;315;p19"/>
          <p:cNvPicPr preferRelativeResize="0"/>
          <p:nvPr/>
        </p:nvPicPr>
        <p:blipFill rotWithShape="1">
          <a:blip r:embed="rId3">
            <a:alphaModFix/>
          </a:blip>
          <a:srcRect l="32500" t="26232" r="42143" b="9821"/>
          <a:stretch/>
        </p:blipFill>
        <p:spPr>
          <a:xfrm>
            <a:off x="6847320" y="718986"/>
            <a:ext cx="3595416" cy="5100198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9"/>
          <p:cNvSpPr/>
          <p:nvPr/>
        </p:nvSpPr>
        <p:spPr>
          <a:xfrm>
            <a:off x="6593842" y="411480"/>
            <a:ext cx="4023358" cy="5643880"/>
          </a:xfrm>
          <a:custGeom>
            <a:avLst/>
            <a:gdLst/>
            <a:ahLst/>
            <a:cxnLst/>
            <a:rect l="l" t="t" r="r" b="b"/>
            <a:pathLst>
              <a:path w="4023358" h="5643880" extrusionOk="0">
                <a:moveTo>
                  <a:pt x="0" y="0"/>
                </a:moveTo>
                <a:cubicBezTo>
                  <a:pt x="966909" y="67737"/>
                  <a:pt x="2370660" y="-105559"/>
                  <a:pt x="4023358" y="0"/>
                </a:cubicBezTo>
                <a:cubicBezTo>
                  <a:pt x="4144451" y="1126156"/>
                  <a:pt x="4065251" y="3562674"/>
                  <a:pt x="4023358" y="5643880"/>
                </a:cubicBezTo>
                <a:cubicBezTo>
                  <a:pt x="3244822" y="5759029"/>
                  <a:pt x="647919" y="5539237"/>
                  <a:pt x="0" y="5643880"/>
                </a:cubicBezTo>
                <a:cubicBezTo>
                  <a:pt x="155050" y="3306022"/>
                  <a:pt x="82450" y="1842087"/>
                  <a:pt x="0" y="0"/>
                </a:cubicBezTo>
                <a:close/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9"/>
          <p:cNvSpPr/>
          <p:nvPr/>
        </p:nvSpPr>
        <p:spPr>
          <a:xfrm>
            <a:off x="1361440" y="2071250"/>
            <a:ext cx="6096000" cy="5090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GB" sz="32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Εὐρω</a:t>
            </a:r>
            <a:r>
              <a:rPr lang="en-GB" sz="32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πη</a:t>
            </a:r>
            <a:endParaRPr sz="32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GB" sz="32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σχολη</a:t>
            </a:r>
            <a:endParaRPr sz="32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GB" sz="32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ἀτομος</a:t>
            </a:r>
            <a:endParaRPr sz="32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GB" sz="32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βαρβα</a:t>
            </a:r>
            <a:r>
              <a:rPr lang="en-GB" sz="32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ρος</a:t>
            </a:r>
            <a:endParaRPr sz="32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GB" sz="32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κυκλος</a:t>
            </a:r>
            <a:endParaRPr sz="32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GB" sz="32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ὀργ</a:t>
            </a:r>
            <a:r>
              <a:rPr lang="en-GB" sz="32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ανον</a:t>
            </a:r>
            <a:endParaRPr sz="32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GB" sz="32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π</a:t>
            </a:r>
            <a:r>
              <a:rPr lang="en-GB" sz="32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ολιτικον</a:t>
            </a:r>
            <a:endParaRPr sz="32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GB" sz="32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ζωιον</a:t>
            </a:r>
            <a:endParaRPr sz="32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ts val="3600"/>
              <a:buFont typeface="Arial"/>
              <a:buNone/>
            </a:pPr>
            <a:endParaRPr sz="3600" dirty="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4000"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"/>
          <p:cNvSpPr txBox="1">
            <a:spLocks noGrp="1"/>
          </p:cNvSpPr>
          <p:nvPr>
            <p:ph type="title"/>
          </p:nvPr>
        </p:nvSpPr>
        <p:spPr>
          <a:xfrm>
            <a:off x="787369" y="559946"/>
            <a:ext cx="3648741" cy="203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De Oude Grieken…</a:t>
            </a:r>
            <a:endParaRPr/>
          </a:p>
        </p:txBody>
      </p:sp>
      <p:grpSp>
        <p:nvGrpSpPr>
          <p:cNvPr id="108" name="Google Shape;108;p2"/>
          <p:cNvGrpSpPr/>
          <p:nvPr/>
        </p:nvGrpSpPr>
        <p:grpSpPr>
          <a:xfrm>
            <a:off x="4905729" y="379732"/>
            <a:ext cx="6364729" cy="5384027"/>
            <a:chOff x="278311" y="761"/>
            <a:chExt cx="6364729" cy="5384027"/>
          </a:xfrm>
        </p:grpSpPr>
        <p:sp>
          <p:nvSpPr>
            <p:cNvPr id="109" name="Google Shape;109;p2"/>
            <p:cNvSpPr/>
            <p:nvPr/>
          </p:nvSpPr>
          <p:spPr>
            <a:xfrm>
              <a:off x="2372960" y="761"/>
              <a:ext cx="2338369" cy="2338369"/>
            </a:xfrm>
            <a:prstGeom prst="ellipse">
              <a:avLst/>
            </a:prstGeom>
            <a:solidFill>
              <a:srgbClr val="8DA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 txBox="1"/>
            <p:nvPr/>
          </p:nvSpPr>
          <p:spPr>
            <a:xfrm>
              <a:off x="2715406" y="343207"/>
              <a:ext cx="1653477" cy="1653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b="0" i="0" u="none" strike="noStrike" cap="none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Wie waren de Oude Grieken? </a:t>
              </a:r>
              <a:endParaRPr sz="24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 rot="7882963">
              <a:off x="2283068" y="1954683"/>
              <a:ext cx="439968" cy="789199"/>
            </a:xfrm>
            <a:prstGeom prst="rightArrow">
              <a:avLst>
                <a:gd name="adj1" fmla="val 60000"/>
                <a:gd name="adj2" fmla="val 5000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 txBox="1"/>
            <p:nvPr/>
          </p:nvSpPr>
          <p:spPr>
            <a:xfrm rot="-2917037">
              <a:off x="2392691" y="2063006"/>
              <a:ext cx="307978" cy="473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78311" y="2378120"/>
              <a:ext cx="2338369" cy="2338369"/>
            </a:xfrm>
            <a:prstGeom prst="ellipse">
              <a:avLst/>
            </a:prstGeom>
            <a:solidFill>
              <a:srgbClr val="B3C6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 txBox="1"/>
            <p:nvPr/>
          </p:nvSpPr>
          <p:spPr>
            <a:xfrm>
              <a:off x="620757" y="2720566"/>
              <a:ext cx="1653477" cy="1653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b="0" i="0" u="none" strike="noStrike" cap="none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Waar en wanneer leefden de Oude Grieken?</a:t>
              </a:r>
              <a:endParaRPr sz="24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 rot="565445">
              <a:off x="2972967" y="3482573"/>
              <a:ext cx="923830" cy="789199"/>
            </a:xfrm>
            <a:prstGeom prst="rightArrow">
              <a:avLst>
                <a:gd name="adj1" fmla="val 60000"/>
                <a:gd name="adj2" fmla="val 5000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 txBox="1"/>
            <p:nvPr/>
          </p:nvSpPr>
          <p:spPr>
            <a:xfrm rot="565445">
              <a:off x="2974565" y="3621029"/>
              <a:ext cx="687070" cy="473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4304671" y="3046419"/>
              <a:ext cx="2338369" cy="2338369"/>
            </a:xfrm>
            <a:prstGeom prst="ellipse">
              <a:avLst/>
            </a:prstGeom>
            <a:solidFill>
              <a:srgbClr val="D8E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 txBox="1"/>
            <p:nvPr/>
          </p:nvSpPr>
          <p:spPr>
            <a:xfrm>
              <a:off x="4647117" y="3388865"/>
              <a:ext cx="1653477" cy="1653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b="0" i="0" u="none" strike="noStrike" cap="none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Het Oudgriekse alfabet en de taal</a:t>
              </a:r>
              <a:endParaRPr sz="24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 rot="-7343097">
              <a:off x="4025832" y="2189207"/>
              <a:ext cx="672160" cy="789199"/>
            </a:xfrm>
            <a:prstGeom prst="rightArrow">
              <a:avLst>
                <a:gd name="adj1" fmla="val 60000"/>
                <a:gd name="adj2" fmla="val 5000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 txBox="1"/>
            <p:nvPr/>
          </p:nvSpPr>
          <p:spPr>
            <a:xfrm rot="3456903">
              <a:off x="4180658" y="2432190"/>
              <a:ext cx="470512" cy="473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Gill Sans"/>
              <a:buNone/>
            </a:pPr>
            <a:r>
              <a:rPr lang="en-GB" sz="48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Νamen in het Oudgrieks</a:t>
            </a:r>
            <a:endParaRPr sz="48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4" name="Google Shape;324;p20"/>
          <p:cNvSpPr txBox="1">
            <a:spLocks noGrp="1"/>
          </p:cNvSpPr>
          <p:nvPr>
            <p:ph type="body" idx="1"/>
          </p:nvPr>
        </p:nvSpPr>
        <p:spPr>
          <a:xfrm>
            <a:off x="2580640" y="2190750"/>
            <a:ext cx="7030720" cy="432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rPr lang="en-GB" sz="4800"/>
              <a:t>						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endParaRPr sz="4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endParaRPr sz="48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endParaRPr sz="48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endParaRPr sz="48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</a:pPr>
            <a:endParaRPr sz="80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25" name="Google Shape;325;p20" descr="Afbeeldingsresultaat voor theseus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6" name="Google Shape;326;p20"/>
          <p:cNvPicPr preferRelativeResize="0"/>
          <p:nvPr/>
        </p:nvPicPr>
        <p:blipFill rotWithShape="1">
          <a:blip r:embed="rId3">
            <a:alphaModFix/>
          </a:blip>
          <a:srcRect t="3969"/>
          <a:stretch/>
        </p:blipFill>
        <p:spPr>
          <a:xfrm>
            <a:off x="8051774" y="1652435"/>
            <a:ext cx="2372385" cy="3405973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0"/>
          <p:cNvSpPr txBox="1"/>
          <p:nvPr/>
        </p:nvSpPr>
        <p:spPr>
          <a:xfrm>
            <a:off x="8738405" y="5353165"/>
            <a:ext cx="200025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Πα</a:t>
            </a:r>
            <a:r>
              <a:rPr lang="en-GB" sz="3200" dirty="0" err="1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ιδιον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20"/>
          <p:cNvSpPr txBox="1"/>
          <p:nvPr/>
        </p:nvSpPr>
        <p:spPr>
          <a:xfrm>
            <a:off x="4701411" y="5346470"/>
            <a:ext cx="245186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 err="1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Ἀρι</a:t>
            </a: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αδνη</a:t>
            </a:r>
            <a:endParaRPr sz="32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9" name="Google Shape;329;p20" descr="Afbeeldingsresultaat voor ariadne sculptu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4206788" y="1647698"/>
            <a:ext cx="3123186" cy="3431374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0"/>
          <p:cNvSpPr txBox="1"/>
          <p:nvPr/>
        </p:nvSpPr>
        <p:spPr>
          <a:xfrm>
            <a:off x="730476" y="5317210"/>
            <a:ext cx="245186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 err="1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Μινωτ</a:t>
            </a: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αυρος </a:t>
            </a:r>
            <a:endParaRPr sz="32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1" name="Google Shape;331;p20" descr="Minotauros Myron NAMA 1664 n1.jpg"/>
          <p:cNvPicPr preferRelativeResize="0"/>
          <p:nvPr/>
        </p:nvPicPr>
        <p:blipFill rotWithShape="1">
          <a:blip r:embed="rId5">
            <a:alphaModFix/>
          </a:blip>
          <a:srcRect b="17158"/>
          <a:stretch/>
        </p:blipFill>
        <p:spPr>
          <a:xfrm>
            <a:off x="750144" y="1637366"/>
            <a:ext cx="2734843" cy="3421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Gill Sans"/>
              <a:buNone/>
            </a:pPr>
            <a:r>
              <a:rPr lang="en-GB" sz="4800" b="1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Mijn</a:t>
            </a:r>
            <a:r>
              <a:rPr lang="en-GB" sz="48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naam in het </a:t>
            </a:r>
            <a:r>
              <a:rPr lang="en-GB" sz="4800" b="1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Oudgrieks</a:t>
            </a:r>
            <a:endParaRPr sz="48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8" name="Google Shape;338;p21"/>
          <p:cNvSpPr txBox="1">
            <a:spLocks noGrp="1"/>
          </p:cNvSpPr>
          <p:nvPr>
            <p:ph type="body" idx="1"/>
          </p:nvPr>
        </p:nvSpPr>
        <p:spPr>
          <a:xfrm>
            <a:off x="2580650" y="2190750"/>
            <a:ext cx="7030800" cy="44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40"/>
              <a:buNone/>
            </a:pPr>
            <a:r>
              <a:rPr lang="en-GB" sz="537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Je naam + η, </a:t>
            </a:r>
            <a:r>
              <a:rPr lang="en-GB" sz="5371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ος</a:t>
            </a:r>
            <a:r>
              <a:rPr lang="en-GB" sz="537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of </a:t>
            </a:r>
            <a:r>
              <a:rPr lang="en-GB" sz="5371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ον</a:t>
            </a:r>
            <a:r>
              <a:rPr lang="en-GB" sz="5151" dirty="0">
                <a:solidFill>
                  <a:schemeClr val="dk2"/>
                </a:solidFill>
              </a:rPr>
              <a:t>	</a:t>
            </a:r>
            <a:endParaRPr sz="5151" dirty="0">
              <a:solidFill>
                <a:schemeClr val="dk2"/>
              </a:solidFill>
            </a:endParaRPr>
          </a:p>
          <a:p>
            <a:pPr marL="457200" lvl="1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20"/>
              <a:buNone/>
            </a:pPr>
            <a:r>
              <a:rPr lang="en-GB" sz="515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Π</a:t>
            </a:r>
            <a:r>
              <a:rPr lang="en-GB" sz="515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α</a:t>
            </a:r>
            <a:r>
              <a:rPr lang="en-GB" sz="515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υλ-ος</a:t>
            </a:r>
            <a:endParaRPr sz="515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20"/>
              <a:buNone/>
            </a:pPr>
            <a:r>
              <a:rPr lang="en-GB" sz="515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Ἑλεν-η</a:t>
            </a:r>
            <a:endParaRPr sz="515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20"/>
              <a:buNone/>
            </a:pPr>
            <a:r>
              <a:rPr lang="en-GB" sz="515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Π</a:t>
            </a:r>
            <a:r>
              <a:rPr lang="en-GB" sz="515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α</a:t>
            </a:r>
            <a:r>
              <a:rPr lang="en-GB" sz="515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ιδι-ον</a:t>
            </a:r>
            <a:endParaRPr sz="515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</a:pPr>
            <a:r>
              <a:rPr lang="en-GB" sz="4940" dirty="0"/>
              <a:t>						</a:t>
            </a:r>
            <a:endParaRPr sz="3840"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</a:pPr>
            <a:endParaRPr sz="4940"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</a:pPr>
            <a:endParaRPr sz="494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</a:pPr>
            <a:endParaRPr sz="4940" dirty="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</a:pPr>
            <a:endParaRPr sz="4940" dirty="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endParaRPr sz="670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</a:pPr>
            <a:endParaRPr sz="384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5000"/>
          </a:blip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2"/>
          <p:cNvSpPr txBox="1">
            <a:spLocks noGrp="1"/>
          </p:cNvSpPr>
          <p:nvPr>
            <p:ph type="title"/>
          </p:nvPr>
        </p:nvSpPr>
        <p:spPr>
          <a:xfrm>
            <a:off x="523240" y="17875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Eigen monster maken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44" name="Google Shape;344;p22" descr="Afbeeldingsresultaat voor minotauro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6660" y="2781300"/>
            <a:ext cx="3667614" cy="3667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3"/>
          <p:cNvSpPr txBox="1">
            <a:spLocks noGrp="1"/>
          </p:cNvSpPr>
          <p:nvPr>
            <p:ph type="title"/>
          </p:nvPr>
        </p:nvSpPr>
        <p:spPr>
          <a:xfrm>
            <a:off x="2553823" y="477183"/>
            <a:ext cx="7620796" cy="129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ill Sans"/>
              <a:buNone/>
            </a:pPr>
            <a:r>
              <a:rPr lang="en-GB" sz="4000" b="1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Een</a:t>
            </a:r>
            <a:r>
              <a:rPr lang="en-GB" sz="40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4000" b="1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monsterhoofd</a:t>
            </a:r>
            <a:r>
              <a:rPr lang="en-GB" sz="40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GB" sz="4000" b="1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maken</a:t>
            </a:r>
            <a:endParaRPr sz="40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51" name="Google Shape;351;p23"/>
          <p:cNvSpPr txBox="1">
            <a:spLocks noGrp="1"/>
          </p:cNvSpPr>
          <p:nvPr>
            <p:ph type="body" idx="1"/>
          </p:nvPr>
        </p:nvSpPr>
        <p:spPr>
          <a:xfrm>
            <a:off x="1451581" y="2015732"/>
            <a:ext cx="3526523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53" name="Google Shape;353;p23" descr="Afbeeldingsresultaat voor medus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4909" y="2015732"/>
            <a:ext cx="2877669" cy="4181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3" descr="Afbeeldingsresultaat voor cycloop odysseu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48611" y="2015732"/>
            <a:ext cx="2668480" cy="4181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C992CA-D233-2444-8645-3C8D678152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52" r="5562"/>
          <a:stretch/>
        </p:blipFill>
        <p:spPr>
          <a:xfrm>
            <a:off x="4191021" y="2581392"/>
            <a:ext cx="4143536" cy="325038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4"/>
          <p:cNvSpPr txBox="1">
            <a:spLocks noGrp="1"/>
          </p:cNvSpPr>
          <p:nvPr>
            <p:ph type="title"/>
          </p:nvPr>
        </p:nvSpPr>
        <p:spPr>
          <a:xfrm>
            <a:off x="1451580" y="608577"/>
            <a:ext cx="5425470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Wat hebben we geleerd vandaag?</a:t>
            </a:r>
            <a:endParaRPr/>
          </a:p>
        </p:txBody>
      </p:sp>
      <p:sp>
        <p:nvSpPr>
          <p:cNvPr id="361" name="Google Shape;361;p24"/>
          <p:cNvSpPr txBox="1">
            <a:spLocks noGrp="1"/>
          </p:cNvSpPr>
          <p:nvPr>
            <p:ph type="body" idx="1"/>
          </p:nvPr>
        </p:nvSpPr>
        <p:spPr>
          <a:xfrm>
            <a:off x="1451580" y="2015733"/>
            <a:ext cx="4644419" cy="411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</a:pPr>
            <a:r>
              <a:rPr lang="en-GB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Wie kwam er eerst: de ridders uit de Middeleeuwen of de oude Grieken?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</a:pPr>
            <a:r>
              <a:rPr lang="en-GB" sz="2600" i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De oude Grieken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</a:pPr>
            <a:r>
              <a:rPr lang="en-GB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Wat betekent het woordje </a:t>
            </a:r>
            <a:r>
              <a:rPr lang="en-GB" sz="2600">
                <a:solidFill>
                  <a:schemeClr val="dk2"/>
                </a:solidFill>
              </a:rPr>
              <a:t>βιος</a:t>
            </a:r>
            <a:r>
              <a:rPr lang="en-GB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</a:pPr>
            <a:r>
              <a:rPr lang="en-GB" sz="2600" i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Leven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</a:pPr>
            <a:r>
              <a:rPr lang="en-GB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Hoe spreek je de volgende letter uit: </a:t>
            </a:r>
            <a:r>
              <a:rPr lang="en-GB" sz="2600">
                <a:solidFill>
                  <a:schemeClr val="dk2"/>
                </a:solidFill>
              </a:rPr>
              <a:t>λ</a:t>
            </a:r>
            <a:r>
              <a:rPr lang="en-GB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</a:pPr>
            <a:r>
              <a:rPr lang="en-GB" sz="2600" i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L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62" name="Google Shape;36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3826" y="805583"/>
            <a:ext cx="4660762" cy="466076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5000"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"/>
          <p:cNvSpPr txBox="1">
            <a:spLocks noGrp="1"/>
          </p:cNvSpPr>
          <p:nvPr>
            <p:ph type="title"/>
          </p:nvPr>
        </p:nvSpPr>
        <p:spPr>
          <a:xfrm>
            <a:off x="409575" y="1857375"/>
            <a:ext cx="6028213" cy="1653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Wat weet je van</a:t>
            </a:r>
            <a:b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de Oude Grieken?</a:t>
            </a:r>
            <a:endParaRPr/>
          </a:p>
        </p:txBody>
      </p:sp>
      <p:pic>
        <p:nvPicPr>
          <p:cNvPr id="127" name="Google Shape;12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04651" y="1098619"/>
            <a:ext cx="4660762" cy="466076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"/>
          <p:cNvSpPr txBox="1">
            <a:spLocks noGrp="1"/>
          </p:cNvSpPr>
          <p:nvPr>
            <p:ph type="title"/>
          </p:nvPr>
        </p:nvSpPr>
        <p:spPr>
          <a:xfrm>
            <a:off x="1461739" y="344559"/>
            <a:ext cx="9603275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ill Sans"/>
              <a:buNone/>
            </a:pPr>
            <a:r>
              <a:rPr lang="en-GB" b="1">
                <a:latin typeface="Gill Sans"/>
                <a:ea typeface="Gill Sans"/>
                <a:cs typeface="Gill Sans"/>
                <a:sym typeface="Gill Sans"/>
              </a:rPr>
              <a:t>Invloed van de Oude Grieken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34" name="Google Shape;134;p4" descr="Afbeeldingsresultaat voor disney hercul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14033" y="3429000"/>
            <a:ext cx="1981928" cy="297289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35" name="Google Shape;135;p4" descr="Afbeeldingsresultaat voor nachtwacht minotaurus"/>
          <p:cNvPicPr preferRelativeResize="0"/>
          <p:nvPr/>
        </p:nvPicPr>
        <p:blipFill rotWithShape="1">
          <a:blip r:embed="rId4">
            <a:alphaModFix/>
          </a:blip>
          <a:srcRect b="9509"/>
          <a:stretch/>
        </p:blipFill>
        <p:spPr>
          <a:xfrm>
            <a:off x="4379794" y="1412292"/>
            <a:ext cx="4476912" cy="235706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36" name="Google Shape;136;p4" descr="Afbeeldingsresultaat voor harry potter cerberu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039" y="1421431"/>
            <a:ext cx="3747856" cy="156160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37" name="Google Shape;137;p4" descr="Afbeeldingsresultaat voor partheno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13802" y="1412293"/>
            <a:ext cx="2682159" cy="188497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38" name="Google Shape;138;p4" descr="Afbeelding met persoon, staand, vrouw, paraplu&#10;&#10;Automatisch gegenereerde beschrijvi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65448" y="4016902"/>
            <a:ext cx="5669921" cy="235706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39" name="Google Shape;139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6400" y="3297266"/>
            <a:ext cx="3016611" cy="307670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6000"/>
          </a:blip>
          <a:stretch>
            <a:fillRect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 txBox="1">
            <a:spLocks noGrp="1"/>
          </p:cNvSpPr>
          <p:nvPr>
            <p:ph type="title"/>
          </p:nvPr>
        </p:nvSpPr>
        <p:spPr>
          <a:xfrm>
            <a:off x="555361" y="1098619"/>
            <a:ext cx="5720344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Waar leefden de Oude Grieken?</a:t>
            </a:r>
            <a:endParaRPr/>
          </a:p>
        </p:txBody>
      </p:sp>
      <p:pic>
        <p:nvPicPr>
          <p:cNvPr id="146" name="Google Shape;14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71102" y="1098619"/>
            <a:ext cx="4660762" cy="466076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16380" y="223520"/>
            <a:ext cx="12479909" cy="66344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Gill Sans"/>
              <a:buNone/>
            </a:pPr>
            <a:r>
              <a:rPr lang="en-GB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Waar leefden de Oude Grieken?</a:t>
            </a:r>
            <a:endParaRPr/>
          </a:p>
        </p:txBody>
      </p:sp>
      <p:pic>
        <p:nvPicPr>
          <p:cNvPr id="158" name="Google Shape;158;p7" descr="Afbeeldingsresultaat voor map of ancient greece mediterranean se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3727" y="1325563"/>
            <a:ext cx="8404545" cy="520763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"/>
          <p:cNvSpPr txBox="1">
            <a:spLocks noGrp="1"/>
          </p:cNvSpPr>
          <p:nvPr>
            <p:ph type="title"/>
          </p:nvPr>
        </p:nvSpPr>
        <p:spPr>
          <a:xfrm>
            <a:off x="1767840" y="0"/>
            <a:ext cx="865632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Gill Sans"/>
              <a:buNone/>
            </a:pPr>
            <a:r>
              <a:rPr lang="en-GB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Waar leefden de Oude Grieken?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64" name="Google Shape;164;p8" descr="Afbeelding met kaar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1339" y="1325563"/>
            <a:ext cx="9929322" cy="52516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"/>
          <p:cNvSpPr txBox="1">
            <a:spLocks noGrp="1"/>
          </p:cNvSpPr>
          <p:nvPr>
            <p:ph type="title"/>
          </p:nvPr>
        </p:nvSpPr>
        <p:spPr>
          <a:xfrm>
            <a:off x="1021080" y="-142875"/>
            <a:ext cx="1017079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Gill Sans"/>
              <a:buNone/>
            </a:pPr>
            <a:r>
              <a:rPr lang="en-GB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Waar leefden de Oude Grieken?</a:t>
            </a:r>
            <a:endParaRPr/>
          </a:p>
        </p:txBody>
      </p:sp>
      <p:pic>
        <p:nvPicPr>
          <p:cNvPr id="171" name="Google Shape;171;p9" descr="Afbeeldingsresultaat voor map europe and middle east"/>
          <p:cNvPicPr preferRelativeResize="0"/>
          <p:nvPr/>
        </p:nvPicPr>
        <p:blipFill rotWithShape="1">
          <a:blip r:embed="rId3">
            <a:alphaModFix/>
          </a:blip>
          <a:srcRect l="9258" t="12477" r="9383" b="11729"/>
          <a:stretch/>
        </p:blipFill>
        <p:spPr>
          <a:xfrm>
            <a:off x="2056175" y="904830"/>
            <a:ext cx="8079650" cy="582109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352</Words>
  <Application>Microsoft Office PowerPoint</Application>
  <PresentationFormat>Breedbeeld</PresentationFormat>
  <Paragraphs>126</Paragraphs>
  <Slides>24</Slides>
  <Notes>24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24</vt:i4>
      </vt:variant>
    </vt:vector>
  </HeadingPairs>
  <TitlesOfParts>
    <vt:vector size="30" baseType="lpstr">
      <vt:lpstr>Arial</vt:lpstr>
      <vt:lpstr>Gill Sans</vt:lpstr>
      <vt:lpstr>Gill Sans MT</vt:lpstr>
      <vt:lpstr>Calibri</vt:lpstr>
      <vt:lpstr>Kantoorthema</vt:lpstr>
      <vt:lpstr>Kantoorthema</vt:lpstr>
      <vt:lpstr>OUDE GRIEKEN – JONGE HELDEN  LES 1</vt:lpstr>
      <vt:lpstr>De Oude Grieken…</vt:lpstr>
      <vt:lpstr>Wat weet je van de Oude Grieken?</vt:lpstr>
      <vt:lpstr>Invloed van de Oude Grieken</vt:lpstr>
      <vt:lpstr>Waar leefden de Oude Grieken?</vt:lpstr>
      <vt:lpstr>PowerPoint-presentatie</vt:lpstr>
      <vt:lpstr>Waar leefden de Oude Grieken?</vt:lpstr>
      <vt:lpstr>Waar leefden de Oude Grieken?</vt:lpstr>
      <vt:lpstr>Waar leefden de Oude Grieken?</vt:lpstr>
      <vt:lpstr>Wanneer leefden de Oude Grieken?</vt:lpstr>
      <vt:lpstr>PowerPoint-presentatie</vt:lpstr>
      <vt:lpstr>Wanneer leefden de Oude Grieken?</vt:lpstr>
      <vt:lpstr>Welke taal spraken de Oude Grieken?</vt:lpstr>
      <vt:lpstr>Welke taal spraken de Oude Grieken?</vt:lpstr>
      <vt:lpstr>Welke taal spraken de Oude Grieken?</vt:lpstr>
      <vt:lpstr>Het alfabet van de Oude Grieken</vt:lpstr>
      <vt:lpstr>Het alfabet van de Oude Grieken</vt:lpstr>
      <vt:lpstr>Het alfabet van de Oude Grieken</vt:lpstr>
      <vt:lpstr>Het alfabet van de Oude Grieken</vt:lpstr>
      <vt:lpstr>Νamen in het Oudgrieks</vt:lpstr>
      <vt:lpstr>Mijn naam in het Oudgrieks</vt:lpstr>
      <vt:lpstr>Eigen monster maken</vt:lpstr>
      <vt:lpstr>Een monsterhoofd maken</vt:lpstr>
      <vt:lpstr>Wat hebben we geleerd vandaag?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OUDE GRIEKEN – JONGE HELDEN  LES 1</dc:title>
  <dc:creator>jarno vercamer</dc:creator>
  <cp:lastModifiedBy>Evelien Bracke</cp:lastModifiedBy>
  <cp:revision>6</cp:revision>
  <dcterms:created xsi:type="dcterms:W3CDTF">2019-02-21T15:56:08Z</dcterms:created>
  <dcterms:modified xsi:type="dcterms:W3CDTF">2023-04-18T09:04:15Z</dcterms:modified>
</cp:coreProperties>
</file>