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12192000"/>
  <p:notesSz cx="6858000" cy="9144000"/>
  <p:embeddedFontLst>
    <p:embeddedFont>
      <p:font typeface="Gill San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chAzdpfdi8kH04qpghSpZJJx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GillSans-bold.fntdata"/><Relationship Id="rId12" Type="http://schemas.openxmlformats.org/officeDocument/2006/relationships/slide" Target="slides/slide5.xml"/><Relationship Id="rId34" Type="http://schemas.openxmlformats.org/officeDocument/2006/relationships/font" Target="fonts/GillSans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 wereld bestaat uit 7 werelddelen.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Noord-Amerika en Zuid-Amerika - Europa - Afrika - Azië - Oceanië - Antarctica (niet zichtbaar) </a:t>
            </a:r>
            <a:endParaRPr/>
          </a:p>
        </p:txBody>
      </p:sp>
      <p:sp>
        <p:nvSpPr>
          <p:cNvPr id="253" name="Google Shape;2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Kaart 1: Griekenland en haar veroverde regio’s.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Kaart 2: Expansie Griekse rijk tot in Azië.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Op de kaart zie je het </a:t>
            </a:r>
            <a:r>
              <a:rPr lang="en-GB" u="sng"/>
              <a:t>rijk van Alexander de Grote</a:t>
            </a:r>
            <a:r>
              <a:rPr lang="en-GB"/>
              <a:t> in de 4e eeuw voor Christus en zie je dat het zelf tot in </a:t>
            </a:r>
            <a:r>
              <a:rPr lang="en-GB" u="sng"/>
              <a:t>India </a:t>
            </a:r>
            <a:r>
              <a:rPr lang="en-GB"/>
              <a:t>gaat.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India ligt in Azië. </a:t>
            </a:r>
            <a:endParaRPr/>
          </a:p>
        </p:txBody>
      </p:sp>
      <p:sp>
        <p:nvSpPr>
          <p:cNvPr id="265" name="Google Shape;2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Kaart 3: Huidige staatkundige kaart van Europa.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Een leerling komt aan het bord en duidt Griekenland aan op de kaart. </a:t>
            </a:r>
            <a:endParaRPr/>
          </a:p>
        </p:txBody>
      </p:sp>
      <p:sp>
        <p:nvSpPr>
          <p:cNvPr id="272" name="Google Shape;27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/>
              <a:t>Timeline in kleine groepjes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/>
              <a:t>Op bord volgt de oplossing.</a:t>
            </a:r>
            <a:endParaRPr/>
          </a:p>
        </p:txBody>
      </p:sp>
      <p:sp>
        <p:nvSpPr>
          <p:cNvPr id="279" name="Google Shape;27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Het Grieks dat nu wordt gesproken in het huidige Griekenland is </a:t>
            </a:r>
            <a:r>
              <a:rPr lang="en-GB" u="sng"/>
              <a:t>afgeleid van het Oudgrieks</a:t>
            </a:r>
            <a:r>
              <a:rPr lang="en-GB"/>
              <a:t>, maar is ook erg verschillend van het Oudgrieks.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Deze taal wordt om die reden het </a:t>
            </a:r>
            <a:r>
              <a:rPr lang="en-GB" u="sng"/>
              <a:t>Nieuwgrieks </a:t>
            </a:r>
            <a:r>
              <a:rPr lang="en-GB"/>
              <a:t>genoemd. </a:t>
            </a:r>
            <a:endParaRPr/>
          </a:p>
        </p:txBody>
      </p:sp>
      <p:sp>
        <p:nvSpPr>
          <p:cNvPr id="361" name="Google Shape;3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Laat de leerling raden wat de woorden zijn en verwijs naar de afbeelding.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Een </a:t>
            </a:r>
            <a:r>
              <a:rPr b="1" lang="en-GB"/>
              <a:t>auto </a:t>
            </a:r>
            <a:r>
              <a:rPr lang="en-GB"/>
              <a:t>is een voertuig dat </a:t>
            </a:r>
            <a:r>
              <a:rPr lang="en-GB" u="sng"/>
              <a:t>zelf </a:t>
            </a:r>
            <a:r>
              <a:rPr lang="en-GB"/>
              <a:t>rijdt. </a:t>
            </a:r>
            <a:r>
              <a:rPr lang="en-GB" u="sng"/>
              <a:t>Autonoom </a:t>
            </a:r>
            <a:r>
              <a:rPr lang="en-GB"/>
              <a:t>betekent zelfstandig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Een </a:t>
            </a:r>
            <a:r>
              <a:rPr b="1" lang="en-GB"/>
              <a:t>bio-scoop</a:t>
            </a:r>
            <a:r>
              <a:rPr lang="en-GB"/>
              <a:t> is een plaats waar je een ander </a:t>
            </a:r>
            <a:r>
              <a:rPr lang="en-GB" u="sng"/>
              <a:t>leven </a:t>
            </a:r>
            <a:r>
              <a:rPr lang="en-GB"/>
              <a:t>te zien krijgt op een </a:t>
            </a:r>
            <a:r>
              <a:rPr lang="en-GB" u="sng"/>
              <a:t>scherm</a:t>
            </a:r>
            <a:r>
              <a:rPr lang="en-GB"/>
              <a:t>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Een </a:t>
            </a:r>
            <a:r>
              <a:rPr b="1" lang="en-GB"/>
              <a:t>atlas </a:t>
            </a:r>
            <a:r>
              <a:rPr lang="en-GB"/>
              <a:t>is een </a:t>
            </a:r>
            <a:r>
              <a:rPr lang="en-GB" u="sng"/>
              <a:t>boek </a:t>
            </a:r>
            <a:r>
              <a:rPr lang="en-GB"/>
              <a:t>met </a:t>
            </a:r>
            <a:r>
              <a:rPr lang="en-GB" u="sng"/>
              <a:t>kaarten </a:t>
            </a:r>
            <a:r>
              <a:rPr lang="en-GB"/>
              <a:t>van landen en werelddelen. De naam is afgeleid van de mythologische figuur Atlas moest als straf van Zeus de </a:t>
            </a:r>
            <a:r>
              <a:rPr lang="en-GB" u="sng"/>
              <a:t>hemel scheiden van de aarde</a:t>
            </a:r>
            <a:r>
              <a:rPr lang="en-GB"/>
              <a:t> en op zijn</a:t>
            </a:r>
            <a:r>
              <a:rPr lang="en-GB" u="sng"/>
              <a:t> rug dragen</a:t>
            </a:r>
            <a:r>
              <a:rPr lang="en-GB"/>
              <a:t>. Het </a:t>
            </a:r>
            <a:r>
              <a:rPr lang="en-GB" u="sng"/>
              <a:t>Atlasgebergte </a:t>
            </a:r>
            <a:r>
              <a:rPr lang="en-GB"/>
              <a:t>in Noord-Afrika en de </a:t>
            </a:r>
            <a:r>
              <a:rPr lang="en-GB" u="sng"/>
              <a:t>Atlantische Oceaan </a:t>
            </a:r>
            <a:r>
              <a:rPr lang="en-GB"/>
              <a:t>tussen Amerika en Europa/Afrika zijn hiervan afgeleid.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Optikos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Een opticien is iemand die brillen verkoopt.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d5decf5c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bd5decf5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bd5decf5c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 les begint met een inleiding tot de Oude Grieken. </a:t>
            </a:r>
            <a:endParaRPr/>
          </a:p>
        </p:txBody>
      </p:sp>
      <p:sp>
        <p:nvSpPr>
          <p:cNvPr id="180" name="Google Shape;18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bd5decf5c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bd5decf5c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2bd5decf5cd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d5decf5cd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bd5decf5cd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2bd5decf5cd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bfe6f03d2d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2bfe6f03d2d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Wat valt op aan de letter alpha?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Bij de gamma: een lusje maken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Onthoud het tekentje</a:t>
            </a:r>
            <a:endParaRPr/>
          </a:p>
        </p:txBody>
      </p:sp>
      <p:sp>
        <p:nvSpPr>
          <p:cNvPr id="410" name="Google Shape;410;g2bfe6f03d2d_0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bfe6f03d2d_1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2bfe6f03d2d_1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Bas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g2bfe6f03d2d_1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bfe6f03d2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2bfe6f03d2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Uitleggen hoe bingo werkt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Achterkant tijdlijn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Zeggen en schrijven tegelijk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1 of 2x spelen</a:t>
            </a:r>
            <a:endParaRPr/>
          </a:p>
        </p:txBody>
      </p:sp>
      <p:sp>
        <p:nvSpPr>
          <p:cNvPr id="428" name="Google Shape;428;g2bfe6f03d2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Vraag 4: Tip, denk aan een sportmerk. </a:t>
            </a:r>
            <a:endParaRPr/>
          </a:p>
        </p:txBody>
      </p:sp>
      <p:sp>
        <p:nvSpPr>
          <p:cNvPr id="437" name="Google Shape;43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Bespreek voor enkele minuten in groepjes van 2-3.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Rij 1: Pluisje (Harry Potter en de Steen der Wijzen) - Minotaurus (Nachtwacht) - Parthenon, Athene in Griekenland (tempel Athena)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Rij 2: Vlag Olympische Spelen ( kleuren vlag per land minimum 1 kleur  - 5 ‘werelddelen’ (Amerika was 1 en antartica nog geen) ) - Percy Jackson - Hercules, Disney (Herakles Griekse held)  </a:t>
            </a:r>
            <a:endParaRPr/>
          </a:p>
        </p:txBody>
      </p:sp>
      <p:sp>
        <p:nvSpPr>
          <p:cNvPr id="206" name="Google Shape;20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c47807a0e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bc47807a0e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bc47807a0e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c47807a0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c47807a0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bc47807a0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c47807a0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bc47807a0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bc47807a0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c47807a0e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c47807a0e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bc47807a0e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fe6f03d2d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g2bfe6f03d2d_0_9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" name="Google Shape;105;g2bfe6f03d2d_0_9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g2bfe6f03d2d_0_9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" name="Google Shape;107;g2bfe6f03d2d_0_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fe6f03d2d_0_1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" name="Google Shape;110;g2bfe6f03d2d_0_1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1" name="Google Shape;111;g2bfe6f03d2d_0_1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2" name="Google Shape;112;g2bfe6f03d2d_0_1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fe6f03d2d_0_10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5" name="Google Shape;115;g2bfe6f03d2d_0_10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6" name="Google Shape;116;g2bfe6f03d2d_0_1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" name="Google Shape;117;g2bfe6f03d2d_0_1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8" name="Google Shape;118;g2bfe6f03d2d_0_1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fe6f03d2d_0_11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1" name="Google Shape;121;g2bfe6f03d2d_0_11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g2bfe6f03d2d_0_1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g2bfe6f03d2d_0_1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" name="Google Shape;124;g2bfe6f03d2d_0_1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fe6f03d2d_0_1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2bfe6f03d2d_0_12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8" name="Google Shape;128;g2bfe6f03d2d_0_12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9" name="Google Shape;129;g2bfe6f03d2d_0_1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0" name="Google Shape;130;g2bfe6f03d2d_0_1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1" name="Google Shape;131;g2bfe6f03d2d_0_1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fe6f03d2d_0_12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g2bfe6f03d2d_0_127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g2bfe6f03d2d_0_127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bfe6f03d2d_0_127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g2bfe6f03d2d_0_127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8" name="Google Shape;138;g2bfe6f03d2d_0_1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9" name="Google Shape;139;g2bfe6f03d2d_0_1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0" name="Google Shape;140;g2bfe6f03d2d_0_1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fe6f03d2d_0_1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3" name="Google Shape;143;g2bfe6f03d2d_0_1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2bfe6f03d2d_0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fe6f03d2d_0_140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g2bfe6f03d2d_0_140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8" name="Google Shape;148;g2bfe6f03d2d_0_14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49" name="Google Shape;149;g2bfe6f03d2d_0_1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0" name="Google Shape;150;g2bfe6f03d2d_0_1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g2bfe6f03d2d_0_1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fe6f03d2d_0_147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g2bfe6f03d2d_0_147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g2bfe6f03d2d_0_14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56" name="Google Shape;156;g2bfe6f03d2d_0_1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7" name="Google Shape;157;g2bfe6f03d2d_0_1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8" name="Google Shape;158;g2bfe6f03d2d_0_1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fe6f03d2d_0_1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g2bfe6f03d2d_0_15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bfe6f03d2d_0_1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bfe6f03d2d_0_1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4" name="Google Shape;164;g2bfe6f03d2d_0_1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fe6f03d2d_0_16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7" name="Google Shape;167;g2bfe6f03d2d_0_16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bfe6f03d2d_0_1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9" name="Google Shape;169;g2bfe6f03d2d_0_1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0" name="Google Shape;170;g2bfe6f03d2d_0_1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fe6f03d2d_0_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2bfe6f03d2d_0_9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g2bfe6f03d2d_0_9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bfe6f03d2d_0_9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bfe6f03d2d_0_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9.jpg"/><Relationship Id="rId13" Type="http://schemas.openxmlformats.org/officeDocument/2006/relationships/image" Target="../media/image2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9" Type="http://schemas.openxmlformats.org/officeDocument/2006/relationships/image" Target="../media/image36.gif"/><Relationship Id="rId14" Type="http://schemas.openxmlformats.org/officeDocument/2006/relationships/image" Target="../media/image31.png"/><Relationship Id="rId5" Type="http://schemas.openxmlformats.org/officeDocument/2006/relationships/image" Target="../media/image17.jp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16.jpg"/><Relationship Id="rId13" Type="http://schemas.openxmlformats.org/officeDocument/2006/relationships/image" Target="../media/image33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gif"/><Relationship Id="rId4" Type="http://schemas.openxmlformats.org/officeDocument/2006/relationships/image" Target="../media/image18.jpg"/><Relationship Id="rId9" Type="http://schemas.openxmlformats.org/officeDocument/2006/relationships/image" Target="../media/image27.jpg"/><Relationship Id="rId14" Type="http://schemas.openxmlformats.org/officeDocument/2006/relationships/image" Target="../media/image39.png"/><Relationship Id="rId5" Type="http://schemas.openxmlformats.org/officeDocument/2006/relationships/image" Target="../media/image22.jpg"/><Relationship Id="rId6" Type="http://schemas.openxmlformats.org/officeDocument/2006/relationships/image" Target="../media/image25.jpg"/><Relationship Id="rId7" Type="http://schemas.openxmlformats.org/officeDocument/2006/relationships/image" Target="../media/image17.jpg"/><Relationship Id="rId8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2000"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"/>
          <p:cNvSpPr txBox="1"/>
          <p:nvPr>
            <p:ph type="ctrTitle"/>
          </p:nvPr>
        </p:nvSpPr>
        <p:spPr>
          <a:xfrm>
            <a:off x="188818" y="228905"/>
            <a:ext cx="11707907" cy="2552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</a:pPr>
            <a:r>
              <a:rPr b="1" lang="en-GB" sz="4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OUDE GRIEKEN – JONGE HELDEN</a:t>
            </a:r>
            <a:br>
              <a:rPr b="1" lang="en-GB" sz="6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b="1" lang="en-GB" sz="6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LES 1 </a:t>
            </a:r>
            <a:endParaRPr b="1" sz="6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6380" y="223520"/>
            <a:ext cx="12479909" cy="66344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Waar leefden de Oude Grieken?</a:t>
            </a:r>
            <a:endParaRPr/>
          </a:p>
        </p:txBody>
      </p:sp>
      <p:pic>
        <p:nvPicPr>
          <p:cNvPr descr="Afbeeldingsresultaat voor map of ancient greece mediterranean sea" id="262" name="Google Shape;2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3727" y="1325563"/>
            <a:ext cx="8404545" cy="52076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"/>
          <p:cNvSpPr txBox="1"/>
          <p:nvPr>
            <p:ph type="title"/>
          </p:nvPr>
        </p:nvSpPr>
        <p:spPr>
          <a:xfrm>
            <a:off x="1767840" y="0"/>
            <a:ext cx="86563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Waar leefden de Oude Grieken?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Afbeelding met kaart&#10;&#10;Automatisch gegenereerde beschrijving" id="268" name="Google Shape;2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339" y="1325563"/>
            <a:ext cx="9929322" cy="52516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/>
          <p:nvPr>
            <p:ph type="title"/>
          </p:nvPr>
        </p:nvSpPr>
        <p:spPr>
          <a:xfrm>
            <a:off x="1021080" y="-142875"/>
            <a:ext cx="1017079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Waar leefden de Oude Grieken?</a:t>
            </a:r>
            <a:endParaRPr/>
          </a:p>
        </p:txBody>
      </p:sp>
      <p:pic>
        <p:nvPicPr>
          <p:cNvPr descr="Afbeeldingsresultaat voor map europe and middle east" id="275" name="Google Shape;275;p9"/>
          <p:cNvPicPr preferRelativeResize="0"/>
          <p:nvPr/>
        </p:nvPicPr>
        <p:blipFill rotWithShape="1">
          <a:blip r:embed="rId3">
            <a:alphaModFix/>
          </a:blip>
          <a:srcRect b="11728" l="9257" r="9383" t="12477"/>
          <a:stretch/>
        </p:blipFill>
        <p:spPr>
          <a:xfrm>
            <a:off x="2056175" y="904830"/>
            <a:ext cx="8079650" cy="58210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4000"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/>
          <p:nvPr>
            <p:ph type="title"/>
          </p:nvPr>
        </p:nvSpPr>
        <p:spPr>
          <a:xfrm>
            <a:off x="701040" y="1628543"/>
            <a:ext cx="655320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Wanneer leefden de Oude Grieken?</a:t>
            </a:r>
            <a:endParaRPr/>
          </a:p>
        </p:txBody>
      </p:sp>
      <p:pic>
        <p:nvPicPr>
          <p:cNvPr id="282" name="Google Shape;2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1958" y="1098619"/>
            <a:ext cx="4660762" cy="4660762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gebouw, buiten, kasteel, water&#10;&#10;Automatisch gegenereerde beschrijving" id="287" name="Google Shape;2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1794" y="104646"/>
            <a:ext cx="2954027" cy="165930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288" name="Google Shape;288;p11"/>
          <p:cNvSpPr txBox="1"/>
          <p:nvPr/>
        </p:nvSpPr>
        <p:spPr>
          <a:xfrm>
            <a:off x="417494" y="315354"/>
            <a:ext cx="4518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Tijdlijn          </a:t>
            </a:r>
            <a:endParaRPr b="1" i="0" sz="4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9" name="Google Shape;28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9895" y="4877028"/>
            <a:ext cx="2182105" cy="163447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gebouw, buiten, ruïne, oud&#10;&#10;Automatisch gegenereerde beschrijving" id="290" name="Google Shape;29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5939" y="3993167"/>
            <a:ext cx="3112834" cy="18235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291" name="Google Shape;291;p11"/>
          <p:cNvPicPr preferRelativeResize="0"/>
          <p:nvPr/>
        </p:nvPicPr>
        <p:blipFill rotWithShape="1">
          <a:blip r:embed="rId6">
            <a:alphaModFix/>
          </a:blip>
          <a:srcRect b="0" l="23853" r="0" t="0"/>
          <a:stretch/>
        </p:blipFill>
        <p:spPr>
          <a:xfrm>
            <a:off x="1619491" y="1947280"/>
            <a:ext cx="2330370" cy="16711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gebouw, buiten, staand, kijken&#10;&#10;Automatisch gegenereerde beschrijving" id="292" name="Google Shape;29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09895" y="1947280"/>
            <a:ext cx="1175926" cy="27095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persoon, dragen, donker, staand&#10;&#10;Automatisch gegenereerde beschrijving" id="293" name="Google Shape;293;p11"/>
          <p:cNvPicPr preferRelativeResize="0"/>
          <p:nvPr/>
        </p:nvPicPr>
        <p:blipFill rotWithShape="1">
          <a:blip r:embed="rId8">
            <a:alphaModFix/>
          </a:blip>
          <a:srcRect b="0" l="23764" r="19228" t="0"/>
          <a:stretch/>
        </p:blipFill>
        <p:spPr>
          <a:xfrm>
            <a:off x="7312942" y="1976735"/>
            <a:ext cx="2043302" cy="23896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buiten, zitten, person, kat&#10;&#10;Automatisch gegenereerde beschrijving" id="294" name="Google Shape;29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60305" y="104358"/>
            <a:ext cx="2116806" cy="16628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buiten, gebouw, berg, woestijn&#10;&#10;Automatisch gegenereerde beschrijving" id="295" name="Google Shape;295;p11"/>
          <p:cNvPicPr preferRelativeResize="0"/>
          <p:nvPr/>
        </p:nvPicPr>
        <p:blipFill rotWithShape="1">
          <a:blip r:embed="rId10">
            <a:alphaModFix/>
          </a:blip>
          <a:srcRect b="0" l="0" r="0" t="10686"/>
          <a:stretch/>
        </p:blipFill>
        <p:spPr>
          <a:xfrm>
            <a:off x="4292916" y="1976735"/>
            <a:ext cx="2800809" cy="166768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37199" y="3993167"/>
            <a:ext cx="1808256" cy="170182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/>
          <p:nvPr/>
        </p:nvSpPr>
        <p:spPr>
          <a:xfrm>
            <a:off x="4695825" y="238125"/>
            <a:ext cx="666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3165465" y="49860"/>
            <a:ext cx="5504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8449399" y="145792"/>
            <a:ext cx="10184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1870389" y="1976735"/>
            <a:ext cx="6432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4616768" y="2282183"/>
            <a:ext cx="273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7983776" y="2438400"/>
            <a:ext cx="2480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1"/>
          <p:cNvSpPr txBox="1"/>
          <p:nvPr/>
        </p:nvSpPr>
        <p:spPr>
          <a:xfrm>
            <a:off x="10806743" y="2282183"/>
            <a:ext cx="6824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1"/>
          <p:cNvSpPr txBox="1"/>
          <p:nvPr/>
        </p:nvSpPr>
        <p:spPr>
          <a:xfrm>
            <a:off x="106327" y="4304793"/>
            <a:ext cx="2460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2020852" y="3993167"/>
            <a:ext cx="3984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3824755" y="4119422"/>
            <a:ext cx="9377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214" y="2380733"/>
            <a:ext cx="1301438" cy="330683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1"/>
          <p:cNvSpPr txBox="1"/>
          <p:nvPr/>
        </p:nvSpPr>
        <p:spPr>
          <a:xfrm>
            <a:off x="209550" y="2842398"/>
            <a:ext cx="3333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1"/>
          <p:cNvPicPr preferRelativeResize="0"/>
          <p:nvPr/>
        </p:nvPicPr>
        <p:blipFill rotWithShape="1">
          <a:blip r:embed="rId13">
            <a:alphaModFix/>
          </a:blip>
          <a:srcRect b="0" l="28421" r="0" t="0"/>
          <a:stretch/>
        </p:blipFill>
        <p:spPr>
          <a:xfrm>
            <a:off x="7312942" y="4946987"/>
            <a:ext cx="2043302" cy="160571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1"/>
          <p:cNvSpPr txBox="1"/>
          <p:nvPr/>
        </p:nvSpPr>
        <p:spPr>
          <a:xfrm>
            <a:off x="8677275" y="5105400"/>
            <a:ext cx="7905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10498228" y="4946987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367078" y="103176"/>
            <a:ext cx="2660161" cy="170401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1"/>
          <p:cNvSpPr txBox="1"/>
          <p:nvPr/>
        </p:nvSpPr>
        <p:spPr>
          <a:xfrm>
            <a:off x="5319223" y="469242"/>
            <a:ext cx="8173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12"/>
          <p:cNvCxnSpPr/>
          <p:nvPr/>
        </p:nvCxnSpPr>
        <p:spPr>
          <a:xfrm>
            <a:off x="9251476" y="3319066"/>
            <a:ext cx="508475" cy="1415494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19" name="Google Shape;31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Wanneer leefden de Oude Grieken?</a:t>
            </a:r>
            <a:endParaRPr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10609579" y="1690688"/>
            <a:ext cx="1206500" cy="2179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030A0"/>
          </a:solidFill>
          <a:ln cap="flat" cmpd="sng" w="12700">
            <a:solidFill>
              <a:srgbClr val="31538F">
                <a:alpha val="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Eigen tijd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8569959" y="2241154"/>
            <a:ext cx="1333745" cy="1077912"/>
          </a:xfrm>
          <a:prstGeom prst="rect">
            <a:avLst/>
          </a:prstGeom>
          <a:solidFill>
            <a:srgbClr val="1AE68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middel-eeuwen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10326370" y="2241154"/>
            <a:ext cx="294640" cy="1077912"/>
          </a:xfrm>
          <a:prstGeom prst="rect">
            <a:avLst/>
          </a:prstGeom>
          <a:solidFill>
            <a:srgbClr val="AE78D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9855200" y="2241154"/>
            <a:ext cx="467360" cy="107791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6609080" y="2241154"/>
            <a:ext cx="1960880" cy="1077912"/>
          </a:xfrm>
          <a:prstGeom prst="rect">
            <a:avLst/>
          </a:prstGeom>
          <a:solidFill>
            <a:srgbClr val="EF4B4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klassieke oudheid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2608580" y="2241154"/>
            <a:ext cx="4008120" cy="1077912"/>
          </a:xfrm>
          <a:prstGeom prst="rect">
            <a:avLst/>
          </a:prstGeom>
          <a:solidFill>
            <a:srgbClr val="FFC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oude nabije oosten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655320" y="2241154"/>
            <a:ext cx="1960880" cy="1077912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prehistorie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12"/>
          <p:cNvCxnSpPr/>
          <p:nvPr/>
        </p:nvCxnSpPr>
        <p:spPr>
          <a:xfrm rot="10800000">
            <a:off x="10088880" y="3319066"/>
            <a:ext cx="0" cy="432674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12"/>
          <p:cNvCxnSpPr/>
          <p:nvPr/>
        </p:nvCxnSpPr>
        <p:spPr>
          <a:xfrm rot="10800000">
            <a:off x="10463530" y="3319066"/>
            <a:ext cx="0" cy="684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9" name="Google Shape;329;p12"/>
          <p:cNvSpPr txBox="1"/>
          <p:nvPr/>
        </p:nvSpPr>
        <p:spPr>
          <a:xfrm>
            <a:off x="9118791" y="3705503"/>
            <a:ext cx="20572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nieuwe tijd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 txBox="1"/>
          <p:nvPr/>
        </p:nvSpPr>
        <p:spPr>
          <a:xfrm>
            <a:off x="9596757" y="3985446"/>
            <a:ext cx="1852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nieuwste tijd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12"/>
          <p:cNvCxnSpPr/>
          <p:nvPr/>
        </p:nvCxnSpPr>
        <p:spPr>
          <a:xfrm flipH="1" rot="10800000">
            <a:off x="2616200" y="1988921"/>
            <a:ext cx="7620" cy="252234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" name="Google Shape;332;p12"/>
          <p:cNvCxnSpPr/>
          <p:nvPr/>
        </p:nvCxnSpPr>
        <p:spPr>
          <a:xfrm rot="10800000">
            <a:off x="6609080" y="1989154"/>
            <a:ext cx="0" cy="252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" name="Google Shape;333;p12"/>
          <p:cNvCxnSpPr/>
          <p:nvPr/>
        </p:nvCxnSpPr>
        <p:spPr>
          <a:xfrm rot="10800000">
            <a:off x="8569960" y="1989154"/>
            <a:ext cx="0" cy="252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2"/>
          <p:cNvCxnSpPr/>
          <p:nvPr/>
        </p:nvCxnSpPr>
        <p:spPr>
          <a:xfrm rot="10800000">
            <a:off x="9855200" y="1983330"/>
            <a:ext cx="0" cy="252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5" name="Google Shape;335;p12"/>
          <p:cNvSpPr txBox="1"/>
          <p:nvPr/>
        </p:nvSpPr>
        <p:spPr>
          <a:xfrm>
            <a:off x="1678951" y="1619588"/>
            <a:ext cx="19608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ca. 3500 v. Chr.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 txBox="1"/>
          <p:nvPr/>
        </p:nvSpPr>
        <p:spPr>
          <a:xfrm>
            <a:off x="5697233" y="1583220"/>
            <a:ext cx="19608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ca. 800 v. Chr.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 txBox="1"/>
          <p:nvPr/>
        </p:nvSpPr>
        <p:spPr>
          <a:xfrm>
            <a:off x="7635877" y="1555209"/>
            <a:ext cx="196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ca. </a:t>
            </a:r>
            <a:r>
              <a:rPr b="1" lang="en-GB" sz="2000">
                <a:solidFill>
                  <a:schemeClr val="dk2"/>
                </a:solidFill>
              </a:rPr>
              <a:t>500</a:t>
            </a:r>
            <a:r>
              <a:rPr b="1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na Chr.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 txBox="1"/>
          <p:nvPr/>
        </p:nvSpPr>
        <p:spPr>
          <a:xfrm>
            <a:off x="9521825" y="1548352"/>
            <a:ext cx="14211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1450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2"/>
          <p:cNvCxnSpPr/>
          <p:nvPr/>
        </p:nvCxnSpPr>
        <p:spPr>
          <a:xfrm rot="10800000">
            <a:off x="10322560" y="1555209"/>
            <a:ext cx="0" cy="684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0" name="Google Shape;340;p12"/>
          <p:cNvSpPr txBox="1"/>
          <p:nvPr/>
        </p:nvSpPr>
        <p:spPr>
          <a:xfrm>
            <a:off x="10003152" y="1163151"/>
            <a:ext cx="117284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ca. 1</a:t>
            </a:r>
            <a:r>
              <a:rPr b="1" lang="en-GB" sz="2000">
                <a:solidFill>
                  <a:schemeClr val="dk2"/>
                </a:solidFill>
              </a:rPr>
              <a:t>7</a:t>
            </a:r>
            <a:r>
              <a:rPr b="1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12"/>
          <p:cNvCxnSpPr/>
          <p:nvPr/>
        </p:nvCxnSpPr>
        <p:spPr>
          <a:xfrm rot="10800000">
            <a:off x="10632438" y="1983330"/>
            <a:ext cx="0" cy="252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2" name="Google Shape;342;p12"/>
          <p:cNvSpPr txBox="1"/>
          <p:nvPr/>
        </p:nvSpPr>
        <p:spPr>
          <a:xfrm>
            <a:off x="10322560" y="1539257"/>
            <a:ext cx="9467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1945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12"/>
          <p:cNvCxnSpPr/>
          <p:nvPr/>
        </p:nvCxnSpPr>
        <p:spPr>
          <a:xfrm flipH="1">
            <a:off x="1028700" y="3319066"/>
            <a:ext cx="560072" cy="66638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Afbeelding met buiten, zitten, person, kat&#10;&#10;Automatisch gegenereerde beschrijving" id="344" name="Google Shape;3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013" y="4013716"/>
            <a:ext cx="1372222" cy="10779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345" name="Google Shape;34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800" y="4877832"/>
            <a:ext cx="1514607" cy="11344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cxnSp>
        <p:nvCxnSpPr>
          <p:cNvPr id="346" name="Google Shape;346;p12"/>
          <p:cNvCxnSpPr/>
          <p:nvPr/>
        </p:nvCxnSpPr>
        <p:spPr>
          <a:xfrm flipH="1">
            <a:off x="4688205" y="3323184"/>
            <a:ext cx="1" cy="52074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Afbeelding met buiten, gebouw, berg, woestijn&#10;&#10;Automatisch gegenereerde beschrijving" id="347" name="Google Shape;34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4781" y="3921311"/>
            <a:ext cx="1342296" cy="8948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persoon, dragen, donker, staand&#10;&#10;Automatisch gegenereerde beschrijving" id="348" name="Google Shape;34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1348" y="4586759"/>
            <a:ext cx="1514607" cy="100973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cxnSp>
        <p:nvCxnSpPr>
          <p:cNvPr id="349" name="Google Shape;349;p12"/>
          <p:cNvCxnSpPr/>
          <p:nvPr/>
        </p:nvCxnSpPr>
        <p:spPr>
          <a:xfrm>
            <a:off x="7651756" y="3319066"/>
            <a:ext cx="6348" cy="78654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pic>
        <p:nvPicPr>
          <p:cNvPr descr="Afbeelding met gebouw, buiten, ruïne, oud&#10;&#10;Automatisch gegenereerde beschrijving" id="350" name="Google Shape;35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3967" y="4105613"/>
            <a:ext cx="1649768" cy="9664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gebouw, buiten, staand, kijken&#10;&#10;Automatisch gegenereerde beschrijving" id="351" name="Google Shape;351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51254" y="4143734"/>
            <a:ext cx="945440" cy="23454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descr="Afbeelding met gebouw, buiten, kasteel, water&#10;&#10;Automatisch gegenereerde beschrijving" id="352" name="Google Shape;352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03707" y="4360173"/>
            <a:ext cx="1623622" cy="91200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353" name="Google Shape;353;p12"/>
          <p:cNvPicPr preferRelativeResize="0"/>
          <p:nvPr/>
        </p:nvPicPr>
        <p:blipFill rotWithShape="1">
          <a:blip r:embed="rId10">
            <a:alphaModFix/>
          </a:blip>
          <a:srcRect b="162" l="35133" r="-1003" t="-2589"/>
          <a:stretch/>
        </p:blipFill>
        <p:spPr>
          <a:xfrm>
            <a:off x="10457533" y="5272177"/>
            <a:ext cx="1623621" cy="13786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pic>
        <p:nvPicPr>
          <p:cNvPr id="354" name="Google Shape;354;p12"/>
          <p:cNvPicPr preferRelativeResize="0"/>
          <p:nvPr/>
        </p:nvPicPr>
        <p:blipFill rotWithShape="1">
          <a:blip r:embed="rId11">
            <a:alphaModFix/>
          </a:blip>
          <a:srcRect b="0" l="29969" r="0" t="0"/>
          <a:stretch/>
        </p:blipFill>
        <p:spPr>
          <a:xfrm>
            <a:off x="41855" y="5733802"/>
            <a:ext cx="1378438" cy="110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67503" y="4877832"/>
            <a:ext cx="759719" cy="192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66674" y="5134201"/>
            <a:ext cx="1498106" cy="141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82239" y="5224725"/>
            <a:ext cx="1451104" cy="92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6000"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"/>
          <p:cNvSpPr txBox="1"/>
          <p:nvPr>
            <p:ph type="title"/>
          </p:nvPr>
        </p:nvSpPr>
        <p:spPr>
          <a:xfrm>
            <a:off x="768827" y="810502"/>
            <a:ext cx="6390904" cy="23808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Welke taal spraken de Oude Grieken?</a:t>
            </a:r>
            <a:endParaRPr/>
          </a:p>
        </p:txBody>
      </p:sp>
      <p:pic>
        <p:nvPicPr>
          <p:cNvPr id="364" name="Google Shape;36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5931" y="1098619"/>
            <a:ext cx="4660762" cy="4660762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Welke taal spraken de Oude Grieken?</a:t>
            </a:r>
            <a:endParaRPr/>
          </a:p>
        </p:txBody>
      </p:sp>
      <p:sp>
        <p:nvSpPr>
          <p:cNvPr id="371" name="Google Shape;37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</a:pPr>
            <a:r>
              <a:t/>
            </a:r>
            <a:endParaRPr sz="130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</a:pPr>
            <a:r>
              <a:rPr lang="en-GB" sz="13000">
                <a:solidFill>
                  <a:schemeClr val="dk2"/>
                </a:solidFill>
              </a:rPr>
              <a:t>αὐτο</a:t>
            </a:r>
            <a:endParaRPr sz="13000">
              <a:solidFill>
                <a:schemeClr val="dk2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600"/>
              <a:buNone/>
            </a:pPr>
            <a:r>
              <a:t/>
            </a:r>
            <a:endParaRPr sz="8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Afbeeldingsresultaat voor auto peugeot" id="372" name="Google Shape;3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700"/>
            <a:ext cx="6146750" cy="40978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d5decf5cd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bd5decf5cd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5486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  <a:p>
            <a:pPr indent="457200" lvl="0" marL="54864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rPr lang="en-GB" sz="13000">
                <a:solidFill>
                  <a:schemeClr val="dk2"/>
                </a:solidFill>
              </a:rPr>
              <a:t>ἀτλας</a:t>
            </a:r>
            <a:endParaRPr sz="13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0" name="Google Shape;380;g2bd5decf5cd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Welke taal spraken de Oude Grieken?</a:t>
            </a:r>
            <a:endParaRPr/>
          </a:p>
        </p:txBody>
      </p:sp>
      <p:pic>
        <p:nvPicPr>
          <p:cNvPr descr="Afbeelding met kaart&#10;&#10;Automatisch gegenereerde beschrijving" id="381" name="Google Shape;381;g2bd5decf5cd_0_0"/>
          <p:cNvPicPr preferRelativeResize="0"/>
          <p:nvPr/>
        </p:nvPicPr>
        <p:blipFill rotWithShape="1">
          <a:blip r:embed="rId3">
            <a:alphaModFix/>
          </a:blip>
          <a:srcRect b="0" l="32984" r="0" t="0"/>
          <a:stretch/>
        </p:blipFill>
        <p:spPr>
          <a:xfrm>
            <a:off x="838200" y="1758225"/>
            <a:ext cx="5290925" cy="4486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4000"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"/>
          <p:cNvSpPr txBox="1"/>
          <p:nvPr>
            <p:ph type="title"/>
          </p:nvPr>
        </p:nvSpPr>
        <p:spPr>
          <a:xfrm>
            <a:off x="787369" y="559946"/>
            <a:ext cx="3648741" cy="203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Grieken…</a:t>
            </a:r>
            <a:endParaRPr/>
          </a:p>
        </p:txBody>
      </p:sp>
      <p:grpSp>
        <p:nvGrpSpPr>
          <p:cNvPr id="183" name="Google Shape;183;p2"/>
          <p:cNvGrpSpPr/>
          <p:nvPr/>
        </p:nvGrpSpPr>
        <p:grpSpPr>
          <a:xfrm>
            <a:off x="4905729" y="379732"/>
            <a:ext cx="6364729" cy="5384027"/>
            <a:chOff x="278311" y="761"/>
            <a:chExt cx="6364729" cy="5384027"/>
          </a:xfrm>
        </p:grpSpPr>
        <p:sp>
          <p:nvSpPr>
            <p:cNvPr id="184" name="Google Shape;184;p2"/>
            <p:cNvSpPr/>
            <p:nvPr/>
          </p:nvSpPr>
          <p:spPr>
            <a:xfrm>
              <a:off x="2372960" y="761"/>
              <a:ext cx="2338369" cy="2338369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 txBox="1"/>
            <p:nvPr/>
          </p:nvSpPr>
          <p:spPr>
            <a:xfrm>
              <a:off x="2715406" y="343207"/>
              <a:ext cx="1653477" cy="16534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Wie waren de Oude Grieken? </a:t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 rot="7882963">
              <a:off x="2283068" y="1954683"/>
              <a:ext cx="439968" cy="789199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 txBox="1"/>
            <p:nvPr/>
          </p:nvSpPr>
          <p:spPr>
            <a:xfrm rot="-2917037">
              <a:off x="2392691" y="2063006"/>
              <a:ext cx="307978" cy="473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t/>
              </a:r>
              <a:endPara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78311" y="2378120"/>
              <a:ext cx="2338369" cy="2338369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 txBox="1"/>
            <p:nvPr/>
          </p:nvSpPr>
          <p:spPr>
            <a:xfrm>
              <a:off x="620757" y="2720566"/>
              <a:ext cx="1653477" cy="16534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Waar en wanneer leefden de Oude Grieken?</a:t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 rot="565445">
              <a:off x="2972967" y="3482573"/>
              <a:ext cx="923830" cy="789199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 txBox="1"/>
            <p:nvPr/>
          </p:nvSpPr>
          <p:spPr>
            <a:xfrm rot="565445">
              <a:off x="2974565" y="3621029"/>
              <a:ext cx="687070" cy="473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t/>
              </a:r>
              <a:endPara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304671" y="3046419"/>
              <a:ext cx="2338369" cy="2338369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 txBox="1"/>
            <p:nvPr/>
          </p:nvSpPr>
          <p:spPr>
            <a:xfrm>
              <a:off x="4647117" y="3388865"/>
              <a:ext cx="1653477" cy="16534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Het Oudgriekse alfabet en de taal</a:t>
              </a:r>
              <a:endParaRPr b="0" i="0" sz="2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 rot="-7343097">
              <a:off x="4025832" y="2189207"/>
              <a:ext cx="672160" cy="789199"/>
            </a:xfrm>
            <a:prstGeom prst="rightArrow">
              <a:avLst>
                <a:gd fmla="val 60000" name="adj1"/>
                <a:gd fmla="val 50000" name="adj2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 txBox="1"/>
            <p:nvPr/>
          </p:nvSpPr>
          <p:spPr>
            <a:xfrm rot="3456903">
              <a:off x="4180658" y="2432190"/>
              <a:ext cx="470512" cy="473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t/>
              </a:r>
              <a:endPara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bd5decf5cd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bd5decf5cd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0">
                <a:solidFill>
                  <a:schemeClr val="dk2"/>
                </a:solidFill>
              </a:rPr>
              <a:t>                </a:t>
            </a:r>
            <a:r>
              <a:rPr lang="en-GB" sz="13000">
                <a:solidFill>
                  <a:schemeClr val="dk2"/>
                </a:solidFill>
              </a:rPr>
              <a:t>βιος </a:t>
            </a:r>
            <a:endParaRPr sz="13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9" name="Google Shape;389;g2bd5decf5cd_0_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Welke taal spraken de Oude Grieken?</a:t>
            </a:r>
            <a:endParaRPr/>
          </a:p>
        </p:txBody>
      </p:sp>
      <p:pic>
        <p:nvPicPr>
          <p:cNvPr descr="Afbeeldingsresultaat voor bioscoop" id="390" name="Google Shape;390;g2bd5decf5c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30600"/>
            <a:ext cx="5685600" cy="42642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bd5decf5cd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bd5decf5cd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0">
                <a:solidFill>
                  <a:schemeClr val="dk2"/>
                </a:solidFill>
              </a:rPr>
              <a:t>ὀπτικος</a:t>
            </a:r>
            <a:endParaRPr/>
          </a:p>
        </p:txBody>
      </p:sp>
      <p:sp>
        <p:nvSpPr>
          <p:cNvPr id="398" name="Google Shape;398;g2bd5decf5cd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Welke taal spraken de Oude Grieken?</a:t>
            </a:r>
            <a:endParaRPr/>
          </a:p>
        </p:txBody>
      </p:sp>
      <p:pic>
        <p:nvPicPr>
          <p:cNvPr id="399" name="Google Shape;399;g2bd5decf5cd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75" y="2467708"/>
            <a:ext cx="5592275" cy="30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/>
          <p:nvPr>
            <p:ph type="title"/>
          </p:nvPr>
        </p:nvSpPr>
        <p:spPr>
          <a:xfrm>
            <a:off x="459740" y="365125"/>
            <a:ext cx="112725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ill Sans"/>
              <a:buNone/>
            </a:pPr>
            <a:r>
              <a:rPr b="1" lang="en-GB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Welke taal spraken de Oude Grieken?</a:t>
            </a:r>
            <a:endParaRPr/>
          </a:p>
        </p:txBody>
      </p:sp>
      <p:sp>
        <p:nvSpPr>
          <p:cNvPr id="406" name="Google Shape;406;p15"/>
          <p:cNvSpPr txBox="1"/>
          <p:nvPr>
            <p:ph idx="1" type="body"/>
          </p:nvPr>
        </p:nvSpPr>
        <p:spPr>
          <a:xfrm>
            <a:off x="2146875" y="2493450"/>
            <a:ext cx="8889600" cy="1183500"/>
          </a:xfrm>
          <a:prstGeom prst="rect">
            <a:avLst/>
          </a:prstGeom>
          <a:solidFill>
            <a:srgbClr val="8DA9DB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GB" sz="3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α β δ ε ι κ λ ο π ς τ υ</a:t>
            </a:r>
            <a:endParaRPr sz="320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fe6f03d2d_0_83"/>
          <p:cNvSpPr txBox="1"/>
          <p:nvPr>
            <p:ph type="title"/>
          </p:nvPr>
        </p:nvSpPr>
        <p:spPr>
          <a:xfrm>
            <a:off x="1454624" y="718986"/>
            <a:ext cx="41436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ill Sans"/>
              <a:buNone/>
            </a:pP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Het</a:t>
            </a:r>
            <a:r>
              <a:rPr b="1" lang="en-GB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alfabet van</a:t>
            </a:r>
            <a:b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</a:t>
            </a:r>
            <a:endParaRPr b="1" sz="3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3" name="Google Shape;413;g2bfe6f03d2d_0_83"/>
          <p:cNvSpPr txBox="1"/>
          <p:nvPr>
            <p:ph idx="1" type="body"/>
          </p:nvPr>
        </p:nvSpPr>
        <p:spPr>
          <a:xfrm>
            <a:off x="1451581" y="2015732"/>
            <a:ext cx="35265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Alfa-bet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GB" sz="3600">
                <a:solidFill>
                  <a:schemeClr val="dk2"/>
                </a:solidFill>
              </a:rPr>
              <a:t>ἀλφα - βητα</a:t>
            </a:r>
            <a:endParaRPr sz="3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14" name="Google Shape;414;g2bfe6f03d2d_0_83"/>
          <p:cNvPicPr preferRelativeResize="0"/>
          <p:nvPr/>
        </p:nvPicPr>
        <p:blipFill rotWithShape="1">
          <a:blip r:embed="rId3">
            <a:alphaModFix/>
          </a:blip>
          <a:srcRect b="9822" l="32499" r="42143" t="26230"/>
          <a:stretch/>
        </p:blipFill>
        <p:spPr>
          <a:xfrm>
            <a:off x="6847320" y="718986"/>
            <a:ext cx="3595418" cy="51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2bfe6f03d2d_0_83"/>
          <p:cNvSpPr/>
          <p:nvPr/>
        </p:nvSpPr>
        <p:spPr>
          <a:xfrm>
            <a:off x="6593842" y="411480"/>
            <a:ext cx="4023358" cy="5643880"/>
          </a:xfrm>
          <a:custGeom>
            <a:rect b="b" l="l" r="r" t="t"/>
            <a:pathLst>
              <a:path extrusionOk="0" h="5643880" w="4023358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bfe6f03d2d_1_168"/>
          <p:cNvSpPr txBox="1"/>
          <p:nvPr>
            <p:ph type="title"/>
          </p:nvPr>
        </p:nvSpPr>
        <p:spPr>
          <a:xfrm>
            <a:off x="1454624" y="718986"/>
            <a:ext cx="41436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ill Sans"/>
              <a:buNone/>
            </a:pP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Het</a:t>
            </a:r>
            <a:r>
              <a:rPr b="1" lang="en-GB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alfabet van</a:t>
            </a:r>
            <a:b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</a:t>
            </a:r>
            <a:endParaRPr b="1" sz="3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22" name="Google Shape;422;g2bfe6f03d2d_1_168"/>
          <p:cNvPicPr preferRelativeResize="0"/>
          <p:nvPr/>
        </p:nvPicPr>
        <p:blipFill rotWithShape="1">
          <a:blip r:embed="rId3">
            <a:alphaModFix/>
          </a:blip>
          <a:srcRect b="9822" l="32499" r="42142" t="26230"/>
          <a:stretch/>
        </p:blipFill>
        <p:spPr>
          <a:xfrm>
            <a:off x="6847320" y="718986"/>
            <a:ext cx="3595418" cy="51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2bfe6f03d2d_1_168"/>
          <p:cNvSpPr/>
          <p:nvPr/>
        </p:nvSpPr>
        <p:spPr>
          <a:xfrm>
            <a:off x="6593842" y="411480"/>
            <a:ext cx="4023358" cy="5643880"/>
          </a:xfrm>
          <a:custGeom>
            <a:rect b="b" l="l" r="r" t="t"/>
            <a:pathLst>
              <a:path extrusionOk="0" h="5643880" w="4023358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g2bfe6f03d2d_1_168"/>
          <p:cNvSpPr/>
          <p:nvPr/>
        </p:nvSpPr>
        <p:spPr>
          <a:xfrm>
            <a:off x="624581" y="2304188"/>
            <a:ext cx="60960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5715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ς aan het eind van een woord: βιος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7850" lvl="0" marL="5715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σ aan het begin van een woord of in het woord:</a:t>
            </a:r>
            <a:endParaRPr b="0" i="0" sz="36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σιγμα, </a:t>
            </a:r>
            <a:r>
              <a:rPr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ἐ</a:t>
            </a:r>
            <a:r>
              <a:rPr b="0" i="0" lang="en-GB" sz="3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πσιλον</a:t>
            </a:r>
            <a:endParaRPr b="0" i="0" sz="36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bfe6f03d2d_1_0"/>
          <p:cNvSpPr txBox="1"/>
          <p:nvPr>
            <p:ph type="title"/>
          </p:nvPr>
        </p:nvSpPr>
        <p:spPr>
          <a:xfrm>
            <a:off x="1609933" y="718986"/>
            <a:ext cx="41436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ill Sans"/>
              <a:buNone/>
            </a:pP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Het</a:t>
            </a:r>
            <a:r>
              <a:rPr b="1" lang="en-GB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alfabet van</a:t>
            </a:r>
            <a:b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en-GB" sz="3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</a:t>
            </a:r>
            <a:endParaRPr b="1" sz="3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1" name="Google Shape;431;g2bfe6f03d2d_1_0"/>
          <p:cNvSpPr txBox="1"/>
          <p:nvPr>
            <p:ph idx="1" type="body"/>
          </p:nvPr>
        </p:nvSpPr>
        <p:spPr>
          <a:xfrm>
            <a:off x="1451581" y="2015732"/>
            <a:ext cx="35265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32" name="Google Shape;432;g2bfe6f03d2d_1_0"/>
          <p:cNvPicPr preferRelativeResize="0"/>
          <p:nvPr/>
        </p:nvPicPr>
        <p:blipFill rotWithShape="1">
          <a:blip r:embed="rId3">
            <a:alphaModFix/>
          </a:blip>
          <a:srcRect b="9822" l="32499" r="42143" t="26230"/>
          <a:stretch/>
        </p:blipFill>
        <p:spPr>
          <a:xfrm>
            <a:off x="6847320" y="718986"/>
            <a:ext cx="3595418" cy="51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bfe6f03d2d_1_0"/>
          <p:cNvSpPr/>
          <p:nvPr/>
        </p:nvSpPr>
        <p:spPr>
          <a:xfrm>
            <a:off x="6593842" y="411480"/>
            <a:ext cx="4023358" cy="5643880"/>
          </a:xfrm>
          <a:custGeom>
            <a:rect b="b" l="l" r="r" t="t"/>
            <a:pathLst>
              <a:path extrusionOk="0" h="5643880" w="4023358">
                <a:moveTo>
                  <a:pt x="0" y="0"/>
                </a:moveTo>
                <a:cubicBezTo>
                  <a:pt x="966909" y="67737"/>
                  <a:pt x="2370660" y="-105559"/>
                  <a:pt x="4023358" y="0"/>
                </a:cubicBezTo>
                <a:cubicBezTo>
                  <a:pt x="4144451" y="1126156"/>
                  <a:pt x="4065251" y="3562674"/>
                  <a:pt x="4023358" y="5643880"/>
                </a:cubicBezTo>
                <a:cubicBezTo>
                  <a:pt x="3244822" y="5759029"/>
                  <a:pt x="647919" y="5539237"/>
                  <a:pt x="0" y="5643880"/>
                </a:cubicBezTo>
                <a:cubicBezTo>
                  <a:pt x="155050" y="3306022"/>
                  <a:pt x="82450" y="1842087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2bfe6f03d2d_1_0"/>
          <p:cNvSpPr txBox="1"/>
          <p:nvPr/>
        </p:nvSpPr>
        <p:spPr>
          <a:xfrm>
            <a:off x="1451581" y="2533891"/>
            <a:ext cx="4460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Alfabet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Bingo!</a:t>
            </a:r>
            <a:endParaRPr b="0" i="0" sz="40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/>
          <p:nvPr>
            <p:ph type="title"/>
          </p:nvPr>
        </p:nvSpPr>
        <p:spPr>
          <a:xfrm>
            <a:off x="1451580" y="608577"/>
            <a:ext cx="5425470" cy="10492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ill Sans"/>
              <a:buNone/>
            </a:pP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Wat hebben we geleerd vandaag?</a:t>
            </a:r>
            <a:endParaRPr/>
          </a:p>
        </p:txBody>
      </p:sp>
      <p:sp>
        <p:nvSpPr>
          <p:cNvPr id="440" name="Google Shape;440;p24"/>
          <p:cNvSpPr txBox="1"/>
          <p:nvPr>
            <p:ph idx="1" type="body"/>
          </p:nvPr>
        </p:nvSpPr>
        <p:spPr>
          <a:xfrm>
            <a:off x="1451574" y="2226300"/>
            <a:ext cx="52929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Wie kwam er eerst: de ridders uit de Middeleeuwen of de oude Grieken?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i="1"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</a:t>
            </a:r>
            <a:endParaRPr i="1" sz="2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15"/>
              <a:buNone/>
            </a:pPr>
            <a:r>
              <a:t/>
            </a:r>
            <a:endParaRPr i="1" sz="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 welk continent ligt Griekenland?</a:t>
            </a:r>
            <a:endParaRPr sz="2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i="1"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Europa</a:t>
            </a:r>
            <a:endParaRPr i="1" sz="2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15"/>
              <a:buNone/>
            </a:pPr>
            <a:r>
              <a:t/>
            </a:r>
            <a:endParaRPr i="1" sz="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Wat betekent het woordje βιος?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i="1"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Leven</a:t>
            </a:r>
            <a:endParaRPr i="1" sz="2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15"/>
              <a:buNone/>
            </a:pPr>
            <a:r>
              <a:t/>
            </a:r>
            <a:endParaRPr i="1" sz="1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Hoe spreek je de volgende letter uit: </a:t>
            </a:r>
            <a:r>
              <a:rPr lang="en-GB" sz="2600">
                <a:solidFill>
                  <a:schemeClr val="dk2"/>
                </a:solidFill>
              </a:rPr>
              <a:t>λ</a:t>
            </a:r>
            <a:r>
              <a:rPr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i="1" lang="en-GB" sz="26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endParaRPr i="1" sz="26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41" name="Google Shape;4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826" y="805583"/>
            <a:ext cx="4660762" cy="4660762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5000"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"/>
          <p:cNvSpPr txBox="1"/>
          <p:nvPr>
            <p:ph type="title"/>
          </p:nvPr>
        </p:nvSpPr>
        <p:spPr>
          <a:xfrm>
            <a:off x="409575" y="1857375"/>
            <a:ext cx="6028213" cy="16539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Wat weet je van</a:t>
            </a:r>
            <a:b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Grieken?</a:t>
            </a:r>
            <a:endParaRPr/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4651" y="1098619"/>
            <a:ext cx="4660762" cy="4660762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/>
          <p:nvPr>
            <p:ph type="title"/>
          </p:nvPr>
        </p:nvSpPr>
        <p:spPr>
          <a:xfrm>
            <a:off x="1461739" y="344559"/>
            <a:ext cx="9603275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b="1" lang="en-GB">
                <a:latin typeface="Gill Sans"/>
                <a:ea typeface="Gill Sans"/>
                <a:cs typeface="Gill Sans"/>
                <a:sym typeface="Gill Sans"/>
              </a:rPr>
              <a:t>Invloed van de Oude Grieken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fbeeldingsresultaat voor parthenon" id="209" name="Google Shape;2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422" y="1684409"/>
            <a:ext cx="6233149" cy="43805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c47807a0e_0_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bc47807a0e_0_23"/>
          <p:cNvSpPr txBox="1"/>
          <p:nvPr>
            <p:ph type="title"/>
          </p:nvPr>
        </p:nvSpPr>
        <p:spPr>
          <a:xfrm>
            <a:off x="838213" y="24480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Gill Sans"/>
                <a:ea typeface="Gill Sans"/>
                <a:cs typeface="Gill Sans"/>
                <a:sym typeface="Gill Sans"/>
              </a:rPr>
              <a:t>Invloed van de Oude Grieken</a:t>
            </a:r>
            <a:endParaRPr/>
          </a:p>
        </p:txBody>
      </p:sp>
      <p:pic>
        <p:nvPicPr>
          <p:cNvPr id="217" name="Google Shape;217;g2bc47807a0e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4588" y="1776367"/>
            <a:ext cx="4362825" cy="44497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c47807a0e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b="1" lang="en-GB">
                <a:latin typeface="Gill Sans"/>
                <a:ea typeface="Gill Sans"/>
                <a:cs typeface="Gill Sans"/>
                <a:sym typeface="Gill Sans"/>
              </a:rPr>
              <a:t>Invloed van de Oude Grieken</a:t>
            </a:r>
            <a:endParaRPr/>
          </a:p>
        </p:txBody>
      </p:sp>
      <p:sp>
        <p:nvSpPr>
          <p:cNvPr id="224" name="Google Shape;224;g2bc47807a0e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fbeeldingsresultaat voor nachtwacht minotaurus" id="225" name="Google Shape;225;g2bc47807a0e_0_0"/>
          <p:cNvPicPr preferRelativeResize="0"/>
          <p:nvPr/>
        </p:nvPicPr>
        <p:blipFill rotWithShape="1">
          <a:blip r:embed="rId3">
            <a:alphaModFix/>
          </a:blip>
          <a:srcRect b="9510" l="0" r="0" t="0"/>
          <a:stretch/>
        </p:blipFill>
        <p:spPr>
          <a:xfrm>
            <a:off x="2382225" y="1987187"/>
            <a:ext cx="7650775" cy="40280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c47807a0e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bc47807a0e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fbeeldingsresultaat voor disney hercules" id="233" name="Google Shape;233;g2bc47807a0e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0372" y="1957050"/>
            <a:ext cx="2725574" cy="40883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  <p:sp>
        <p:nvSpPr>
          <p:cNvPr id="234" name="Google Shape;234;g2bc47807a0e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Gill Sans"/>
                <a:ea typeface="Gill Sans"/>
                <a:cs typeface="Gill Sans"/>
                <a:sym typeface="Gill Sans"/>
              </a:rPr>
              <a:t>Invloed van de Oude Grieken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c47807a0e_0_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bc47807a0e_0_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bc47807a0e_0_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Gill Sans"/>
                <a:ea typeface="Gill Sans"/>
                <a:cs typeface="Gill Sans"/>
                <a:sym typeface="Gill Sans"/>
              </a:rPr>
              <a:t>Invloed van de Oude Grieken</a:t>
            </a:r>
            <a:endParaRPr/>
          </a:p>
        </p:txBody>
      </p:sp>
      <p:pic>
        <p:nvPicPr>
          <p:cNvPr descr="Afbeeldingsresultaat voor harry potter cerberus" id="243" name="Google Shape;243;g2bc47807a0e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7126" y="2593351"/>
            <a:ext cx="6757752" cy="28157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6000"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"/>
          <p:cNvSpPr txBox="1"/>
          <p:nvPr>
            <p:ph type="title"/>
          </p:nvPr>
        </p:nvSpPr>
        <p:spPr>
          <a:xfrm>
            <a:off x="555361" y="1098619"/>
            <a:ext cx="5720344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b="1" lang="en-GB" sz="5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Waar leefden de Oude Grieken?</a:t>
            </a:r>
            <a:endParaRPr/>
          </a:p>
        </p:txBody>
      </p:sp>
      <p:pic>
        <p:nvPicPr>
          <p:cNvPr id="250" name="Google Shape;2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1102" y="1098619"/>
            <a:ext cx="4660762" cy="4660762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2019-02-21T15:56:08Z</dcterms:created>
  <dc:creator>jarno vercamer</dc:creator>
</cp:coreProperties>
</file>