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Gill Sans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850">
          <p15:clr>
            <a:srgbClr val="9AA0A6"/>
          </p15:clr>
        </p15:guide>
      </p15:sldGuideLst>
    </p:ext>
    <p:ext uri="GoogleSlidesCustomDataVersion2">
      <go:slidesCustomData xmlns:go="http://customooxmlschemas.google.com/" r:id="rId21" roundtripDataSignature="AMtx7mgba4IMuwUkPICrFe4nt5Nj6Qy4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92CBCF7-67F1-4F75-9C56-A4FFF81355D0}">
  <a:tblStyle styleId="{892CBCF7-67F1-4F75-9C56-A4FFF81355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85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GillSans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ur03.safelinks.protection.outlook.com/?url=https%3A%2F%2Fcreate.kahoot.it%2Fdetails%2F59ef4263-4956-4c2e-a0aa-44e79912c2d8&amp;data=05%7C01%7CMaite.Moons%40UGent.be%7C6feb0ef7ad324329108708db27bacd05%7Cd7811cdeecef496c8f91a1786241b99c%7C1%7C0%7C638147455484247083%7CUnknown%7CTWFpbGZsb3d8eyJWIjoiMC4wLjAwMDAiLCJQIjoiV2luMzIiLCJBTiI6Ik1haWwiLCJXVCI6Mn0%3D%7C3000%7C%7C%7C&amp;sdata=cIhOoEK0Qm22vg1TQtNT02BjhLG7e5RRrNsaVH%2BDnG0%3D&amp;reserved=0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Wat weten jullie nog van de vorige les?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5a7c10c1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c5a7c10c1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c5a7c10c1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5a7c10c13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c5a7c10c1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c5a7c10c13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4111fef9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c4111fef9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2c4111fef9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10a9c11c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2210a9c11c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u="sng">
                <a:solidFill>
                  <a:srgbClr val="0078D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https://create.kahoot.it/details/59ef4263-4956-4c2e-a0aa-44e79912c2d8</a:t>
            </a:r>
            <a:endParaRPr/>
          </a:p>
        </p:txBody>
      </p:sp>
      <p:sp>
        <p:nvSpPr>
          <p:cNvPr id="113" name="Google Shape;113;g2210a9c11c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10a9c11c8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2210a9c11c8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2210a9c11c8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53af6308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c53af6308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c53af6308b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53af6308b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53af6308b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c53af6308b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710e1fbe5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1710e1fbe5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Herhaalvraag: Hoe zijn de Grieken naar Troje gekomen?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Wie zorgt voor de gewonde soldaten en de gewonde paarden?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Wie kookt?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Waren er ook vrouwen in het kamp?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Vrouwen zijn er wel in het kamp, maar ze schijnen onzichtbaar. Ze vechten niet mee en zijn niet aanwezig op de vergaderingen.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De uitzondering is Penhesiliea, Trojaanse Amazone en krijger in de Trojaanse oorlog.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21710e1fbe5_1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53af6308b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c53af6308b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2c53af6308b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53af6308b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53af6308b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c53af6308b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hyperlink" Target="https://create.kahoot.it/details/ed74cdf1-2a52-4584-a01e-10ad6874c27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6.jp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6000"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54268" y="173880"/>
            <a:ext cx="117078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ill Sans"/>
              <a:buNone/>
            </a:pPr>
            <a:r>
              <a:rPr b="1" lang="en-GB" sz="4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OUDE GRIEKEN – JONGE HELDEN</a:t>
            </a:r>
            <a:br>
              <a:rPr b="1" lang="en-GB" sz="6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br>
              <a:rPr b="1" lang="en-GB" sz="6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lang="en-GB" sz="5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LES 5</a:t>
            </a:r>
            <a:endParaRPr b="1" sz="66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5a7c10c13_0_0"/>
          <p:cNvSpPr txBox="1"/>
          <p:nvPr/>
        </p:nvSpPr>
        <p:spPr>
          <a:xfrm>
            <a:off x="398100" y="517125"/>
            <a:ext cx="11395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Het verhaal van Helena</a:t>
            </a:r>
            <a:endParaRPr b="1" sz="50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6" name="Google Shape;176;g2c5a7c10c1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2550" y="1826525"/>
            <a:ext cx="6126888" cy="50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5a7c10c13_0_7"/>
          <p:cNvSpPr txBox="1"/>
          <p:nvPr/>
        </p:nvSpPr>
        <p:spPr>
          <a:xfrm>
            <a:off x="398100" y="517125"/>
            <a:ext cx="11395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Vrouwen in de oudheid en nu</a:t>
            </a:r>
            <a:endParaRPr b="1" sz="50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3" name="Google Shape;183;g2c5a7c10c13_0_7"/>
          <p:cNvSpPr txBox="1"/>
          <p:nvPr/>
        </p:nvSpPr>
        <p:spPr>
          <a:xfrm>
            <a:off x="850200" y="1632850"/>
            <a:ext cx="4983000" cy="49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Oudheid: </a:t>
            </a:r>
            <a:endParaRPr b="1" sz="40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ill Sans"/>
              <a:buChar char="-"/>
            </a:pPr>
            <a:r>
              <a:rPr lang="en-GB" sz="35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Huishouden </a:t>
            </a:r>
            <a:endParaRPr sz="35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ill Sans"/>
              <a:buChar char="-"/>
            </a:pPr>
            <a:r>
              <a:rPr lang="en-GB" sz="35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Voor kinderen zorgen</a:t>
            </a:r>
            <a:endParaRPr sz="35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ill Sans"/>
              <a:buChar char="-"/>
            </a:pPr>
            <a:r>
              <a:rPr lang="en-GB" sz="35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Weven </a:t>
            </a:r>
            <a:endParaRPr sz="35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bri"/>
              <a:buChar char="-"/>
            </a:pPr>
            <a:r>
              <a:rPr lang="en-GB" sz="35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Binnen blijven </a:t>
            </a: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c5a7c10c13_0_7"/>
          <p:cNvSpPr txBox="1"/>
          <p:nvPr/>
        </p:nvSpPr>
        <p:spPr>
          <a:xfrm>
            <a:off x="6441700" y="1632850"/>
            <a:ext cx="4983000" cy="49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Nu:</a:t>
            </a:r>
            <a:endParaRPr b="1" sz="40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ill Sans"/>
              <a:buChar char="-"/>
            </a:pPr>
            <a:r>
              <a:t/>
            </a:r>
            <a:endParaRPr sz="35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ill Sans"/>
              <a:buChar char="-"/>
            </a:pPr>
            <a:r>
              <a:t/>
            </a:r>
            <a:endParaRPr sz="35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ill Sans"/>
              <a:buChar char="-"/>
            </a:pPr>
            <a:r>
              <a:t/>
            </a:r>
            <a:endParaRPr sz="35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ill Sans"/>
              <a:buChar char="-"/>
            </a:pPr>
            <a:r>
              <a:rPr lang="en-GB" sz="35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…</a:t>
            </a:r>
            <a:endParaRPr sz="35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g2c5a7c10c13_0_7"/>
          <p:cNvSpPr txBox="1"/>
          <p:nvPr/>
        </p:nvSpPr>
        <p:spPr>
          <a:xfrm>
            <a:off x="6931200" y="2778600"/>
            <a:ext cx="18072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4000"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4111fef9e_0_0"/>
          <p:cNvSpPr txBox="1"/>
          <p:nvPr>
            <p:ph type="title"/>
          </p:nvPr>
        </p:nvSpPr>
        <p:spPr>
          <a:xfrm>
            <a:off x="701040" y="1435503"/>
            <a:ext cx="65532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ill Sans"/>
              <a:buNone/>
            </a:pPr>
            <a:r>
              <a:rPr b="1" lang="en-GB" sz="55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Wat ga je onthouden van deze les?</a:t>
            </a:r>
            <a:endParaRPr b="1" sz="55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3000"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882619" y="2071581"/>
            <a:ext cx="3648741" cy="2674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b="1" lang="en-GB" sz="5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Vrouwen in Troje</a:t>
            </a:r>
            <a:endParaRPr b="1" sz="54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96" name="Google Shape;96;p2"/>
          <p:cNvGrpSpPr/>
          <p:nvPr/>
        </p:nvGrpSpPr>
        <p:grpSpPr>
          <a:xfrm>
            <a:off x="5277206" y="379732"/>
            <a:ext cx="5953808" cy="5373073"/>
            <a:chOff x="649788" y="761"/>
            <a:chExt cx="5953808" cy="5373073"/>
          </a:xfrm>
        </p:grpSpPr>
        <p:sp>
          <p:nvSpPr>
            <p:cNvPr id="97" name="Google Shape;97;p2"/>
            <p:cNvSpPr txBox="1"/>
            <p:nvPr/>
          </p:nvSpPr>
          <p:spPr>
            <a:xfrm>
              <a:off x="2715406" y="343207"/>
              <a:ext cx="1653600" cy="165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Gill Sans"/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In welke goden geloofden de oude Grieken?</a:t>
              </a:r>
              <a:endParaRPr b="0" i="0" sz="2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7174631">
              <a:off x="2383970" y="2277598"/>
              <a:ext cx="610216" cy="789310"/>
            </a:xfrm>
            <a:prstGeom prst="rightArrow">
              <a:avLst>
                <a:gd fmla="val 60000" name="adj1"/>
                <a:gd fmla="val 50000" name="adj2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 txBox="1"/>
            <p:nvPr/>
          </p:nvSpPr>
          <p:spPr>
            <a:xfrm rot="-3624592">
              <a:off x="2520792" y="2355790"/>
              <a:ext cx="427103" cy="473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t/>
              </a:r>
              <a:endPara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49788" y="3035334"/>
              <a:ext cx="2338500" cy="2338500"/>
            </a:xfrm>
            <a:prstGeom prst="ellipse">
              <a:avLst/>
            </a:prstGeom>
            <a:solidFill>
              <a:srgbClr val="8DA9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992234" y="3377780"/>
              <a:ext cx="1653600" cy="165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Ik zie, ik zie wat jij niet ziet</a:t>
              </a:r>
              <a:endParaRPr b="0" i="0" sz="2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10346">
              <a:off x="3277783" y="3815394"/>
              <a:ext cx="697803" cy="789304"/>
            </a:xfrm>
            <a:prstGeom prst="rightArrow">
              <a:avLst>
                <a:gd fmla="val 60000" name="adj1"/>
                <a:gd fmla="val 50000" name="adj2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 rot="10558">
              <a:off x="3277754" y="3972934"/>
              <a:ext cx="488402" cy="473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t/>
              </a:r>
              <a:endPara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265096" y="2998394"/>
              <a:ext cx="2338500" cy="2338500"/>
            </a:xfrm>
            <a:prstGeom prst="ellips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741808" y="3388854"/>
              <a:ext cx="1558800" cy="165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Gill Sans"/>
                <a:buNone/>
              </a:pPr>
              <a:r>
                <a:rPr lang="en-GB" sz="240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Stripverhaal</a:t>
              </a:r>
              <a:endParaRPr b="0" i="0" sz="2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7343094">
              <a:off x="4025922" y="2189154"/>
              <a:ext cx="672138" cy="789323"/>
            </a:xfrm>
            <a:prstGeom prst="rightArrow">
              <a:avLst>
                <a:gd fmla="val 60000" name="adj1"/>
                <a:gd fmla="val 50000" name="adj2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 rot="3456437">
              <a:off x="4180698" y="2432084"/>
              <a:ext cx="470395" cy="4734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t/>
              </a:r>
              <a:endPara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372960" y="761"/>
              <a:ext cx="2338500" cy="2338500"/>
            </a:xfrm>
            <a:prstGeom prst="ellipse">
              <a:avLst/>
            </a:prstGeom>
            <a:solidFill>
              <a:srgbClr val="B3C6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2"/>
          <p:cNvSpPr txBox="1"/>
          <p:nvPr/>
        </p:nvSpPr>
        <p:spPr>
          <a:xfrm>
            <a:off x="7554275" y="1210500"/>
            <a:ext cx="1845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7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Kahoot </a:t>
            </a:r>
            <a:endParaRPr b="0" i="0" sz="27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4000"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2210a9c11c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2864" y="2102138"/>
            <a:ext cx="7799100" cy="2653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210a9c11c8_0_0"/>
          <p:cNvSpPr txBox="1"/>
          <p:nvPr/>
        </p:nvSpPr>
        <p:spPr>
          <a:xfrm>
            <a:off x="177525" y="6336150"/>
            <a:ext cx="7799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5"/>
              </a:rPr>
              <a:t>Duplicaat van Oude Grieken Nieuwe Helden - Wat ken jij nog van de lesjes Grieks? - Details - Kahoot!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4000"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10a9c11c8_0_6"/>
          <p:cNvSpPr txBox="1"/>
          <p:nvPr/>
        </p:nvSpPr>
        <p:spPr>
          <a:xfrm>
            <a:off x="583950" y="1716425"/>
            <a:ext cx="11395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Vrouwen in Troje</a:t>
            </a:r>
            <a:endParaRPr b="1" sz="50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53af6308b_0_1"/>
          <p:cNvSpPr txBox="1"/>
          <p:nvPr>
            <p:ph idx="1" type="body"/>
          </p:nvPr>
        </p:nvSpPr>
        <p:spPr>
          <a:xfrm>
            <a:off x="838200" y="720700"/>
            <a:ext cx="4049100" cy="1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5500">
                <a:solidFill>
                  <a:schemeClr val="dk2"/>
                </a:solidFill>
              </a:rPr>
              <a:t>ὁ</a:t>
            </a:r>
            <a:r>
              <a:rPr b="1" lang="en-GB" sz="5500">
                <a:solidFill>
                  <a:schemeClr val="dk2"/>
                </a:solidFill>
              </a:rPr>
              <a:t>ρω = ik zie</a:t>
            </a:r>
            <a:endParaRPr b="1" sz="5000">
              <a:solidFill>
                <a:schemeClr val="dk2"/>
              </a:solidFill>
            </a:endParaRPr>
          </a:p>
        </p:txBody>
      </p:sp>
      <p:pic>
        <p:nvPicPr>
          <p:cNvPr id="129" name="Google Shape;129;g2c53af6308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1152" y="3652750"/>
            <a:ext cx="4185351" cy="279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c53af6308b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1156" y="426506"/>
            <a:ext cx="4185354" cy="248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sresultaat voor ariadne sculpture" id="131" name="Google Shape;131;g2c53af6308b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38203" y="2004473"/>
            <a:ext cx="3213350" cy="35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c53af6308b_0_1"/>
          <p:cNvSpPr txBox="1"/>
          <p:nvPr>
            <p:ph idx="1" type="body"/>
          </p:nvPr>
        </p:nvSpPr>
        <p:spPr>
          <a:xfrm>
            <a:off x="5095325" y="1349375"/>
            <a:ext cx="1957800" cy="1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</a:rPr>
              <a:t>πλοιον</a:t>
            </a:r>
            <a:endParaRPr b="1" sz="4000">
              <a:solidFill>
                <a:schemeClr val="dk2"/>
              </a:solidFill>
            </a:endParaRPr>
          </a:p>
        </p:txBody>
      </p:sp>
      <p:sp>
        <p:nvSpPr>
          <p:cNvPr id="133" name="Google Shape;133;g2c53af6308b_0_1"/>
          <p:cNvSpPr txBox="1"/>
          <p:nvPr>
            <p:ph idx="1" type="body"/>
          </p:nvPr>
        </p:nvSpPr>
        <p:spPr>
          <a:xfrm>
            <a:off x="5318825" y="4491150"/>
            <a:ext cx="1734300" cy="1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</a:rPr>
              <a:t>ἱππον</a:t>
            </a:r>
            <a:endParaRPr b="1" sz="4000">
              <a:solidFill>
                <a:schemeClr val="dk2"/>
              </a:solidFill>
            </a:endParaRPr>
          </a:p>
        </p:txBody>
      </p:sp>
      <p:sp>
        <p:nvSpPr>
          <p:cNvPr id="134" name="Google Shape;134;g2c53af6308b_0_1"/>
          <p:cNvSpPr txBox="1"/>
          <p:nvPr>
            <p:ph idx="1" type="body"/>
          </p:nvPr>
        </p:nvSpPr>
        <p:spPr>
          <a:xfrm>
            <a:off x="1465975" y="5822075"/>
            <a:ext cx="1957800" cy="89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</a:rPr>
              <a:t>Ἑλενην</a:t>
            </a:r>
            <a:endParaRPr b="1" sz="4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53af6308b_0_15"/>
          <p:cNvSpPr txBox="1"/>
          <p:nvPr>
            <p:ph idx="1" type="body"/>
          </p:nvPr>
        </p:nvSpPr>
        <p:spPr>
          <a:xfrm>
            <a:off x="838200" y="720700"/>
            <a:ext cx="9048900" cy="278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5500" u="sng">
                <a:solidFill>
                  <a:schemeClr val="dk2"/>
                </a:solidFill>
              </a:rPr>
              <a:t>οὐχ </a:t>
            </a:r>
            <a:r>
              <a:rPr b="1" lang="en-GB" sz="5500">
                <a:solidFill>
                  <a:schemeClr val="dk2"/>
                </a:solidFill>
              </a:rPr>
              <a:t>ὁρω = ik zie </a:t>
            </a:r>
            <a:r>
              <a:rPr b="1" lang="en-GB" sz="5500" u="sng">
                <a:solidFill>
                  <a:schemeClr val="dk2"/>
                </a:solidFill>
              </a:rPr>
              <a:t>niet</a:t>
            </a:r>
            <a:endParaRPr b="1" sz="5500" u="sng">
              <a:solidFill>
                <a:schemeClr val="dk2"/>
              </a:solidFill>
            </a:endParaRPr>
          </a:p>
        </p:txBody>
      </p:sp>
      <p:sp>
        <p:nvSpPr>
          <p:cNvPr id="141" name="Google Shape;141;g2c53af6308b_0_15"/>
          <p:cNvSpPr txBox="1"/>
          <p:nvPr>
            <p:ph idx="1" type="body"/>
          </p:nvPr>
        </p:nvSpPr>
        <p:spPr>
          <a:xfrm>
            <a:off x="838200" y="3588513"/>
            <a:ext cx="1957800" cy="89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</a:rPr>
              <a:t>Ἑλενην</a:t>
            </a:r>
            <a:endParaRPr b="1" sz="4000">
              <a:solidFill>
                <a:schemeClr val="dk2"/>
              </a:solidFill>
            </a:endParaRPr>
          </a:p>
        </p:txBody>
      </p:sp>
      <p:sp>
        <p:nvSpPr>
          <p:cNvPr id="142" name="Google Shape;142;g2c53af6308b_0_15"/>
          <p:cNvSpPr txBox="1"/>
          <p:nvPr>
            <p:ph idx="1" type="body"/>
          </p:nvPr>
        </p:nvSpPr>
        <p:spPr>
          <a:xfrm>
            <a:off x="838200" y="2567575"/>
            <a:ext cx="1734300" cy="1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</a:rPr>
              <a:t>ἱππον</a:t>
            </a:r>
            <a:endParaRPr b="1" sz="4000">
              <a:solidFill>
                <a:schemeClr val="dk2"/>
              </a:solidFill>
            </a:endParaRPr>
          </a:p>
        </p:txBody>
      </p:sp>
      <p:sp>
        <p:nvSpPr>
          <p:cNvPr id="143" name="Google Shape;143;g2c53af6308b_0_15"/>
          <p:cNvSpPr txBox="1"/>
          <p:nvPr>
            <p:ph idx="1" type="body"/>
          </p:nvPr>
        </p:nvSpPr>
        <p:spPr>
          <a:xfrm>
            <a:off x="838200" y="4564550"/>
            <a:ext cx="1957800" cy="1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</a:rPr>
              <a:t>πλοιον</a:t>
            </a:r>
            <a:endParaRPr b="1" sz="4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710e1fbe5_1_10"/>
          <p:cNvSpPr txBox="1"/>
          <p:nvPr/>
        </p:nvSpPr>
        <p:spPr>
          <a:xfrm>
            <a:off x="1081225" y="1775317"/>
            <a:ext cx="4460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5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21710e1fbe5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593" y="0"/>
            <a:ext cx="89994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1710e1fbe5_1_10"/>
          <p:cNvSpPr txBox="1"/>
          <p:nvPr/>
        </p:nvSpPr>
        <p:spPr>
          <a:xfrm>
            <a:off x="681300" y="650250"/>
            <a:ext cx="3547200" cy="55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ὁ</a:t>
            </a:r>
            <a:r>
              <a:rPr b="1" lang="en-GB"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ρω </a:t>
            </a:r>
            <a:endParaRPr b="1" sz="3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b="1" lang="en-GB"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ὐχ ὁρω </a:t>
            </a:r>
            <a:endParaRPr b="1" sz="3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Μενελαον</a:t>
            </a: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ἱ</a:t>
            </a: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ππον </a:t>
            </a: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Ἑλενην</a:t>
            </a: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θ</a:t>
            </a: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εην</a:t>
            </a: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αιδιον </a:t>
            </a: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ὁ</a:t>
            </a: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πλον</a:t>
            </a: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πλοιον</a:t>
            </a: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53af6308b_0_39"/>
          <p:cNvSpPr txBox="1"/>
          <p:nvPr>
            <p:ph type="title"/>
          </p:nvPr>
        </p:nvSpPr>
        <p:spPr>
          <a:xfrm>
            <a:off x="389550" y="213950"/>
            <a:ext cx="114129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Font typeface="Gill Sans"/>
              <a:buNone/>
            </a:pPr>
            <a:r>
              <a:rPr b="1" lang="en-GB" sz="55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mannelijk     vrouwelijk     onzijdig</a:t>
            </a:r>
            <a:endParaRPr b="1" sz="55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g2c53af6308b_0_39"/>
          <p:cNvSpPr txBox="1"/>
          <p:nvPr/>
        </p:nvSpPr>
        <p:spPr>
          <a:xfrm>
            <a:off x="8623863" y="4853875"/>
            <a:ext cx="3344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οφ</a:t>
            </a: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ον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αιδι</a:t>
            </a:r>
            <a:r>
              <a:rPr b="1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ον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σοφ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ον 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παιδι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ον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c53af6308b_0_39"/>
          <p:cNvSpPr txBox="1"/>
          <p:nvPr/>
        </p:nvSpPr>
        <p:spPr>
          <a:xfrm>
            <a:off x="4971675" y="4853875"/>
            <a:ext cx="3245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σ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οφ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Ἑλεν</a:t>
            </a: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οφ</a:t>
            </a: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ην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Ἑλεν</a:t>
            </a: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ην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c53af6308b_0_39"/>
          <p:cNvSpPr txBox="1"/>
          <p:nvPr/>
        </p:nvSpPr>
        <p:spPr>
          <a:xfrm>
            <a:off x="389550" y="4853875"/>
            <a:ext cx="3433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οφ</a:t>
            </a: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ος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Μενελα</a:t>
            </a: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ος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οφ</a:t>
            </a: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ον 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Μενελα</a:t>
            </a: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ον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2c53af6308b_0_39"/>
          <p:cNvPicPr preferRelativeResize="0"/>
          <p:nvPr/>
        </p:nvPicPr>
        <p:blipFill rotWithShape="1">
          <a:blip r:embed="rId3">
            <a:alphaModFix/>
          </a:blip>
          <a:srcRect b="0" l="0" r="0" t="3966"/>
          <a:stretch/>
        </p:blipFill>
        <p:spPr>
          <a:xfrm>
            <a:off x="9110024" y="1229948"/>
            <a:ext cx="2372386" cy="3405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sresultaat voor ariadne sculpture" id="162" name="Google Shape;162;g2c53af6308b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701388" y="1217248"/>
            <a:ext cx="3123186" cy="343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c53af6308b_0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925" y="1149650"/>
            <a:ext cx="2211000" cy="336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g2c53af6308b_0_30"/>
          <p:cNvGraphicFramePr/>
          <p:nvPr/>
        </p:nvGraphicFramePr>
        <p:xfrm>
          <a:off x="696000" y="1449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{892CBCF7-67F1-4F75-9C56-A4FFF81355D0}</a:tableStyleId>
              </a:tblPr>
              <a:tblGrid>
                <a:gridCol w="2700000"/>
                <a:gridCol w="2700000"/>
                <a:gridCol w="2700000"/>
                <a:gridCol w="2700000"/>
              </a:tblGrid>
              <a:tr h="63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Mannelijk</a:t>
                      </a:r>
                      <a:endParaRPr b="1" sz="3500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Vrouwelijk</a:t>
                      </a:r>
                      <a:endParaRPr b="1" sz="3500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Onzijdig</a:t>
                      </a:r>
                      <a:endParaRPr b="1" sz="3500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2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</a:t>
                      </a:r>
                      <a:r>
                        <a:rPr b="1" lang="en-GB" sz="3500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nderwerp</a:t>
                      </a:r>
                      <a:endParaRPr b="1" sz="3500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-ος </a:t>
                      </a:r>
                      <a:endParaRPr b="1" sz="5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-η</a:t>
                      </a:r>
                      <a:endParaRPr b="1" sz="5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-ον</a:t>
                      </a:r>
                      <a:endParaRPr b="1" sz="5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2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Lijdend voorwerp</a:t>
                      </a:r>
                      <a:r>
                        <a:rPr b="1" lang="en-GB" sz="3500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endParaRPr b="1" sz="3500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-ον</a:t>
                      </a:r>
                      <a:endParaRPr b="1" sz="5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-ην</a:t>
                      </a:r>
                      <a:endParaRPr b="1" sz="5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-ον</a:t>
                      </a:r>
                      <a:endParaRPr b="1" sz="5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Delfine Abbeloos</dc:creator>
</cp:coreProperties>
</file>