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</p:sldIdLst>
  <p:sldSz cy="5143500" cx="9144000"/>
  <p:notesSz cx="6858000" cy="9144000"/>
  <p:embeddedFontLst>
    <p:embeddedFont>
      <p:font typeface="Gill Sans"/>
      <p:regular r:id="rId67"/>
      <p:bold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font" Target="fonts/GillSans-bold.fntdata"/><Relationship Id="rId23" Type="http://schemas.openxmlformats.org/officeDocument/2006/relationships/slide" Target="slides/slide17.xml"/><Relationship Id="rId67" Type="http://schemas.openxmlformats.org/officeDocument/2006/relationships/font" Target="fonts/GillSans-regular.fntdata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ur03.safelinks.protection.outlook.com/?url=https%3A%2F%2Fcreate.kahoot.it%2Fdetails%2F59ef4263-4956-4c2e-a0aa-44e79912c2d8&amp;data=05%7C01%7CMaite.Moons%40UGent.be%7C6feb0ef7ad324329108708db27bacd05%7Cd7811cdeecef496c8f91a1786241b99c%7C1%7C0%7C638147455484247083%7CUnknown%7CTWFpbGZsb3d8eyJWIjoiMC4wLjAwMDAiLCJQIjoiV2luMzIiLCJBTiI6Ik1haWwiLCJXVCI6Mn0%3D%7C3000%7C%7C%7C&amp;sdata=cIhOoEK0Qm22vg1TQtNT02BjhLG7e5RRrNsaVH%2BDnG0%3D&amp;reserved=0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44bf85077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2c44bf85077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/>
              <a:t>Wat weten jullie nog van de vorige les?</a:t>
            </a:r>
            <a:endParaRPr/>
          </a:p>
        </p:txBody>
      </p:sp>
      <p:sp>
        <p:nvSpPr>
          <p:cNvPr id="128" name="Google Shape;128;g2c44bf85077_0_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c7bc0ffcc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c7bc0ffcc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601b796cc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c601b796cc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c601b796cc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c601b796cc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c44bf85077_0_2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2c44bf85077_0_2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" u="sng">
                <a:solidFill>
                  <a:srgbClr val="0078D7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https://create.kahoot.it/details/59ef4263-4956-4c2e-a0aa-44e79912c2d8</a:t>
            </a:r>
            <a:endParaRPr/>
          </a:p>
        </p:txBody>
      </p:sp>
      <p:sp>
        <p:nvSpPr>
          <p:cNvPr id="231" name="Google Shape;231;g2c44bf85077_0_2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c601b796cc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c601b796cc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c44bf85077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c44bf85077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c6ec42278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c6ec42278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c6ec42278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c6ec42278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c7bc0ffcc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c7bc0ffcc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c7bc0ffcc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c7bc0ffcc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44bf85077_0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2c44bf85077_0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g2c44bf85077_0_1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c7bc0ffcc4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c7bc0ffcc4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c7bc0ffcc4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c7bc0ffcc4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c7bc0ffcc4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c7bc0ffcc4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c7c2cefe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c7c2cefe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c7c2cefef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c7c2cefef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c7c2cefef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c7c2cefef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c7c2cefef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c7c2cefef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c7c2cefef7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c7c2cefef7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c7bc0ffcc4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c7bc0ffcc4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c7c2cefef7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c7c2cefef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c7bc0ffc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c7bc0ffc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c7c2cefef7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c7c2cefef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c7c2cefef7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c7c2cefef7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c7c2cefef7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c7c2cefef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c7c2cefef7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c7c2cefef7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c7c2cefef7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c7c2cefef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c7c2cefef7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c7c2cefef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c7c2cefef7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c7c2cefef7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c7c2cefef7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c7c2cefef7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c7c2cefef7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c7c2cefef7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c7c2cefef7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c7c2cefef7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c601b796cc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2c601b796cc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g2c601b796cc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c7c2cefef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c7c2cefef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c838c8bb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c838c8bb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c838c8bb9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c838c8bb9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c838c8bb9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c838c8bb9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c838c8bb9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c838c8bb9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c838c8bb9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c838c8bb9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c838c8bb9c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c838c8bb9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c838c8bb9c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c838c8bb9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c838c8bb9c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c838c8bb9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c838c8bb9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c838c8bb9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c601b796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c601b796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c85ed78fb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c85ed78fb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c85ed78fb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c85ed78fb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c85ed78fb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2c85ed78fb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c85ed78fb3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c85ed78fb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c85ed78fb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c85ed78fb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85ed78fb3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c85ed78fb3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c85ed78fb3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2c85ed78fb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c85ed78fb3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2c85ed78fb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c85ed78fb3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2c85ed78fb3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c44bf85077_0_3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7" name="Google Shape;567;g2c44bf85077_0_3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8" name="Google Shape;568;g2c44bf85077_0_3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601b796cc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c601b796cc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c85ed78fb3_0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g2c85ed78fb3_0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4" name="Google Shape;574;g2c85ed78fb3_0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c601b796cc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c601b796cc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c45560e7a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c45560e7a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c601b796c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c601b796c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5.jpg"/><Relationship Id="rId5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56000"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ctrTitle"/>
          </p:nvPr>
        </p:nvSpPr>
        <p:spPr>
          <a:xfrm>
            <a:off x="115701" y="130410"/>
            <a:ext cx="8781000" cy="191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Gill Sans"/>
              <a:buNone/>
            </a:pPr>
            <a:r>
              <a:rPr b="1" lang="nl" sz="3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OUDE GRIEKEN – JONGE HELDEN</a:t>
            </a:r>
            <a:br>
              <a:rPr b="1" lang="nl" sz="5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b="1" lang="nl" sz="5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b="1" lang="nl" sz="41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LES 6</a:t>
            </a:r>
            <a:endParaRPr b="1" sz="5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8" name="Google Shape;208;p34"/>
          <p:cNvSpPr txBox="1"/>
          <p:nvPr>
            <p:ph idx="1" type="body"/>
          </p:nvPr>
        </p:nvSpPr>
        <p:spPr>
          <a:xfrm>
            <a:off x="628650" y="1490675"/>
            <a:ext cx="6444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9" name="Google Shape;209;p34"/>
          <p:cNvPicPr preferRelativeResize="0"/>
          <p:nvPr/>
        </p:nvPicPr>
        <p:blipFill rotWithShape="1">
          <a:blip r:embed="rId3">
            <a:alphaModFix/>
          </a:blip>
          <a:srcRect b="13382" l="12931" r="28046" t="16916"/>
          <a:stretch/>
        </p:blipFill>
        <p:spPr>
          <a:xfrm>
            <a:off x="700750" y="0"/>
            <a:ext cx="774250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6912" y="0"/>
            <a:ext cx="289708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5"/>
          <p:cNvPicPr preferRelativeResize="0"/>
          <p:nvPr/>
        </p:nvPicPr>
        <p:blipFill rotWithShape="1">
          <a:blip r:embed="rId4">
            <a:alphaModFix/>
          </a:blip>
          <a:srcRect b="4361" l="9797" r="12441" t="0"/>
          <a:stretch/>
        </p:blipFill>
        <p:spPr>
          <a:xfrm>
            <a:off x="0" y="0"/>
            <a:ext cx="242642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5"/>
          <p:cNvSpPr txBox="1"/>
          <p:nvPr/>
        </p:nvSpPr>
        <p:spPr>
          <a:xfrm>
            <a:off x="1494900" y="273838"/>
            <a:ext cx="28506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3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Tegenstander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5"/>
          <p:cNvSpPr/>
          <p:nvPr/>
        </p:nvSpPr>
        <p:spPr>
          <a:xfrm rot="2327942">
            <a:off x="1823092" y="821506"/>
            <a:ext cx="636301" cy="1271290"/>
          </a:xfrm>
          <a:prstGeom prst="downArrow">
            <a:avLst>
              <a:gd fmla="val 50000" name="adj1"/>
              <a:gd fmla="val 51218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5"/>
          <p:cNvSpPr txBox="1"/>
          <p:nvPr/>
        </p:nvSpPr>
        <p:spPr>
          <a:xfrm>
            <a:off x="5616475" y="4049500"/>
            <a:ext cx="18078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3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Helper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5"/>
          <p:cNvSpPr/>
          <p:nvPr/>
        </p:nvSpPr>
        <p:spPr>
          <a:xfrm rot="-8977494">
            <a:off x="6202376" y="2848811"/>
            <a:ext cx="636002" cy="1271486"/>
          </a:xfrm>
          <a:prstGeom prst="downArrow">
            <a:avLst>
              <a:gd fmla="val 50000" name="adj1"/>
              <a:gd fmla="val 51218" name="adj2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5"/>
          <p:cNvSpPr txBox="1"/>
          <p:nvPr/>
        </p:nvSpPr>
        <p:spPr>
          <a:xfrm>
            <a:off x="3668100" y="2271900"/>
            <a:ext cx="18078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nl" sz="4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ὁρω …</a:t>
            </a:r>
            <a:endParaRPr b="1" sz="3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Wie is </a:t>
            </a:r>
            <a:r>
              <a:rPr b="1" lang="nl" sz="4600">
                <a:solidFill>
                  <a:schemeClr val="dk2"/>
                </a:solidFill>
              </a:rPr>
              <a:t>Κιρκη</a:t>
            </a: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6" name="Google Shape;226;p36"/>
          <p:cNvSpPr txBox="1"/>
          <p:nvPr>
            <p:ph idx="1" type="body"/>
          </p:nvPr>
        </p:nvSpPr>
        <p:spPr>
          <a:xfrm>
            <a:off x="628650" y="1268050"/>
            <a:ext cx="7886700" cy="3364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ill Sans"/>
              <a:buChar char="-"/>
            </a:pPr>
            <a:r>
              <a:rPr lang="nl" sz="3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</a:t>
            </a:r>
            <a:r>
              <a:rPr lang="nl" sz="3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achtige </a:t>
            </a:r>
            <a:r>
              <a:rPr lang="nl" sz="3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tovenares</a:t>
            </a:r>
            <a:endParaRPr sz="3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ill Sans"/>
              <a:buChar char="-"/>
            </a:pPr>
            <a:r>
              <a:rPr lang="nl" sz="3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Betovert de vrienden van Odysseus in varkens</a:t>
            </a:r>
            <a:endParaRPr sz="3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Gill Sans"/>
              <a:buChar char="-"/>
            </a:pPr>
            <a:r>
              <a:rPr lang="nl" sz="3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Uiteindelijk helpt ze Odysseus</a:t>
            </a:r>
            <a:endParaRPr sz="3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27" name="Google Shape;2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1438" y="3064025"/>
            <a:ext cx="6021126" cy="207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34000"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7"/>
          <p:cNvSpPr txBox="1"/>
          <p:nvPr/>
        </p:nvSpPr>
        <p:spPr>
          <a:xfrm>
            <a:off x="384425" y="292200"/>
            <a:ext cx="8704500" cy="15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6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Kirke zegt…</a:t>
            </a:r>
            <a:endParaRPr b="1" sz="62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nl" sz="62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Kirke zegt…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9" name="Google Shape;239;p38"/>
          <p:cNvSpPr txBox="1"/>
          <p:nvPr>
            <p:ph idx="1" type="body"/>
          </p:nvPr>
        </p:nvSpPr>
        <p:spPr>
          <a:xfrm>
            <a:off x="628650" y="1490675"/>
            <a:ext cx="6444600" cy="3458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3500">
                <a:solidFill>
                  <a:schemeClr val="dk2"/>
                </a:solidFill>
              </a:rPr>
              <a:t>τρεχε! = loop!</a:t>
            </a:r>
            <a:endParaRPr sz="3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3500">
                <a:solidFill>
                  <a:schemeClr val="dk2"/>
                </a:solidFill>
              </a:rPr>
              <a:t>ἀειδε! = zing!</a:t>
            </a:r>
            <a:endParaRPr sz="3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3500">
                <a:solidFill>
                  <a:schemeClr val="dk2"/>
                </a:solidFill>
              </a:rPr>
              <a:t>χορευε! = dans!</a:t>
            </a:r>
            <a:endParaRPr sz="3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3500">
                <a:solidFill>
                  <a:schemeClr val="dk2"/>
                </a:solidFill>
              </a:rPr>
              <a:t>παυε! = stop!</a:t>
            </a:r>
            <a:endParaRPr sz="35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5" name="Google Shape;245;p39"/>
          <p:cNvSpPr txBox="1"/>
          <p:nvPr>
            <p:ph idx="1" type="body"/>
          </p:nvPr>
        </p:nvSpPr>
        <p:spPr>
          <a:xfrm>
            <a:off x="628650" y="1490675"/>
            <a:ext cx="39432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is op weg naar huis met een </a:t>
            </a:r>
            <a:r>
              <a:rPr lang="nl" sz="2600">
                <a:solidFill>
                  <a:schemeClr val="dk2"/>
                </a:solidFill>
              </a:rPr>
              <a:t>πλοιον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, maar komt onderweg enkele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uitdagingen tegen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Helpen jullie Odysseus de juiste keuzes te maken?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6" name="Google Shape;2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8975" y="1215594"/>
            <a:ext cx="3570656" cy="3570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2" name="Google Shape;252;p40"/>
          <p:cNvSpPr txBox="1"/>
          <p:nvPr>
            <p:ph idx="1" type="body"/>
          </p:nvPr>
        </p:nvSpPr>
        <p:spPr>
          <a:xfrm>
            <a:off x="628650" y="1490675"/>
            <a:ext cx="74961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komt met zijn vrienden aan op een eiland. Hij ziet schaapjes en een grot.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zegt tegen zijn vrienden: “</a:t>
            </a:r>
            <a:r>
              <a:rPr lang="nl" sz="2600">
                <a:solidFill>
                  <a:schemeClr val="dk2"/>
                </a:solidFill>
              </a:rPr>
              <a:t>Τρεχε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naar de grot!”. Ga naar dia 2.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is bang en gaat terug naar zijn </a:t>
            </a:r>
            <a:r>
              <a:rPr lang="nl" sz="2600">
                <a:solidFill>
                  <a:schemeClr val="dk2"/>
                </a:solidFill>
              </a:rPr>
              <a:t>πλοιον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Ga naar dia 14.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3" name="Google Shape;253;p40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9" name="Google Shape;259;p41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zijn vrienden staan aan de ingang van de grot. Ze zien stoelen en een </a:t>
            </a:r>
            <a:r>
              <a:rPr lang="nl" sz="2600">
                <a:solidFill>
                  <a:schemeClr val="dk2"/>
                </a:solidFill>
              </a:rPr>
              <a:t>μεγιστον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tafel staan.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Ze gaan naar binnen. Ga naar dia 3.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Ze zoeken de eigenaar van de grot. Ga naar dia 4.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0" name="Google Shape;260;p41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6" name="Google Shape;266;p42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Ze zien nu ook een </a:t>
            </a:r>
            <a:r>
              <a:rPr lang="nl" sz="2600">
                <a:solidFill>
                  <a:schemeClr val="dk2"/>
                </a:solidFill>
              </a:rPr>
              <a:t>μεγιστον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bed staan en kijken verder rond.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Odysseus klimt op het bed. Ga naar dia 5.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Odysseus krijgt honger en gaat op zoek naar eten. Ga naar dia 6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7" name="Google Shape;267;p42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3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3" name="Google Shape;273;p43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zijn vrienden wandelen naar de schapen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De weg is lang en ze komen niemand tegen.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Odysseus zegt: “</a:t>
            </a:r>
            <a:r>
              <a:rPr lang="nl" sz="2600">
                <a:solidFill>
                  <a:schemeClr val="dk2"/>
                </a:solidFill>
              </a:rPr>
              <a:t>Π</a:t>
            </a:r>
            <a:r>
              <a:rPr lang="nl" sz="2600">
                <a:solidFill>
                  <a:schemeClr val="dk2"/>
                </a:solidFill>
              </a:rPr>
              <a:t>αυε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met wandelen! We gaan terug</a:t>
            </a:r>
            <a:r>
              <a:rPr lang="nl" sz="2600">
                <a:solidFill>
                  <a:schemeClr val="dk2"/>
                </a:solidFill>
              </a:rPr>
              <a:t>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de grot.” Ga naar dia 7.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Ze blijven doorwandelen tot ze de schapen hebben gevonden. Ga naar dia 8.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4" name="Google Shape;274;p43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4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33000"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type="title"/>
          </p:nvPr>
        </p:nvSpPr>
        <p:spPr>
          <a:xfrm>
            <a:off x="343500" y="455800"/>
            <a:ext cx="3614400" cy="20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Gill Sans"/>
              <a:buNone/>
            </a:pPr>
            <a:r>
              <a:rPr b="1" lang="nl" sz="41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1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37" name="Google Shape;137;p26"/>
          <p:cNvGrpSpPr/>
          <p:nvPr/>
        </p:nvGrpSpPr>
        <p:grpSpPr>
          <a:xfrm>
            <a:off x="3957905" y="284799"/>
            <a:ext cx="4465356" cy="4029805"/>
            <a:chOff x="649788" y="761"/>
            <a:chExt cx="5953808" cy="5373073"/>
          </a:xfrm>
        </p:grpSpPr>
        <p:sp>
          <p:nvSpPr>
            <p:cNvPr id="138" name="Google Shape;138;p26"/>
            <p:cNvSpPr txBox="1"/>
            <p:nvPr/>
          </p:nvSpPr>
          <p:spPr>
            <a:xfrm>
              <a:off x="2715406" y="343207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Gill Sans"/>
                <a:buNone/>
              </a:pPr>
              <a:r>
                <a:rPr b="0" i="0" lang="nl" sz="1800" u="none" cap="none" strike="noStrike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In welke goden geloofden de oude Grieken?</a:t>
              </a:r>
              <a:endPara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9" name="Google Shape;139;p26"/>
            <p:cNvSpPr/>
            <p:nvPr/>
          </p:nvSpPr>
          <p:spPr>
            <a:xfrm rot="7174631">
              <a:off x="2383998" y="2277548"/>
              <a:ext cx="610216" cy="789310"/>
            </a:xfrm>
            <a:prstGeom prst="rightArrow">
              <a:avLst>
                <a:gd fmla="val 60000" name="adj1"/>
                <a:gd fmla="val 50000" name="adj2"/>
              </a:avLst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6"/>
            <p:cNvSpPr txBox="1"/>
            <p:nvPr/>
          </p:nvSpPr>
          <p:spPr>
            <a:xfrm rot="-3624592">
              <a:off x="2520835" y="2355715"/>
              <a:ext cx="427103" cy="4735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6"/>
            <p:cNvSpPr/>
            <p:nvPr/>
          </p:nvSpPr>
          <p:spPr>
            <a:xfrm>
              <a:off x="649788" y="3035334"/>
              <a:ext cx="2338500" cy="2338500"/>
            </a:xfrm>
            <a:prstGeom prst="ellipse">
              <a:avLst/>
            </a:prstGeom>
            <a:solidFill>
              <a:srgbClr val="8DA9DB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6"/>
            <p:cNvSpPr txBox="1"/>
            <p:nvPr/>
          </p:nvSpPr>
          <p:spPr>
            <a:xfrm>
              <a:off x="992234" y="3377780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nl" sz="18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Rollenspel met de reus Polyphemus</a:t>
              </a:r>
              <a:endPara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3" name="Google Shape;143;p26"/>
            <p:cNvSpPr/>
            <p:nvPr/>
          </p:nvSpPr>
          <p:spPr>
            <a:xfrm rot="10346">
              <a:off x="3277771" y="3815394"/>
              <a:ext cx="697803" cy="789304"/>
            </a:xfrm>
            <a:prstGeom prst="rightArrow">
              <a:avLst>
                <a:gd fmla="val 60000" name="adj1"/>
                <a:gd fmla="val 50000" name="adj2"/>
              </a:avLst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6"/>
            <p:cNvSpPr txBox="1"/>
            <p:nvPr/>
          </p:nvSpPr>
          <p:spPr>
            <a:xfrm rot="10558">
              <a:off x="3277731" y="3972934"/>
              <a:ext cx="488402" cy="4734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6"/>
            <p:cNvSpPr/>
            <p:nvPr/>
          </p:nvSpPr>
          <p:spPr>
            <a:xfrm>
              <a:off x="4265096" y="2998394"/>
              <a:ext cx="2338500" cy="2338500"/>
            </a:xfrm>
            <a:prstGeom prst="ellipse">
              <a:avLst/>
            </a:prstGeom>
            <a:solidFill>
              <a:srgbClr val="D8E2F3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6"/>
            <p:cNvSpPr txBox="1"/>
            <p:nvPr/>
          </p:nvSpPr>
          <p:spPr>
            <a:xfrm>
              <a:off x="4647117" y="3388865"/>
              <a:ext cx="1653600" cy="16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Gill Sans"/>
                <a:buNone/>
              </a:pPr>
              <a:r>
                <a:rPr lang="nl" sz="1800">
                  <a:solidFill>
                    <a:schemeClr val="dk2"/>
                  </a:solidFill>
                  <a:latin typeface="Gill Sans"/>
                  <a:ea typeface="Gill Sans"/>
                  <a:cs typeface="Gill Sans"/>
                  <a:sym typeface="Gill Sans"/>
                </a:rPr>
                <a:t>Ceremonie!</a:t>
              </a:r>
              <a:endParaRPr b="0" i="0" sz="1800" u="none" cap="none" strike="noStrik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7" name="Google Shape;147;p26"/>
            <p:cNvSpPr/>
            <p:nvPr/>
          </p:nvSpPr>
          <p:spPr>
            <a:xfrm rot="-7343094">
              <a:off x="4025942" y="2189186"/>
              <a:ext cx="672138" cy="789323"/>
            </a:xfrm>
            <a:prstGeom prst="rightArrow">
              <a:avLst>
                <a:gd fmla="val 60000" name="adj1"/>
                <a:gd fmla="val 50000" name="adj2"/>
              </a:avLst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6"/>
            <p:cNvSpPr txBox="1"/>
            <p:nvPr/>
          </p:nvSpPr>
          <p:spPr>
            <a:xfrm rot="3456437">
              <a:off x="4180650" y="2432078"/>
              <a:ext cx="470395" cy="4736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t/>
              </a:r>
              <a:endParaRPr b="0" i="0" sz="2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26"/>
            <p:cNvSpPr/>
            <p:nvPr/>
          </p:nvSpPr>
          <p:spPr>
            <a:xfrm>
              <a:off x="2372960" y="761"/>
              <a:ext cx="2338500" cy="2338500"/>
            </a:xfrm>
            <a:prstGeom prst="ellipse">
              <a:avLst/>
            </a:prstGeom>
            <a:solidFill>
              <a:srgbClr val="B3C6E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0" name="Google Shape;150;p26"/>
          <p:cNvSpPr txBox="1"/>
          <p:nvPr/>
        </p:nvSpPr>
        <p:spPr>
          <a:xfrm>
            <a:off x="5475675" y="667181"/>
            <a:ext cx="1384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1" name="Google Shape;151;p26"/>
          <p:cNvSpPr txBox="1"/>
          <p:nvPr/>
        </p:nvSpPr>
        <p:spPr>
          <a:xfrm>
            <a:off x="5312425" y="755900"/>
            <a:ext cx="16353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machtige </a:t>
            </a:r>
            <a:endParaRPr sz="18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tovenares</a:t>
            </a:r>
            <a:endParaRPr sz="18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‘Kirke zegt’</a:t>
            </a:r>
            <a:endParaRPr sz="18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0" name="Google Shape;280;p44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valt van het bed en doet zijn been pijn.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roept het uit van de pijn.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Zijn vrienden schrikken en roepen ook. Sommigen lopen naar buiten. Ga naar dia 9 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Zijn vrienden schrikken en helpen Odysseus rechtstaan.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Ga naar dia 10.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1" name="Google Shape;281;p44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5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7" name="Google Shape;287;p45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zijn vrienden vinden geen eten. Odysseus zegt: “</a:t>
            </a:r>
            <a:r>
              <a:rPr lang="nl" sz="2600">
                <a:solidFill>
                  <a:schemeClr val="dk2"/>
                </a:solidFill>
              </a:rPr>
              <a:t>Παυε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met zoeken!”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Ze besluiten om naar de schapen te gaan. Ga naar dia 11.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Odysseus en zijn vrienden hebben wijn mee en besluiten die op te drinken. Ga naar dia 12.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8" name="Google Shape;288;p45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6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4" name="Google Shape;294;p46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Wanneer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zijn vrienden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aankomen bij de grot, krijgen ze reuzehonger. Ze zoeken binnen naar eten.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Odysseus vindt een </a:t>
            </a:r>
            <a:r>
              <a:rPr lang="nl" sz="2600">
                <a:solidFill>
                  <a:schemeClr val="dk2"/>
                </a:solidFill>
              </a:rPr>
              <a:t>μεγιστον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schoen naast het bed. Ga naar dia 13.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Odysseus en zijn vrienden hebben </a:t>
            </a:r>
            <a:r>
              <a:rPr lang="nl" sz="2600">
                <a:solidFill>
                  <a:schemeClr val="dk2"/>
                </a:solidFill>
              </a:rPr>
              <a:t>ἀγαθον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wijn mee en besluiten die op te drinken. Ga naar dia 12.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5" name="Google Shape;295;p46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7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1" name="Google Shape;301;p47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Wanneer Odysseus en zijn vrienden aankomen bij de schapen zien ze in de verte een grote reus staan.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Ze worden bang en Odysseus zegt: “</a:t>
            </a:r>
            <a:r>
              <a:rPr lang="nl" sz="2600">
                <a:solidFill>
                  <a:schemeClr val="dk2"/>
                </a:solidFill>
              </a:rPr>
              <a:t>Τρεχε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!” Ga naar dia 14.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Ze gaan naar de reus om hulp te vragen. Ga naar dia 15.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2" name="Google Shape;302;p47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8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8" name="Google Shape;308;p48"/>
          <p:cNvSpPr txBox="1"/>
          <p:nvPr>
            <p:ph idx="1" type="body"/>
          </p:nvPr>
        </p:nvSpPr>
        <p:spPr>
          <a:xfrm>
            <a:off x="628650" y="1490675"/>
            <a:ext cx="43038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Door de chaos worden de buren gewekt, maar de buren blijken Cyclopen te zijn! 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Die eten graag mensen. Ze eten Odysseus en zijn vrienden allemaal op!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9" name="Google Shape;309;p48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9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10" name="Google Shape;31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875" y="1382453"/>
            <a:ext cx="3078025" cy="30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6" name="Google Shape;316;p49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Een </a:t>
            </a:r>
            <a:r>
              <a:rPr lang="nl" sz="2600">
                <a:solidFill>
                  <a:schemeClr val="dk2"/>
                </a:solidFill>
              </a:rPr>
              <a:t>μεγιστος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cycloop komt binnen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op het moment dat de vrienden Odysseus helpen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Hij ziet hen en sluit de grot met een grote steen.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zegt: “</a:t>
            </a:r>
            <a:r>
              <a:rPr lang="nl" sz="2600">
                <a:solidFill>
                  <a:schemeClr val="dk2"/>
                </a:solidFill>
              </a:rPr>
              <a:t>Τρεχε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" sz="2600">
                <a:solidFill>
                  <a:schemeClr val="dk2"/>
                </a:solidFill>
              </a:rPr>
              <a:t>vlug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buiten!” Ga naar dia 16.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Ze verstoppen zich </a:t>
            </a:r>
            <a:r>
              <a:rPr lang="nl" sz="2600">
                <a:solidFill>
                  <a:schemeClr val="dk2"/>
                </a:solidFill>
              </a:rPr>
              <a:t>vlug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Ga naar dia 17.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7" name="Google Shape;317;p49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10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3" name="Google Shape;323;p50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Een </a:t>
            </a:r>
            <a:r>
              <a:rPr lang="nl" sz="2600">
                <a:solidFill>
                  <a:schemeClr val="dk2"/>
                </a:solidFill>
              </a:rPr>
              <a:t>μεγιστος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cycloop komt binnen o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 het moment dat Odysseus en zijn vrienden naar buiten willen gaan. De cycloop ziet hen en sluit de grot met een grote steen.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zegt: “</a:t>
            </a:r>
            <a:r>
              <a:rPr lang="nl" sz="2600">
                <a:solidFill>
                  <a:schemeClr val="dk2"/>
                </a:solidFill>
              </a:rPr>
              <a:t>Τρεχε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" sz="2600">
                <a:solidFill>
                  <a:schemeClr val="dk2"/>
                </a:solidFill>
              </a:rPr>
              <a:t>vlug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buiten!”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Ga naar dia 18.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Ze verstoppen zich </a:t>
            </a:r>
            <a:r>
              <a:rPr lang="nl" sz="2600">
                <a:solidFill>
                  <a:schemeClr val="dk2"/>
                </a:solidFill>
              </a:rPr>
              <a:t>vlug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 Ga naar dia 17.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4" name="Google Shape;324;p50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11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0" name="Google Shape;330;p51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zijn vrienden worden dronken.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Een </a:t>
            </a:r>
            <a:r>
              <a:rPr lang="nl" sz="2600">
                <a:solidFill>
                  <a:schemeClr val="dk2"/>
                </a:solidFill>
              </a:rPr>
              <a:t>μεγιστος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cycloop komt plots binnen.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Hij ziet Odysseus en zijn vrienden en sluit de grot met een </a:t>
            </a:r>
            <a:r>
              <a:rPr lang="nl" sz="2600">
                <a:solidFill>
                  <a:schemeClr val="dk2"/>
                </a:solidFill>
              </a:rPr>
              <a:t>μεγιστος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steen.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zegt: “</a:t>
            </a:r>
            <a:r>
              <a:rPr lang="nl" sz="2600">
                <a:solidFill>
                  <a:schemeClr val="dk2"/>
                </a:solidFill>
              </a:rPr>
              <a:t>Τρεχε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" sz="2600">
                <a:solidFill>
                  <a:schemeClr val="dk2"/>
                </a:solidFill>
              </a:rPr>
              <a:t>vlug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buiten!”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Ga naar dia 19.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Ze verstoppen zich </a:t>
            </a:r>
            <a:r>
              <a:rPr lang="nl" sz="2600">
                <a:solidFill>
                  <a:schemeClr val="dk2"/>
                </a:solidFill>
              </a:rPr>
              <a:t>vlug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Ga naar dia 17.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1" name="Google Shape;331;p51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12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7" name="Google Shape;337;p52"/>
          <p:cNvSpPr txBox="1"/>
          <p:nvPr>
            <p:ph idx="1" type="body"/>
          </p:nvPr>
        </p:nvSpPr>
        <p:spPr>
          <a:xfrm>
            <a:off x="628650" y="1490675"/>
            <a:ext cx="81678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valt flauw door de stank van de schoenen.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Zijn vrienden zien het niet en blijven gewoon rondkijken. Ga naar dia 20.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Oranje: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Een </a:t>
            </a:r>
            <a:r>
              <a:rPr lang="nl" sz="2600">
                <a:solidFill>
                  <a:schemeClr val="dk2"/>
                </a:solidFill>
              </a:rPr>
              <a:t>ἀγαθος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vriend ziet Odysseus liggen en roept om hulp. Ga naar dia 21.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8" name="Google Shape;338;p52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13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4" name="Google Shape;344;p53"/>
          <p:cNvSpPr txBox="1"/>
          <p:nvPr>
            <p:ph idx="1" type="body"/>
          </p:nvPr>
        </p:nvSpPr>
        <p:spPr>
          <a:xfrm>
            <a:off x="628650" y="1268050"/>
            <a:ext cx="4342200" cy="3572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zijn vrienden lopen naar het </a:t>
            </a:r>
            <a:r>
              <a:rPr lang="nl" sz="2600">
                <a:solidFill>
                  <a:schemeClr val="dk2"/>
                </a:solidFill>
              </a:rPr>
              <a:t>πλοιον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 proberen weg te varen. Maar er is te veel wind. Ze zitten dus vast op het eiland. 			Keer terug naar dia 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5" name="Google Shape;345;p53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14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46" name="Google Shape;34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8825" y="1534475"/>
            <a:ext cx="4149125" cy="255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Wat gebeurt er na de oorlog?</a:t>
            </a:r>
            <a:endParaRPr sz="4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Gill Sans"/>
              <a:buChar char="-"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Achilles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-"/>
            </a:pPr>
            <a:r>
              <a:rPr lang="nl" sz="2600">
                <a:solidFill>
                  <a:schemeClr val="dk2"/>
                </a:solidFill>
              </a:rPr>
              <a:t>Μενελαος</a:t>
            </a:r>
            <a:endParaRPr sz="2600">
              <a:solidFill>
                <a:schemeClr val="dk2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-"/>
            </a:pPr>
            <a:r>
              <a:rPr lang="nl" sz="2600">
                <a:solidFill>
                  <a:schemeClr val="dk2"/>
                </a:solidFill>
              </a:rPr>
              <a:t>Ἑλενη</a:t>
            </a:r>
            <a:endParaRPr sz="2600">
              <a:solidFill>
                <a:schemeClr val="dk2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Gill Sans"/>
              <a:buChar char="-"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Paris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-"/>
            </a:pPr>
            <a:r>
              <a:rPr lang="nl" sz="2600">
                <a:solidFill>
                  <a:schemeClr val="dk2"/>
                </a:solidFill>
              </a:rPr>
              <a:t>Ὀδυσσευς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2" name="Google Shape;352;p54"/>
          <p:cNvSpPr txBox="1"/>
          <p:nvPr>
            <p:ph idx="1" type="body"/>
          </p:nvPr>
        </p:nvSpPr>
        <p:spPr>
          <a:xfrm>
            <a:off x="628650" y="1490675"/>
            <a:ext cx="4227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grote reus blijkt een </a:t>
            </a:r>
            <a:r>
              <a:rPr lang="nl" sz="2600">
                <a:solidFill>
                  <a:schemeClr val="dk2"/>
                </a:solidFill>
              </a:rPr>
              <a:t>χαλεπος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cycloop te zijn. Hij lust wel een mensje en eet Odysseus en zijn vrienden op. Keer terug naar dia 1 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3" name="Google Shape;353;p54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15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54" name="Google Shape;35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875" y="1382453"/>
            <a:ext cx="3078025" cy="30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0" name="Google Shape;360;p55"/>
          <p:cNvSpPr txBox="1"/>
          <p:nvPr>
            <p:ph idx="1" type="body"/>
          </p:nvPr>
        </p:nvSpPr>
        <p:spPr>
          <a:xfrm>
            <a:off x="628650" y="1490675"/>
            <a:ext cx="40629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Doordat Odysseus zijn been heeft gebroken, raken ze niet op tijd buiten. De cycloop eet graag mensen en eet hen allemaal op! Keer terug naar dia 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1" name="Google Shape;361;p55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16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62" name="Google Shape;36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875" y="1382453"/>
            <a:ext cx="3078025" cy="30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8" name="Google Shape;368;p56"/>
          <p:cNvSpPr txBox="1"/>
          <p:nvPr>
            <p:ph idx="1" type="body"/>
          </p:nvPr>
        </p:nvSpPr>
        <p:spPr>
          <a:xfrm>
            <a:off x="628650" y="1490675"/>
            <a:ext cx="7977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Sommige vrienden hebben zich niet op tijd verstopt. De cycloop ziet hen. Hij eet graag mensen en eet enkele vrienden op! Gelukkig heeft hij Odysseus niet gezien.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is </a:t>
            </a:r>
            <a:r>
              <a:rPr lang="nl" sz="2600">
                <a:solidFill>
                  <a:schemeClr val="dk2"/>
                </a:solidFill>
              </a:rPr>
              <a:t>ἀνδρειος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 valt de cycloop aan. Ga naar dia 22.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is </a:t>
            </a:r>
            <a:r>
              <a:rPr lang="nl" sz="2600">
                <a:solidFill>
                  <a:schemeClr val="dk2"/>
                </a:solidFill>
              </a:rPr>
              <a:t>σοφος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 doet niets. Ga naar dia 23.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9" name="Google Shape;369;p56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17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5" name="Google Shape;375;p57"/>
          <p:cNvSpPr txBox="1"/>
          <p:nvPr>
            <p:ph idx="1" type="body"/>
          </p:nvPr>
        </p:nvSpPr>
        <p:spPr>
          <a:xfrm>
            <a:off x="628650" y="1490675"/>
            <a:ext cx="40629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zijn vrienden raken niet op tijd buiten.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De cycloop eet graag mensen en eet hen allemaal op! Keer terug naar dia 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6" name="Google Shape;376;p57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18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77" name="Google Shape;37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875" y="1382453"/>
            <a:ext cx="3078025" cy="30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3" name="Google Shape;383;p58"/>
          <p:cNvSpPr txBox="1"/>
          <p:nvPr>
            <p:ph idx="1" type="body"/>
          </p:nvPr>
        </p:nvSpPr>
        <p:spPr>
          <a:xfrm>
            <a:off x="628650" y="1490675"/>
            <a:ext cx="40629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Doordat Odysseus en zijn vrienden dronken zijn, raken ze niet op tijd buiten. De cycloop eet graag mensen en eet hen allemaal op! Keer terug naar dia 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4" name="Google Shape;384;p58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19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85" name="Google Shape;38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875" y="1382453"/>
            <a:ext cx="3078025" cy="30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1" name="Google Shape;391;p59"/>
          <p:cNvSpPr txBox="1"/>
          <p:nvPr>
            <p:ph idx="1" type="body"/>
          </p:nvPr>
        </p:nvSpPr>
        <p:spPr>
          <a:xfrm>
            <a:off x="628650" y="1490675"/>
            <a:ext cx="79524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wordt wakker. Een </a:t>
            </a:r>
            <a:r>
              <a:rPr lang="nl" sz="2600">
                <a:solidFill>
                  <a:schemeClr val="dk2"/>
                </a:solidFill>
              </a:rPr>
              <a:t>μεγιστος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cycloop komt plots binnen. Hij ziet de vrienden van Odysseus en sluit de grot met een </a:t>
            </a:r>
            <a:r>
              <a:rPr lang="nl" sz="2600">
                <a:solidFill>
                  <a:schemeClr val="dk2"/>
                </a:solidFill>
              </a:rPr>
              <a:t>μεγιστος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steen.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zegt: “</a:t>
            </a:r>
            <a:r>
              <a:rPr lang="nl" sz="2600">
                <a:solidFill>
                  <a:schemeClr val="dk2"/>
                </a:solidFill>
              </a:rPr>
              <a:t>Τρεχε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" sz="2600">
                <a:solidFill>
                  <a:schemeClr val="dk2"/>
                </a:solidFill>
              </a:rPr>
              <a:t>vlug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buiten!” Ga naar dia 18.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Ze verstoppen zich </a:t>
            </a:r>
            <a:r>
              <a:rPr lang="nl" sz="2600">
                <a:solidFill>
                  <a:schemeClr val="dk2"/>
                </a:solidFill>
              </a:rPr>
              <a:t>vlug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Ga naar dia 17.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2" name="Google Shape;392;p59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20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8" name="Google Shape;398;p60"/>
          <p:cNvSpPr txBox="1"/>
          <p:nvPr>
            <p:ph idx="1" type="body"/>
          </p:nvPr>
        </p:nvSpPr>
        <p:spPr>
          <a:xfrm>
            <a:off x="628650" y="1490675"/>
            <a:ext cx="80157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wordt wakker. Een </a:t>
            </a:r>
            <a:r>
              <a:rPr lang="nl" sz="2600">
                <a:solidFill>
                  <a:schemeClr val="dk2"/>
                </a:solidFill>
              </a:rPr>
              <a:t>μεγιστος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cycloop komt plots binnen. Hij ziet Odysseus en zijn vrienden en sluit de grot met een </a:t>
            </a:r>
            <a:r>
              <a:rPr lang="nl" sz="2600">
                <a:solidFill>
                  <a:schemeClr val="dk2"/>
                </a:solidFill>
              </a:rPr>
              <a:t>μεγιστος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steen.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zegt: “</a:t>
            </a:r>
            <a:r>
              <a:rPr lang="nl" sz="2600">
                <a:solidFill>
                  <a:schemeClr val="dk2"/>
                </a:solidFill>
              </a:rPr>
              <a:t>Τρεχε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nl" sz="2600">
                <a:solidFill>
                  <a:schemeClr val="dk2"/>
                </a:solidFill>
              </a:rPr>
              <a:t>vlug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buiten!”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Ga naar dia 18.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Ze verstoppen zich </a:t>
            </a:r>
            <a:r>
              <a:rPr lang="nl" sz="2600">
                <a:solidFill>
                  <a:schemeClr val="dk2"/>
                </a:solidFill>
              </a:rPr>
              <a:t>vlug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Ga naar dia 17.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9" name="Google Shape;399;p60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21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5" name="Google Shape;405;p61"/>
          <p:cNvSpPr txBox="1"/>
          <p:nvPr>
            <p:ph idx="1" type="body"/>
          </p:nvPr>
        </p:nvSpPr>
        <p:spPr>
          <a:xfrm>
            <a:off x="536300" y="1490675"/>
            <a:ext cx="4611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Nu ziet de cycloop ook Odysseus. Die is </a:t>
            </a:r>
            <a:r>
              <a:rPr lang="nl" sz="2600">
                <a:solidFill>
                  <a:schemeClr val="dk2"/>
                </a:solidFill>
              </a:rPr>
              <a:t>μεγιστος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 </a:t>
            </a:r>
            <a:r>
              <a:rPr lang="nl" sz="2600">
                <a:solidFill>
                  <a:schemeClr val="dk2"/>
                </a:solidFill>
              </a:rPr>
              <a:t>ἰσχυρος, meer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dan Odysseus. Dus wordt Odysseus ook verslonden. Keer terug naar dia 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06" name="Google Shape;406;p61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22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07" name="Google Shape;40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875" y="1382453"/>
            <a:ext cx="3078025" cy="30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3" name="Google Shape;413;p62"/>
          <p:cNvSpPr txBox="1"/>
          <p:nvPr>
            <p:ph idx="1" type="body"/>
          </p:nvPr>
        </p:nvSpPr>
        <p:spPr>
          <a:xfrm>
            <a:off x="628650" y="1490675"/>
            <a:ext cx="8091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Nadat de cycloop zijn buik vol heeft, valt hij in slaap.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en zijn vrienden zijn </a:t>
            </a:r>
            <a:r>
              <a:rPr lang="nl" sz="2600">
                <a:solidFill>
                  <a:schemeClr val="dk2"/>
                </a:solidFill>
              </a:rPr>
              <a:t>ἰσχυροι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  proberen de </a:t>
            </a:r>
            <a:r>
              <a:rPr lang="nl" sz="2600">
                <a:solidFill>
                  <a:schemeClr val="dk2"/>
                </a:solidFill>
              </a:rPr>
              <a:t>μεγιστον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steen te verschuiven. Ga naar dia 24.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en zijn vrienden gaan ook slapen. Ga naar dia 25.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4" name="Google Shape;414;p62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23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0" name="Google Shape;420;p63"/>
          <p:cNvSpPr txBox="1"/>
          <p:nvPr>
            <p:ph idx="1" type="body"/>
          </p:nvPr>
        </p:nvSpPr>
        <p:spPr>
          <a:xfrm>
            <a:off x="628650" y="1490675"/>
            <a:ext cx="76794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zijn vrienden zijn niet </a:t>
            </a:r>
            <a:r>
              <a:rPr lang="nl" sz="2600">
                <a:solidFill>
                  <a:schemeClr val="dk2"/>
                </a:solidFill>
              </a:rPr>
              <a:t>ἰσχυροι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genoeg om de steen te verplaatsen. 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en zijn vrienden gaan terug naar hun verstopplaats. Ga naar dia 26.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en zijn vrienden blijven proberen. Ga naar dia 27.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1" name="Google Shape;421;p63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24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292163" y="160463"/>
            <a:ext cx="85596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Gill Sans"/>
              <a:buNone/>
            </a:pPr>
            <a:r>
              <a:rPr b="1" lang="nl" sz="41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mannelijk     vrouwelijk     onzijdig</a:t>
            </a:r>
            <a:endParaRPr b="1" sz="41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4" name="Google Shape;164;p28"/>
          <p:cNvSpPr txBox="1"/>
          <p:nvPr/>
        </p:nvSpPr>
        <p:spPr>
          <a:xfrm>
            <a:off x="6467897" y="3640406"/>
            <a:ext cx="25086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σοφ</a:t>
            </a:r>
            <a:r>
              <a:rPr b="1"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</a:t>
            </a:r>
            <a:r>
              <a:rPr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" sz="2400">
                <a:latin typeface="Calibri"/>
                <a:ea typeface="Calibri"/>
                <a:cs typeface="Calibri"/>
                <a:sym typeface="Calibri"/>
              </a:rPr>
              <a:t>π</a:t>
            </a:r>
            <a:r>
              <a:rPr b="0" i="0" lang="nl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αιδι</a:t>
            </a:r>
            <a:r>
              <a:rPr b="1" i="0" lang="nl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ον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nl" sz="2400">
                <a:latin typeface="Calibri"/>
                <a:ea typeface="Calibri"/>
                <a:cs typeface="Calibri"/>
                <a:sym typeface="Calibri"/>
              </a:rPr>
              <a:t>σοφ</a:t>
            </a:r>
            <a:r>
              <a:rPr b="1" lang="nl" sz="2400">
                <a:latin typeface="Calibri"/>
                <a:ea typeface="Calibri"/>
                <a:cs typeface="Calibri"/>
                <a:sym typeface="Calibri"/>
              </a:rPr>
              <a:t>ον </a:t>
            </a:r>
            <a:r>
              <a:rPr lang="nl" sz="2400">
                <a:latin typeface="Calibri"/>
                <a:ea typeface="Calibri"/>
                <a:cs typeface="Calibri"/>
                <a:sym typeface="Calibri"/>
              </a:rPr>
              <a:t>παιδι</a:t>
            </a:r>
            <a:r>
              <a:rPr b="1" lang="nl" sz="2400">
                <a:latin typeface="Calibri"/>
                <a:ea typeface="Calibri"/>
                <a:cs typeface="Calibri"/>
                <a:sym typeface="Calibri"/>
              </a:rPr>
              <a:t>ον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8"/>
          <p:cNvSpPr txBox="1"/>
          <p:nvPr/>
        </p:nvSpPr>
        <p:spPr>
          <a:xfrm>
            <a:off x="3728756" y="3640406"/>
            <a:ext cx="24342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>
                <a:latin typeface="Calibri"/>
                <a:ea typeface="Calibri"/>
                <a:cs typeface="Calibri"/>
                <a:sym typeface="Calibri"/>
              </a:rPr>
              <a:t>σοφ</a:t>
            </a:r>
            <a:r>
              <a:rPr b="1" lang="nl" sz="2400"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Ἑλεν</a:t>
            </a:r>
            <a:r>
              <a:rPr b="1"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σοφ</a:t>
            </a:r>
            <a:r>
              <a:rPr b="1"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ην</a:t>
            </a:r>
            <a:r>
              <a:rPr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Ἑλεν</a:t>
            </a:r>
            <a:r>
              <a:rPr b="1"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ην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8"/>
          <p:cNvSpPr txBox="1"/>
          <p:nvPr/>
        </p:nvSpPr>
        <p:spPr>
          <a:xfrm>
            <a:off x="292163" y="3640406"/>
            <a:ext cx="25752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σοφ</a:t>
            </a:r>
            <a:r>
              <a:rPr b="1"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ος</a:t>
            </a:r>
            <a:r>
              <a:rPr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Μενελα</a:t>
            </a:r>
            <a:r>
              <a:rPr b="1"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ος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σοφ</a:t>
            </a:r>
            <a:r>
              <a:rPr b="1"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 </a:t>
            </a:r>
            <a:r>
              <a:rPr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Μενελα</a:t>
            </a:r>
            <a:r>
              <a:rPr b="1" lang="n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ον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28"/>
          <p:cNvPicPr preferRelativeResize="0"/>
          <p:nvPr/>
        </p:nvPicPr>
        <p:blipFill rotWithShape="1">
          <a:blip r:embed="rId3">
            <a:alphaModFix/>
          </a:blip>
          <a:srcRect b="0" l="0" r="0" t="3966"/>
          <a:stretch/>
        </p:blipFill>
        <p:spPr>
          <a:xfrm>
            <a:off x="6832518" y="922461"/>
            <a:ext cx="1779289" cy="25544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fbeeldingsresultaat voor ariadne sculpture" id="168" name="Google Shape;16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3526041" y="912936"/>
            <a:ext cx="2342389" cy="257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194" y="862238"/>
            <a:ext cx="1658250" cy="2522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7" name="Google Shape;427;p64"/>
          <p:cNvSpPr txBox="1"/>
          <p:nvPr>
            <p:ph idx="1" type="body"/>
          </p:nvPr>
        </p:nvSpPr>
        <p:spPr>
          <a:xfrm>
            <a:off x="628650" y="1490675"/>
            <a:ext cx="76794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volgende ochtend praat Odysseus met de cycloop. 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biedt de cycloop de wijn aan die ze mee hebben. Ga naar dia 28.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zegt: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“Ik ben de </a:t>
            </a:r>
            <a:r>
              <a:rPr lang="nl" sz="2600">
                <a:solidFill>
                  <a:schemeClr val="dk2"/>
                </a:solidFill>
              </a:rPr>
              <a:t>σοφος Ὀδυσσευς</a:t>
            </a:r>
            <a:r>
              <a:rPr lang="nl" sz="2600">
                <a:solidFill>
                  <a:schemeClr val="dk2"/>
                </a:solidFill>
              </a:rPr>
              <a:t>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die de list met het </a:t>
            </a:r>
            <a:r>
              <a:rPr lang="nl" sz="2600">
                <a:solidFill>
                  <a:schemeClr val="dk2"/>
                </a:solidFill>
              </a:rPr>
              <a:t>ἱππον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bedacht!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Ik redde de </a:t>
            </a:r>
            <a:r>
              <a:rPr lang="nl" sz="2600">
                <a:solidFill>
                  <a:schemeClr val="dk2"/>
                </a:solidFill>
              </a:rPr>
              <a:t>καλην Ἑλενην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.”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Ga naar dia 29.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28" name="Google Shape;428;p64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25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4" name="Google Shape;434;p65"/>
          <p:cNvSpPr txBox="1"/>
          <p:nvPr>
            <p:ph idx="1" type="body"/>
          </p:nvPr>
        </p:nvSpPr>
        <p:spPr>
          <a:xfrm>
            <a:off x="628650" y="1402000"/>
            <a:ext cx="7679400" cy="3598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 een tijdje vallen Odysseus en zijn vrienden in slaap. De volgende ochtend praat Odysseus met de cycloop.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biedt de cycloop de wijn aan die ze mee hebben. Ga naar dia 28.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zegt: “Ik ben de </a:t>
            </a:r>
            <a:r>
              <a:rPr lang="nl" sz="2600">
                <a:solidFill>
                  <a:schemeClr val="dk2"/>
                </a:solidFill>
              </a:rPr>
              <a:t>σοφος Ὀδυσσευς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die de list met het </a:t>
            </a:r>
            <a:r>
              <a:rPr lang="nl" sz="2600">
                <a:solidFill>
                  <a:schemeClr val="dk2"/>
                </a:solidFill>
              </a:rPr>
              <a:t>ἱππον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bedacht! Ik redde de </a:t>
            </a:r>
            <a:r>
              <a:rPr lang="nl" sz="2600">
                <a:solidFill>
                  <a:schemeClr val="dk2"/>
                </a:solidFill>
              </a:rPr>
              <a:t>καλην Ἑλενην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.” Ga naar dia 29.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35" name="Google Shape;435;p65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26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1" name="Google Shape;441;p66"/>
          <p:cNvSpPr txBox="1"/>
          <p:nvPr>
            <p:ph idx="1" type="body"/>
          </p:nvPr>
        </p:nvSpPr>
        <p:spPr>
          <a:xfrm>
            <a:off x="628650" y="1490675"/>
            <a:ext cx="39435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cycloop wordt wakker van al dat lawaai! Hij ziet Odysseus en zijn vrienden eet hen allemaal op! Keer terug naar dia 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2" name="Google Shape;442;p66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27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43" name="Google Shape;44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875" y="1382453"/>
            <a:ext cx="3078025" cy="30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9" name="Google Shape;449;p67"/>
          <p:cNvSpPr txBox="1"/>
          <p:nvPr>
            <p:ph idx="1" type="body"/>
          </p:nvPr>
        </p:nvSpPr>
        <p:spPr>
          <a:xfrm>
            <a:off x="628650" y="1490675"/>
            <a:ext cx="76794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cycloop is blij met het geschenk en vraagt naar de naam van Odysseus. 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zegt: “Ik ben de </a:t>
            </a:r>
            <a:r>
              <a:rPr lang="nl" sz="2600">
                <a:solidFill>
                  <a:schemeClr val="dk2"/>
                </a:solidFill>
              </a:rPr>
              <a:t>σοφος Ὀδυσσευς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die de list met het </a:t>
            </a:r>
            <a:r>
              <a:rPr lang="nl" sz="2600">
                <a:solidFill>
                  <a:schemeClr val="dk2"/>
                </a:solidFill>
              </a:rPr>
              <a:t>ἱππον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bedacht! Ik redde de </a:t>
            </a:r>
            <a:r>
              <a:rPr lang="nl" sz="2600">
                <a:solidFill>
                  <a:schemeClr val="dk2"/>
                </a:solidFill>
              </a:rPr>
              <a:t>καλην Ἑλενην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.”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Ga naar dia 29.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liegt over wie hij is. Ga naar dia 30.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0" name="Google Shape;450;p67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28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6" name="Google Shape;456;p68"/>
          <p:cNvSpPr txBox="1"/>
          <p:nvPr>
            <p:ph idx="1" type="body"/>
          </p:nvPr>
        </p:nvSpPr>
        <p:spPr>
          <a:xfrm>
            <a:off x="628650" y="1490675"/>
            <a:ext cx="42783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cycloop kreeg vroeger een voorspelling waarin stond dat hij moest opletten voor Odysseus. Daarom eet hij Odysseus meteen op! Keer terug naar dia 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57" name="Google Shape;457;p68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29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58" name="Google Shape;45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875" y="1382453"/>
            <a:ext cx="3078025" cy="30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64" name="Google Shape;464;p69"/>
          <p:cNvSpPr txBox="1"/>
          <p:nvPr>
            <p:ph idx="1" type="body"/>
          </p:nvPr>
        </p:nvSpPr>
        <p:spPr>
          <a:xfrm>
            <a:off x="628650" y="1490675"/>
            <a:ext cx="76794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</a:t>
            </a:r>
            <a:r>
              <a:rPr lang="nl" sz="2600">
                <a:solidFill>
                  <a:schemeClr val="dk2"/>
                </a:solidFill>
              </a:rPr>
              <a:t>σοφος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zegt dat hij ‘Niemand’ heet. De cycloop belooft Odysseus als laatste op te eten. 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is dankbaar en biedt hem meer wijn aan. Ga naar dia 31.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is dankbaar en vraagt daarom om hen te laten gaan. Ga naar dia 32.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65" name="Google Shape;465;p69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30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1" name="Google Shape;471;p70"/>
          <p:cNvSpPr txBox="1"/>
          <p:nvPr>
            <p:ph idx="1" type="body"/>
          </p:nvPr>
        </p:nvSpPr>
        <p:spPr>
          <a:xfrm>
            <a:off x="628650" y="1490675"/>
            <a:ext cx="76794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cycloop wordt dronken en valt terug in slaap.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maakt een </a:t>
            </a:r>
            <a:r>
              <a:rPr lang="nl" sz="2600">
                <a:solidFill>
                  <a:schemeClr val="dk2"/>
                </a:solidFill>
              </a:rPr>
              <a:t>ὁπλον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uit een boomstam. Ga naar dia 33.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verstopt zich zodat de cycloop hem niet kan vinden. Ga naar dia 34.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2" name="Google Shape;472;p70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31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8" name="Google Shape;478;p71"/>
          <p:cNvSpPr txBox="1"/>
          <p:nvPr>
            <p:ph idx="1" type="body"/>
          </p:nvPr>
        </p:nvSpPr>
        <p:spPr>
          <a:xfrm>
            <a:off x="628650" y="1490675"/>
            <a:ext cx="7679400" cy="3652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cycloop weigert Odysseus en zijn makkers te laten gaan. In plaats daarvan wordt hij </a:t>
            </a:r>
            <a:r>
              <a:rPr lang="nl" sz="2600">
                <a:solidFill>
                  <a:schemeClr val="dk2"/>
                </a:solidFill>
              </a:rPr>
              <a:t>χαλεπος en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eet hij nog 2 vrienden op.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De cycloop beveelt Odysseus en zijn vrienden: </a:t>
            </a:r>
            <a:r>
              <a:rPr lang="nl" sz="2600">
                <a:solidFill>
                  <a:schemeClr val="dk2"/>
                </a:solidFill>
              </a:rPr>
              <a:t>χορευε!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Ga naar dia 35.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De cycloop beveelt Odysseus en zijn vrienden: </a:t>
            </a:r>
            <a:r>
              <a:rPr lang="nl" sz="2600">
                <a:solidFill>
                  <a:schemeClr val="dk2"/>
                </a:solidFill>
              </a:rPr>
              <a:t>ἀειδε!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Ga naar dia 36.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9" name="Google Shape;479;p71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32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5" name="Google Shape;485;p72"/>
          <p:cNvSpPr txBox="1"/>
          <p:nvPr>
            <p:ph idx="1" type="body"/>
          </p:nvPr>
        </p:nvSpPr>
        <p:spPr>
          <a:xfrm>
            <a:off x="628650" y="1490675"/>
            <a:ext cx="4506300" cy="3652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Ze gebruiken het </a:t>
            </a:r>
            <a:r>
              <a:rPr lang="nl" sz="2600">
                <a:solidFill>
                  <a:schemeClr val="dk2"/>
                </a:solidFill>
              </a:rPr>
              <a:t>ὁπλον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om door het oog van de cycloop te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steken en hem te verblinden. De cycloop wordt brullend wakker! 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Ga naar dia 37.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6" name="Google Shape;486;p72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33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87" name="Google Shape;48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350" y="1420444"/>
            <a:ext cx="3704250" cy="3480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3" name="Google Shape;493;p73"/>
          <p:cNvSpPr txBox="1"/>
          <p:nvPr>
            <p:ph idx="1" type="body"/>
          </p:nvPr>
        </p:nvSpPr>
        <p:spPr>
          <a:xfrm>
            <a:off x="628650" y="1490675"/>
            <a:ext cx="4455600" cy="3652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Wanneer de cycloop wakker wordt, ziet hij niemand meer. Hij begint te zoeken en vindt Odysseus en zijn vrienden. Hij eet hen allemaal op! Keer terug naar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dia 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94" name="Google Shape;494;p73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34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95" name="Google Shape;49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875" y="1382453"/>
            <a:ext cx="3078025" cy="30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</a:t>
            </a:r>
            <a:endParaRPr sz="4000">
              <a:solidFill>
                <a:schemeClr val="dk2"/>
              </a:solidFill>
            </a:endParaRPr>
          </a:p>
        </p:txBody>
      </p:sp>
      <p:sp>
        <p:nvSpPr>
          <p:cNvPr id="175" name="Google Shape;175;p2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nl" sz="4000">
                <a:solidFill>
                  <a:schemeClr val="dk2"/>
                </a:solidFill>
              </a:rPr>
              <a:t>ὁρω </a:t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2"/>
              </a:solidFill>
            </a:endParaRPr>
          </a:p>
        </p:txBody>
      </p:sp>
      <p:pic>
        <p:nvPicPr>
          <p:cNvPr id="176" name="Google Shape;1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5725" y="1493347"/>
            <a:ext cx="4706549" cy="313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1" name="Google Shape;501;p74"/>
          <p:cNvSpPr txBox="1"/>
          <p:nvPr>
            <p:ph idx="1" type="body"/>
          </p:nvPr>
        </p:nvSpPr>
        <p:spPr>
          <a:xfrm>
            <a:off x="628650" y="1490675"/>
            <a:ext cx="4455600" cy="3652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zijn vrienden weigeren te dansen. De cycloop wordt zo </a:t>
            </a:r>
            <a:r>
              <a:rPr lang="nl" sz="2600">
                <a:solidFill>
                  <a:schemeClr val="dk2"/>
                </a:solidFill>
              </a:rPr>
              <a:t>χαλεπος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zodat hij iedereen na elkaar opeet!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Keer terug naar dia 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2" name="Google Shape;502;p74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35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03" name="Google Shape;50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875" y="1382453"/>
            <a:ext cx="3078025" cy="30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09" name="Google Shape;509;p75"/>
          <p:cNvSpPr txBox="1"/>
          <p:nvPr>
            <p:ph idx="1" type="body"/>
          </p:nvPr>
        </p:nvSpPr>
        <p:spPr>
          <a:xfrm>
            <a:off x="628650" y="1490675"/>
            <a:ext cx="4455600" cy="3652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zijn vrienden weigeren te zingen.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cycloop wordt zo </a:t>
            </a:r>
            <a:r>
              <a:rPr lang="nl" sz="2600">
                <a:solidFill>
                  <a:schemeClr val="dk2"/>
                </a:solidFill>
              </a:rPr>
              <a:t>χαλεπος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zodat hij iedereen na elkaar opeet!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Keer terug naar dia 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0" name="Google Shape;510;p75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36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11" name="Google Shape;51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875" y="1382453"/>
            <a:ext cx="3078025" cy="30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7" name="Google Shape;517;p76"/>
          <p:cNvSpPr txBox="1"/>
          <p:nvPr>
            <p:ph idx="1" type="body"/>
          </p:nvPr>
        </p:nvSpPr>
        <p:spPr>
          <a:xfrm>
            <a:off x="628650" y="1490675"/>
            <a:ext cx="7679400" cy="3652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cycloop is </a:t>
            </a:r>
            <a:r>
              <a:rPr lang="nl" sz="2600">
                <a:solidFill>
                  <a:schemeClr val="dk2"/>
                </a:solidFill>
              </a:rPr>
              <a:t>ἰσχυρος en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duwt de rotsblok weg. Hij duwt alle schapen naar buiten en voelt of Odysseus en zijn vrienden naar buiten ontsnappen.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Groen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en zijn vrienden proberen de cycloop te ontwijken. Ga naar dia 38.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 u="sng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Oranje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: Odysseus bedenkt een plan om buiten te raken. Ga naar dia 39.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18" name="Google Shape;518;p76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37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4" name="Google Shape;524;p77"/>
          <p:cNvSpPr txBox="1"/>
          <p:nvPr>
            <p:ph idx="1" type="body"/>
          </p:nvPr>
        </p:nvSpPr>
        <p:spPr>
          <a:xfrm>
            <a:off x="628650" y="1490675"/>
            <a:ext cx="4455600" cy="3652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cycloop heeft hele grote handen. Daardoor worden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 zijn vrienden toch gegrepen door de cycloop. Keer terug naar dia 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5" name="Google Shape;525;p77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38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26" name="Google Shape;52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875" y="1382453"/>
            <a:ext cx="3078025" cy="306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2" name="Google Shape;532;p78"/>
          <p:cNvSpPr txBox="1"/>
          <p:nvPr>
            <p:ph idx="1" type="body"/>
          </p:nvPr>
        </p:nvSpPr>
        <p:spPr>
          <a:xfrm>
            <a:off x="628650" y="1490675"/>
            <a:ext cx="4329000" cy="3652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zijn vrienden binden zichzelf vast aan de onderkant van de schapen. Daardoor voelt de cycloop hen niet naar buiten glippen!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Ga naar dia 40.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3" name="Google Shape;533;p78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39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34" name="Google Shape;53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2125" y="1490675"/>
            <a:ext cx="4141800" cy="278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0" name="Google Shape;540;p79"/>
          <p:cNvSpPr txBox="1"/>
          <p:nvPr>
            <p:ph idx="1" type="body"/>
          </p:nvPr>
        </p:nvSpPr>
        <p:spPr>
          <a:xfrm>
            <a:off x="628650" y="1490675"/>
            <a:ext cx="4582500" cy="3652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cycloop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 roept hulp van zijn buren. Ze vragen hem wie hem verblind heeft. De cycloop antwoordt: “Niemand heeft mij verblind!” Daarom geloven de andere cyclopen hem niet. 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Ga naar dia 41.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1" name="Google Shape;541;p79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40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42" name="Google Shape;54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525" y="1433100"/>
            <a:ext cx="3622800" cy="326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8" name="Google Shape;548;p80"/>
          <p:cNvSpPr txBox="1"/>
          <p:nvPr>
            <p:ph idx="1" type="body"/>
          </p:nvPr>
        </p:nvSpPr>
        <p:spPr>
          <a:xfrm>
            <a:off x="628650" y="1490675"/>
            <a:ext cx="7679400" cy="3652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en zijn vrienden lopen </a:t>
            </a:r>
            <a:r>
              <a:rPr lang="nl" sz="2600">
                <a:solidFill>
                  <a:schemeClr val="dk2"/>
                </a:solidFill>
              </a:rPr>
              <a:t>vlug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naar het </a:t>
            </a:r>
            <a:r>
              <a:rPr lang="nl" sz="2600">
                <a:solidFill>
                  <a:schemeClr val="dk2"/>
                </a:solidFill>
              </a:rPr>
              <a:t>πλοιον. Dan zegt Odysseus tegen zijn makers: “Χορευε en ἀειδε! We zijn vrij!” 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</a:rPr>
              <a:t>Odysseus roept daarna naar de cycloop: “Ik ben de σοφος Ὀδυσσευς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die de list met het </a:t>
            </a:r>
            <a:r>
              <a:rPr lang="nl" sz="2600">
                <a:solidFill>
                  <a:schemeClr val="dk2"/>
                </a:solidFill>
              </a:rPr>
              <a:t>ἱππον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bedacht! Ik redde de </a:t>
            </a:r>
            <a:r>
              <a:rPr lang="nl" sz="2600">
                <a:solidFill>
                  <a:schemeClr val="dk2"/>
                </a:solidFill>
              </a:rPr>
              <a:t>καλην Ἑλενην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.”</a:t>
            </a:r>
            <a:r>
              <a:rPr lang="nl" sz="2600">
                <a:solidFill>
                  <a:schemeClr val="dk2"/>
                </a:solidFill>
              </a:rPr>
              <a:t> 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Ga naar dia 42.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9" name="Google Shape;549;p80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41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5" name="Google Shape;555;p81"/>
          <p:cNvSpPr txBox="1"/>
          <p:nvPr>
            <p:ph idx="1" type="body"/>
          </p:nvPr>
        </p:nvSpPr>
        <p:spPr>
          <a:xfrm>
            <a:off x="628650" y="1490675"/>
            <a:ext cx="7812900" cy="3652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De cycloop is </a:t>
            </a:r>
            <a:r>
              <a:rPr lang="nl" sz="2600">
                <a:solidFill>
                  <a:schemeClr val="dk2"/>
                </a:solidFill>
              </a:rPr>
              <a:t>χαλεπος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 gooit stenen in het water. Hij probeert het </a:t>
            </a:r>
            <a:r>
              <a:rPr lang="nl" sz="2600">
                <a:solidFill>
                  <a:schemeClr val="dk2"/>
                </a:solidFill>
              </a:rPr>
              <a:t>πλοιον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te raken, maar mist. Daarom aanroept hij een </a:t>
            </a:r>
            <a:r>
              <a:rPr lang="nl" sz="2600">
                <a:solidFill>
                  <a:schemeClr val="dk2"/>
                </a:solidFill>
              </a:rPr>
              <a:t>θεον </a:t>
            </a: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en vervloekt hij Odysseus.</a:t>
            </a:r>
            <a:r>
              <a:rPr lang="nl" sz="2600">
                <a:solidFill>
                  <a:schemeClr val="dk2"/>
                </a:solidFill>
              </a:rPr>
              <a:t> </a:t>
            </a:r>
            <a:endParaRPr sz="26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6" name="Google Shape;556;p81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42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57" name="Google Shape;55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2600" y="3106650"/>
            <a:ext cx="4738800" cy="203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Het verhaal van Odysseus</a:t>
            </a:r>
            <a:endParaRPr b="1" sz="4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63" name="Google Shape;563;p82"/>
          <p:cNvSpPr txBox="1"/>
          <p:nvPr>
            <p:ph idx="1" type="body"/>
          </p:nvPr>
        </p:nvSpPr>
        <p:spPr>
          <a:xfrm>
            <a:off x="628650" y="1490675"/>
            <a:ext cx="7812900" cy="3652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nl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Einde!</a:t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64" name="Google Shape;564;p82"/>
          <p:cNvSpPr txBox="1"/>
          <p:nvPr/>
        </p:nvSpPr>
        <p:spPr>
          <a:xfrm>
            <a:off x="8307900" y="0"/>
            <a:ext cx="8361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43</a:t>
            </a:r>
            <a:endParaRPr sz="25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250" y="356334"/>
            <a:ext cx="6283501" cy="4430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</a:t>
            </a:r>
            <a:endParaRPr sz="4000">
              <a:solidFill>
                <a:schemeClr val="dk2"/>
              </a:solidFill>
            </a:endParaRPr>
          </a:p>
        </p:txBody>
      </p:sp>
      <p:sp>
        <p:nvSpPr>
          <p:cNvPr id="182" name="Google Shape;182;p3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nl" sz="4000">
                <a:solidFill>
                  <a:schemeClr val="dk2"/>
                </a:solidFill>
              </a:rPr>
              <a:t>ὁρω </a:t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2"/>
              </a:solidFill>
            </a:endParaRPr>
          </a:p>
        </p:txBody>
      </p:sp>
      <p:pic>
        <p:nvPicPr>
          <p:cNvPr id="183" name="Google Shape;183;p30"/>
          <p:cNvPicPr preferRelativeResize="0"/>
          <p:nvPr/>
        </p:nvPicPr>
        <p:blipFill rotWithShape="1">
          <a:blip r:embed="rId3">
            <a:alphaModFix/>
          </a:blip>
          <a:srcRect b="23826" l="0" r="0" t="0"/>
          <a:stretch/>
        </p:blipFill>
        <p:spPr>
          <a:xfrm>
            <a:off x="3179850" y="1177488"/>
            <a:ext cx="2541600" cy="3872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34000"/>
          </a:blip>
          <a:stretch>
            <a:fillRect/>
          </a:stretch>
        </a:blip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4"/>
          <p:cNvSpPr txBox="1"/>
          <p:nvPr>
            <p:ph type="title"/>
          </p:nvPr>
        </p:nvSpPr>
        <p:spPr>
          <a:xfrm>
            <a:off x="525780" y="1076627"/>
            <a:ext cx="4914900" cy="1166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Gill Sans"/>
              <a:buNone/>
            </a:pPr>
            <a:r>
              <a:rPr b="1" lang="nl" sz="41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Wat ga je onthouden van deze les?</a:t>
            </a:r>
            <a:endParaRPr b="1" sz="41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0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Odysseus </a:t>
            </a:r>
            <a:endParaRPr sz="4000">
              <a:solidFill>
                <a:schemeClr val="dk2"/>
              </a:solidFill>
            </a:endParaRPr>
          </a:p>
        </p:txBody>
      </p:sp>
      <p:sp>
        <p:nvSpPr>
          <p:cNvPr id="189" name="Google Shape;189;p3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nl" sz="4000">
                <a:solidFill>
                  <a:schemeClr val="dk2"/>
                </a:solidFill>
              </a:rPr>
              <a:t>ὁρω </a:t>
            </a:r>
            <a:endParaRPr sz="4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2"/>
              </a:solidFill>
            </a:endParaRPr>
          </a:p>
        </p:txBody>
      </p:sp>
      <p:pic>
        <p:nvPicPr>
          <p:cNvPr id="190" name="Google Shape;190;p31"/>
          <p:cNvPicPr preferRelativeResize="0"/>
          <p:nvPr/>
        </p:nvPicPr>
        <p:blipFill rotWithShape="1">
          <a:blip r:embed="rId3">
            <a:alphaModFix/>
          </a:blip>
          <a:srcRect b="13449" l="9956" r="8430" t="5335"/>
          <a:stretch/>
        </p:blipFill>
        <p:spPr>
          <a:xfrm>
            <a:off x="2250721" y="1369219"/>
            <a:ext cx="4642575" cy="346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" sz="4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Wie is </a:t>
            </a:r>
            <a:r>
              <a:rPr b="1" lang="nl" sz="4600">
                <a:solidFill>
                  <a:schemeClr val="dk2"/>
                </a:solidFill>
              </a:rPr>
              <a:t>Ὀδυσσευς?</a:t>
            </a:r>
            <a:endParaRPr b="1" sz="4600">
              <a:solidFill>
                <a:schemeClr val="dk2"/>
              </a:solidFill>
            </a:endParaRPr>
          </a:p>
        </p:txBody>
      </p:sp>
      <p:sp>
        <p:nvSpPr>
          <p:cNvPr id="196" name="Google Shape;196;p32"/>
          <p:cNvSpPr txBox="1"/>
          <p:nvPr>
            <p:ph idx="1" type="body"/>
          </p:nvPr>
        </p:nvSpPr>
        <p:spPr>
          <a:xfrm>
            <a:off x="628650" y="1490675"/>
            <a:ext cx="6444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Gill Sans"/>
              <a:buChar char="-"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Griekse leider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-"/>
            </a:pPr>
            <a:r>
              <a:rPr lang="nl" sz="2600">
                <a:solidFill>
                  <a:schemeClr val="dk2"/>
                </a:solidFill>
              </a:rPr>
              <a:t>σοφος</a:t>
            </a:r>
            <a:endParaRPr sz="2600">
              <a:solidFill>
                <a:schemeClr val="dk2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Gill Sans"/>
              <a:buChar char="-"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List met het </a:t>
            </a:r>
            <a:r>
              <a:rPr lang="nl" sz="2600">
                <a:solidFill>
                  <a:schemeClr val="dk2"/>
                </a:solidFill>
              </a:rPr>
              <a:t>ἱππος</a:t>
            </a:r>
            <a:endParaRPr sz="2600">
              <a:solidFill>
                <a:schemeClr val="dk2"/>
              </a:solidFill>
            </a:endParaRPr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Gill Sans"/>
              <a:buChar char="-"/>
            </a:pPr>
            <a:r>
              <a:rPr lang="nl" sz="2600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rPr>
              <a:t>10 jaar onderweg naar huis</a:t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3C6E7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/>
          <p:nvPr>
            <p:ph idx="1" type="body"/>
          </p:nvPr>
        </p:nvSpPr>
        <p:spPr>
          <a:xfrm>
            <a:off x="628650" y="1490675"/>
            <a:ext cx="6444600" cy="3141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chemeClr val="dk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2" name="Google Shape;2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20759"/>
            <a:ext cx="9144000" cy="4101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