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embeddedFontLst>
    <p:embeddedFont>
      <p:font typeface="Gill Sans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850">
          <p15:clr>
            <a:srgbClr val="9AA0A6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gnMjRLrDL4uc/KCvT25MQs8dNq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6D7C407-08AE-4226-A801-48378AEE4535}">
  <a:tblStyle styleId="{F6D7C407-08AE-4226-A801-48378AEE45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8" d="100"/>
          <a:sy n="58" d="100"/>
        </p:scale>
        <p:origin x="964" y="68"/>
      </p:cViewPr>
      <p:guideLst>
        <p:guide orient="horz" pos="2160"/>
        <p:guide pos="3840"/>
        <p:guide orient="horz" pos="85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ne Rooms" userId="34e0f85278ab0d11" providerId="LiveId" clId="{37766DFF-DE81-4F60-B2D8-79BAD701DC3B}"/>
    <pc:docChg chg="delSld modSld">
      <pc:chgData name="Yasmine Rooms" userId="34e0f85278ab0d11" providerId="LiveId" clId="{37766DFF-DE81-4F60-B2D8-79BAD701DC3B}" dt="2025-04-02T15:21:42.631" v="59" actId="1076"/>
      <pc:docMkLst>
        <pc:docMk/>
      </pc:docMkLst>
      <pc:sldChg chg="del">
        <pc:chgData name="Yasmine Rooms" userId="34e0f85278ab0d11" providerId="LiveId" clId="{37766DFF-DE81-4F60-B2D8-79BAD701DC3B}" dt="2025-04-02T14:56:11.493" v="0" actId="47"/>
        <pc:sldMkLst>
          <pc:docMk/>
          <pc:sldMk cId="0" sldId="258"/>
        </pc:sldMkLst>
      </pc:sldChg>
      <pc:sldChg chg="modNotesTx">
        <pc:chgData name="Yasmine Rooms" userId="34e0f85278ab0d11" providerId="LiveId" clId="{37766DFF-DE81-4F60-B2D8-79BAD701DC3B}" dt="2025-04-02T15:18:30.849" v="1" actId="20577"/>
        <pc:sldMkLst>
          <pc:docMk/>
          <pc:sldMk cId="0" sldId="259"/>
        </pc:sldMkLst>
      </pc:sldChg>
      <pc:sldChg chg="modNotesTx">
        <pc:chgData name="Yasmine Rooms" userId="34e0f85278ab0d11" providerId="LiveId" clId="{37766DFF-DE81-4F60-B2D8-79BAD701DC3B}" dt="2025-04-02T15:18:47.887" v="2" actId="20577"/>
        <pc:sldMkLst>
          <pc:docMk/>
          <pc:sldMk cId="0" sldId="263"/>
        </pc:sldMkLst>
      </pc:sldChg>
      <pc:sldChg chg="modNotesTx">
        <pc:chgData name="Yasmine Rooms" userId="34e0f85278ab0d11" providerId="LiveId" clId="{37766DFF-DE81-4F60-B2D8-79BAD701DC3B}" dt="2025-04-02T15:19:49.134" v="3" actId="20577"/>
        <pc:sldMkLst>
          <pc:docMk/>
          <pc:sldMk cId="0" sldId="264"/>
        </pc:sldMkLst>
      </pc:sldChg>
      <pc:sldChg chg="modSp mod">
        <pc:chgData name="Yasmine Rooms" userId="34e0f85278ab0d11" providerId="LiveId" clId="{37766DFF-DE81-4F60-B2D8-79BAD701DC3B}" dt="2025-04-02T15:21:42.631" v="59" actId="1076"/>
        <pc:sldMkLst>
          <pc:docMk/>
          <pc:sldMk cId="0" sldId="266"/>
        </pc:sldMkLst>
        <pc:spChg chg="mod">
          <ac:chgData name="Yasmine Rooms" userId="34e0f85278ab0d11" providerId="LiveId" clId="{37766DFF-DE81-4F60-B2D8-79BAD701DC3B}" dt="2025-04-02T15:21:42.631" v="59" actId="1076"/>
          <ac:spMkLst>
            <pc:docMk/>
            <pc:sldMk cId="0" sldId="266"/>
            <ac:spMk id="206" creationId="{00000000-0000-0000-0000-000000000000}"/>
          </ac:spMkLst>
        </pc:spChg>
        <pc:spChg chg="mod">
          <ac:chgData name="Yasmine Rooms" userId="34e0f85278ab0d11" providerId="LiveId" clId="{37766DFF-DE81-4F60-B2D8-79BAD701DC3B}" dt="2025-04-02T15:21:37.748" v="58" actId="1076"/>
          <ac:spMkLst>
            <pc:docMk/>
            <pc:sldMk cId="0" sldId="266"/>
            <ac:spMk id="210" creationId="{00000000-0000-0000-0000-000000000000}"/>
          </ac:spMkLst>
        </pc:spChg>
      </pc:sldChg>
      <pc:sldChg chg="modSp mod">
        <pc:chgData name="Yasmine Rooms" userId="34e0f85278ab0d11" providerId="LiveId" clId="{37766DFF-DE81-4F60-B2D8-79BAD701DC3B}" dt="2025-04-02T15:21:18.126" v="57" actId="113"/>
        <pc:sldMkLst>
          <pc:docMk/>
          <pc:sldMk cId="0" sldId="267"/>
        </pc:sldMkLst>
        <pc:spChg chg="mod">
          <ac:chgData name="Yasmine Rooms" userId="34e0f85278ab0d11" providerId="LiveId" clId="{37766DFF-DE81-4F60-B2D8-79BAD701DC3B}" dt="2025-04-02T15:21:18.126" v="57" actId="113"/>
          <ac:spMkLst>
            <pc:docMk/>
            <pc:sldMk cId="0" sldId="267"/>
            <ac:spMk id="219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3" name="Google Shape;2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4" name="Google Shape;2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46967cbdf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346967cbdf0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346967cbdf0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c4a5adc0b9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1" name="Google Shape;231;gc4a5adc0b9_0_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gc4a5adc0b9_0_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3" name="Google Shape;93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" name="Google Shape;12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2" name="Google Shape;122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" name="Google Shape;133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429a71758d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429a71758d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3429a71758d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GB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8" name="Google Shape;15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9" name="Google Shape;159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2" name="Google Shape;17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3" name="Google Shape;173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2" name="Google Shape;1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3" name="Google Shape;183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e.kahoot.it/share/het-einde-van-de-trojaanse-oorlog/111d1ff8-3d2e-440d-9b97-0fb27242e841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56000"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54268" y="173880"/>
            <a:ext cx="11707800" cy="255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Font typeface="Gill Sans"/>
              <a:buNone/>
            </a:pPr>
            <a:r>
              <a:rPr lang="en-GB" sz="48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OUDE GRIEKEN – JONGE HELDEN</a:t>
            </a:r>
            <a:br>
              <a:rPr lang="en-GB" sz="66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br>
              <a:rPr lang="en-GB" sz="66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LES 4</a:t>
            </a:r>
            <a:endParaRPr sz="66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3000"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>
            <a:spLocks noGrp="1"/>
          </p:cNvSpPr>
          <p:nvPr>
            <p:ph type="title"/>
          </p:nvPr>
        </p:nvSpPr>
        <p:spPr>
          <a:xfrm>
            <a:off x="882619" y="2071581"/>
            <a:ext cx="3648600" cy="267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Gill Sans"/>
              <a:buNone/>
            </a:pP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Toneel</a:t>
            </a:r>
            <a:endParaRPr sz="54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197" name="Google Shape;197;p9"/>
          <p:cNvGrpSpPr/>
          <p:nvPr/>
        </p:nvGrpSpPr>
        <p:grpSpPr>
          <a:xfrm>
            <a:off x="5277206" y="379732"/>
            <a:ext cx="5953808" cy="5373073"/>
            <a:chOff x="649788" y="761"/>
            <a:chExt cx="5953808" cy="5373073"/>
          </a:xfrm>
        </p:grpSpPr>
        <p:sp>
          <p:nvSpPr>
            <p:cNvPr id="198" name="Google Shape;198;p9"/>
            <p:cNvSpPr txBox="1"/>
            <p:nvPr/>
          </p:nvSpPr>
          <p:spPr>
            <a:xfrm>
              <a:off x="2715406" y="343207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Gill Sans"/>
                <a:buNone/>
              </a:pPr>
              <a:r>
                <a:rPr lang="en-GB" sz="2400" b="0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In welke goden geloofden de oude Grieken?</a:t>
              </a:r>
              <a:endPara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99" name="Google Shape;199;p9"/>
            <p:cNvSpPr/>
            <p:nvPr/>
          </p:nvSpPr>
          <p:spPr>
            <a:xfrm rot="7174631">
              <a:off x="2383998" y="2277548"/>
              <a:ext cx="610216" cy="789310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9"/>
            <p:cNvSpPr txBox="1"/>
            <p:nvPr/>
          </p:nvSpPr>
          <p:spPr>
            <a:xfrm rot="-3624592">
              <a:off x="2520835" y="2355715"/>
              <a:ext cx="427103" cy="473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9"/>
            <p:cNvSpPr/>
            <p:nvPr/>
          </p:nvSpPr>
          <p:spPr>
            <a:xfrm>
              <a:off x="649788" y="3035334"/>
              <a:ext cx="2338500" cy="2338500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9"/>
            <p:cNvSpPr txBox="1"/>
            <p:nvPr/>
          </p:nvSpPr>
          <p:spPr>
            <a:xfrm>
              <a:off x="992234" y="3377780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400" dirty="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Wat </a:t>
              </a:r>
              <a:r>
                <a:rPr lang="en-GB" sz="2400" dirty="0" err="1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doen</a:t>
              </a:r>
              <a:r>
                <a:rPr lang="en-GB" sz="2400" dirty="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 de </a:t>
              </a:r>
              <a:r>
                <a:rPr lang="en-GB" sz="2400" dirty="0" err="1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Grieken</a:t>
              </a:r>
              <a:r>
                <a:rPr lang="en-GB" sz="2400" dirty="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?</a:t>
              </a:r>
              <a:endParaRPr sz="24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3" name="Google Shape;203;p9"/>
            <p:cNvSpPr/>
            <p:nvPr/>
          </p:nvSpPr>
          <p:spPr>
            <a:xfrm rot="10346">
              <a:off x="3277771" y="3815394"/>
              <a:ext cx="697803" cy="789304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9"/>
            <p:cNvSpPr txBox="1"/>
            <p:nvPr/>
          </p:nvSpPr>
          <p:spPr>
            <a:xfrm rot="10558">
              <a:off x="3277731" y="3972934"/>
              <a:ext cx="488402" cy="47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9"/>
            <p:cNvSpPr/>
            <p:nvPr/>
          </p:nvSpPr>
          <p:spPr>
            <a:xfrm>
              <a:off x="4265096" y="2998394"/>
              <a:ext cx="2338500" cy="2338500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9"/>
            <p:cNvSpPr txBox="1"/>
            <p:nvPr/>
          </p:nvSpPr>
          <p:spPr>
            <a:xfrm>
              <a:off x="4607546" y="3340844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Gill Sans"/>
                <a:buNone/>
              </a:pPr>
              <a:r>
                <a:rPr lang="en-GB" sz="2400" dirty="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Hoe </a:t>
              </a:r>
              <a:r>
                <a:rPr lang="en-GB" sz="2400" dirty="0" err="1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reageren</a:t>
              </a:r>
              <a:r>
                <a:rPr lang="en-GB" sz="2400" dirty="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 de </a:t>
              </a:r>
              <a:r>
                <a:rPr lang="en-GB" sz="2400" dirty="0" err="1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Trojanen</a:t>
              </a:r>
              <a:r>
                <a:rPr lang="en-GB" sz="2400" dirty="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?</a:t>
              </a:r>
              <a:endParaRPr sz="24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207" name="Google Shape;207;p9"/>
            <p:cNvSpPr/>
            <p:nvPr/>
          </p:nvSpPr>
          <p:spPr>
            <a:xfrm rot="-7343094">
              <a:off x="4025942" y="2189186"/>
              <a:ext cx="672138" cy="78932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9"/>
            <p:cNvSpPr txBox="1"/>
            <p:nvPr/>
          </p:nvSpPr>
          <p:spPr>
            <a:xfrm rot="3456437">
              <a:off x="4180650" y="2432078"/>
              <a:ext cx="470395" cy="47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9"/>
            <p:cNvSpPr/>
            <p:nvPr/>
          </p:nvSpPr>
          <p:spPr>
            <a:xfrm>
              <a:off x="2372960" y="761"/>
              <a:ext cx="2338500" cy="2338500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0" name="Google Shape;210;p9"/>
          <p:cNvSpPr txBox="1"/>
          <p:nvPr/>
        </p:nvSpPr>
        <p:spPr>
          <a:xfrm>
            <a:off x="7246824" y="1123134"/>
            <a:ext cx="1845600" cy="8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None/>
            </a:pPr>
            <a:r>
              <a:rPr lang="en-GB" sz="24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Hoe </a:t>
            </a:r>
            <a:r>
              <a:rPr lang="en-GB" sz="2400" b="0" i="0" u="none" strike="noStrike" cap="none" dirty="0" err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werkt</a:t>
            </a:r>
            <a:r>
              <a:rPr lang="en-GB" sz="2400" b="0" i="0" u="none" strike="noStrike" cap="none" dirty="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 de list?</a:t>
            </a:r>
            <a:endParaRPr sz="2700" b="0" i="0" u="none" strike="noStrike" cap="none" dirty="0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"/>
          <p:cNvSpPr txBox="1">
            <a:spLocks noGrp="1"/>
          </p:cNvSpPr>
          <p:nvPr>
            <p:ph type="title"/>
          </p:nvPr>
        </p:nvSpPr>
        <p:spPr>
          <a:xfrm>
            <a:off x="2152617" y="253777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GB" sz="5867" b="1">
                <a:solidFill>
                  <a:schemeClr val="dk2"/>
                </a:solidFill>
              </a:rPr>
              <a:t>Toneeltjes</a:t>
            </a:r>
            <a:endParaRPr sz="5867" b="1">
              <a:solidFill>
                <a:schemeClr val="dk2"/>
              </a:solidFill>
            </a:endParaRPr>
          </a:p>
        </p:txBody>
      </p:sp>
      <p:sp>
        <p:nvSpPr>
          <p:cNvPr id="217" name="Google Shape;217;p10"/>
          <p:cNvSpPr txBox="1">
            <a:spLocks noGrp="1"/>
          </p:cNvSpPr>
          <p:nvPr>
            <p:ph type="body" idx="1"/>
          </p:nvPr>
        </p:nvSpPr>
        <p:spPr>
          <a:xfrm>
            <a:off x="6724419" y="4299322"/>
            <a:ext cx="5553219" cy="19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/>
              <a:t>		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0"/>
              <a:buNone/>
            </a:pPr>
            <a:endParaRPr sz="8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218" name="Google Shape;218;p10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 txBox="1"/>
          <p:nvPr/>
        </p:nvSpPr>
        <p:spPr>
          <a:xfrm>
            <a:off x="768625" y="1828800"/>
            <a:ext cx="5955794" cy="39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-"/>
            </a:pPr>
            <a:r>
              <a:rPr lang="en-GB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GB" sz="3600" dirty="0"/>
              <a:t>4</a:t>
            </a:r>
            <a:endParaRPr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-"/>
            </a:pPr>
            <a:r>
              <a:rPr lang="en-GB" sz="3600" dirty="0"/>
              <a:t>15-20 </a:t>
            </a:r>
            <a:r>
              <a:rPr lang="en-GB" sz="3600" dirty="0" err="1"/>
              <a:t>minuten</a:t>
            </a:r>
            <a:r>
              <a:rPr lang="en-GB" sz="3600" dirty="0"/>
              <a:t> </a:t>
            </a:r>
            <a:r>
              <a:rPr lang="en-GB" sz="3600" dirty="0" err="1"/>
              <a:t>overleg</a:t>
            </a:r>
            <a:endParaRPr sz="3600"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-"/>
            </a:pPr>
            <a:r>
              <a:rPr lang="en-GB" sz="3600" dirty="0"/>
              <a:t>Duur: </a:t>
            </a:r>
            <a:r>
              <a:rPr lang="en-GB" sz="3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 </a:t>
            </a:r>
            <a:r>
              <a:rPr lang="en-GB" sz="3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minuten</a:t>
            </a:r>
            <a:endParaRPr dirty="0"/>
          </a:p>
          <a:p>
            <a:pPr marL="571500" marR="0" lvl="0" indent="-571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Char char="-"/>
            </a:pPr>
            <a:r>
              <a:rPr lang="en-GB" sz="3600" dirty="0" err="1"/>
              <a:t>Iedereen</a:t>
            </a:r>
            <a:r>
              <a:rPr lang="en-GB" sz="3600" dirty="0"/>
              <a:t> </a:t>
            </a:r>
            <a:r>
              <a:rPr lang="en-GB" sz="3600" dirty="0" err="1"/>
              <a:t>verkleedt</a:t>
            </a:r>
            <a:r>
              <a:rPr lang="en-GB" sz="3600" dirty="0"/>
              <a:t> </a:t>
            </a:r>
            <a:r>
              <a:rPr lang="en-GB" sz="3600" dirty="0" err="1"/>
              <a:t>zich</a:t>
            </a: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/>
              <a:t>Let </a:t>
            </a:r>
            <a:r>
              <a:rPr lang="en-GB" sz="3600" b="1" dirty="0" err="1"/>
              <a:t>goed</a:t>
            </a:r>
            <a:r>
              <a:rPr lang="en-GB" sz="3600" b="1" dirty="0"/>
              <a:t> op </a:t>
            </a:r>
            <a:r>
              <a:rPr lang="en-GB" sz="3600" dirty="0"/>
              <a:t>want </a:t>
            </a:r>
            <a:r>
              <a:rPr lang="en-GB" sz="3600" dirty="0" err="1"/>
              <a:t>straks</a:t>
            </a:r>
            <a:r>
              <a:rPr lang="en-GB" sz="3600" dirty="0"/>
              <a:t> </a:t>
            </a:r>
            <a:r>
              <a:rPr lang="en-GB" sz="3600" dirty="0" err="1"/>
              <a:t>doen</a:t>
            </a:r>
            <a:r>
              <a:rPr lang="en-GB" sz="3600" dirty="0"/>
              <a:t> we </a:t>
            </a:r>
            <a:r>
              <a:rPr lang="en-GB" sz="3600" dirty="0" err="1"/>
              <a:t>een</a:t>
            </a:r>
            <a:r>
              <a:rPr lang="en-GB" sz="3600" dirty="0"/>
              <a:t> </a:t>
            </a:r>
            <a:r>
              <a:rPr lang="en-GB" sz="3600" b="1" dirty="0"/>
              <a:t>quiz</a:t>
            </a:r>
            <a:r>
              <a:rPr lang="en-GB" sz="3600" dirty="0"/>
              <a:t>!</a:t>
            </a:r>
            <a:endParaRPr sz="3600" dirty="0"/>
          </a:p>
        </p:txBody>
      </p:sp>
      <p:pic>
        <p:nvPicPr>
          <p:cNvPr id="220" name="Google Shape;22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4425" y="2676650"/>
            <a:ext cx="4911747" cy="3274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6967cbdf0_0_6"/>
          <p:cNvSpPr txBox="1">
            <a:spLocks noGrp="1"/>
          </p:cNvSpPr>
          <p:nvPr>
            <p:ph type="title"/>
          </p:nvPr>
        </p:nvSpPr>
        <p:spPr>
          <a:xfrm>
            <a:off x="2152617" y="253777"/>
            <a:ext cx="7886700" cy="9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GB" sz="5867" b="1">
                <a:solidFill>
                  <a:schemeClr val="dk2"/>
                </a:solidFill>
              </a:rPr>
              <a:t>Quiz</a:t>
            </a:r>
            <a:endParaRPr sz="5867" b="1">
              <a:solidFill>
                <a:schemeClr val="dk2"/>
              </a:solidFill>
            </a:endParaRPr>
          </a:p>
        </p:txBody>
      </p:sp>
      <p:sp>
        <p:nvSpPr>
          <p:cNvPr id="227" name="Google Shape;227;g346967cbdf0_0_6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g346967cbdf0_0_6"/>
          <p:cNvSpPr txBox="1"/>
          <p:nvPr/>
        </p:nvSpPr>
        <p:spPr>
          <a:xfrm>
            <a:off x="768625" y="1828800"/>
            <a:ext cx="84417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u="sng">
                <a:solidFill>
                  <a:schemeClr val="hlink"/>
                </a:solidFill>
                <a:hlinkClick r:id="rId3"/>
              </a:rPr>
              <a:t>https://create.kahoot.it/share/het-einde-van-de-trojaanse-oorlog/111d1ff8-3d2e-440d-9b97-0fb27242e841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4000"/>
          </a:blip>
          <a:stretch>
            <a:fillRect/>
          </a:stretch>
        </a:blip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c4a5adc0b9_0_21"/>
          <p:cNvSpPr txBox="1">
            <a:spLocks noGrp="1"/>
          </p:cNvSpPr>
          <p:nvPr>
            <p:ph type="title"/>
          </p:nvPr>
        </p:nvSpPr>
        <p:spPr>
          <a:xfrm>
            <a:off x="701040" y="1435503"/>
            <a:ext cx="6553200" cy="15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ill Sans"/>
              <a:buNone/>
            </a:pP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Wat ga je onthouden van deze les?</a:t>
            </a:r>
            <a:endParaRPr sz="54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 amt="33000"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>
            <a:spLocks noGrp="1"/>
          </p:cNvSpPr>
          <p:nvPr>
            <p:ph type="title"/>
          </p:nvPr>
        </p:nvSpPr>
        <p:spPr>
          <a:xfrm>
            <a:off x="882619" y="2071581"/>
            <a:ext cx="3648741" cy="267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Gill Sans"/>
              <a:buNone/>
            </a:pP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De Oude Grieken…</a:t>
            </a:r>
            <a:b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</a:br>
            <a:r>
              <a:rPr lang="en-GB" sz="5400" b="1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en het einde van de oorlog</a:t>
            </a:r>
            <a:endParaRPr sz="5400" b="1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7300900" y="889735"/>
            <a:ext cx="1845600" cy="130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7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Het Trojaanse paard</a:t>
            </a:r>
            <a:endParaRPr sz="27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grpSp>
        <p:nvGrpSpPr>
          <p:cNvPr id="97" name="Google Shape;97;p2"/>
          <p:cNvGrpSpPr/>
          <p:nvPr/>
        </p:nvGrpSpPr>
        <p:grpSpPr>
          <a:xfrm>
            <a:off x="5277206" y="379732"/>
            <a:ext cx="5953808" cy="5373073"/>
            <a:chOff x="649788" y="761"/>
            <a:chExt cx="5953808" cy="5373073"/>
          </a:xfrm>
        </p:grpSpPr>
        <p:sp>
          <p:nvSpPr>
            <p:cNvPr id="98" name="Google Shape;98;p2"/>
            <p:cNvSpPr txBox="1"/>
            <p:nvPr/>
          </p:nvSpPr>
          <p:spPr>
            <a:xfrm>
              <a:off x="2715406" y="343207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Gill Sans"/>
                <a:buNone/>
              </a:pPr>
              <a:r>
                <a:rPr lang="en-GB" sz="2400" b="0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In welke goden geloofden de oude Grieken?</a:t>
              </a:r>
              <a:endPara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 rot="7174631">
              <a:off x="2383998" y="2277548"/>
              <a:ext cx="610216" cy="789310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 txBox="1"/>
            <p:nvPr/>
          </p:nvSpPr>
          <p:spPr>
            <a:xfrm rot="-3624592">
              <a:off x="2520835" y="2355715"/>
              <a:ext cx="427103" cy="47357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49788" y="3035334"/>
              <a:ext cx="2338500" cy="2338500"/>
            </a:xfrm>
            <a:prstGeom prst="ellipse">
              <a:avLst/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 rot="10346">
              <a:off x="3277771" y="3815394"/>
              <a:ext cx="697803" cy="789304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 txBox="1"/>
            <p:nvPr/>
          </p:nvSpPr>
          <p:spPr>
            <a:xfrm rot="10558">
              <a:off x="3277731" y="3972934"/>
              <a:ext cx="488402" cy="47340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265096" y="2998394"/>
              <a:ext cx="2338500" cy="2338500"/>
            </a:xfrm>
            <a:prstGeom prst="ellipse">
              <a:avLst/>
            </a:prstGeom>
            <a:solidFill>
              <a:srgbClr val="D8E2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519082" y="3388865"/>
              <a:ext cx="1839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0475" tIns="30475" rIns="30475" bIns="304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Gill Sans"/>
                <a:buNone/>
              </a:pPr>
              <a:r>
                <a:rPr lang="en-GB" sz="2400" b="0" i="0" u="none" strike="noStrike" cap="none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Toneel</a:t>
              </a:r>
              <a:r>
                <a:rPr lang="en-GB" sz="24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tjes</a:t>
              </a:r>
              <a:endParaRPr sz="24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7343094">
              <a:off x="4025942" y="2189186"/>
              <a:ext cx="672138" cy="789323"/>
            </a:xfrm>
            <a:prstGeom prst="rightArrow">
              <a:avLst>
                <a:gd name="adj1" fmla="val 60000"/>
                <a:gd name="adj2" fmla="val 50000"/>
              </a:avLst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 txBox="1"/>
            <p:nvPr/>
          </p:nvSpPr>
          <p:spPr>
            <a:xfrm rot="3456437">
              <a:off x="4180650" y="2432078"/>
              <a:ext cx="470395" cy="473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3300"/>
                <a:buFont typeface="Calibri"/>
                <a:buNone/>
              </a:pPr>
              <a:endParaRPr sz="33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2372960" y="761"/>
              <a:ext cx="2338500" cy="2338500"/>
            </a:xfrm>
            <a:prstGeom prst="ellipse">
              <a:avLst/>
            </a:prstGeom>
            <a:solidFill>
              <a:srgbClr val="B3C6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 txBox="1"/>
            <p:nvPr/>
          </p:nvSpPr>
          <p:spPr>
            <a:xfrm>
              <a:off x="992222" y="3340855"/>
              <a:ext cx="1653600" cy="16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5400" tIns="25400" rIns="25400" bIns="254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en-GB" sz="2500">
                  <a:solidFill>
                    <a:schemeClr val="dk2"/>
                  </a:solidFill>
                  <a:latin typeface="Gill Sans"/>
                  <a:ea typeface="Gill Sans"/>
                  <a:cs typeface="Gill Sans"/>
                  <a:sym typeface="Gill Sans"/>
                </a:rPr>
                <a:t>Ik zie iemand/iets in het Grieks</a:t>
              </a:r>
              <a:endParaRPr sz="2500" b="0" i="0" u="none" strike="noStrike" cap="none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endParaRPr>
            </a:p>
          </p:txBody>
        </p:sp>
      </p:grpSp>
      <p:sp>
        <p:nvSpPr>
          <p:cNvPr id="110" name="Google Shape;110;p2"/>
          <p:cNvSpPr txBox="1"/>
          <p:nvPr/>
        </p:nvSpPr>
        <p:spPr>
          <a:xfrm>
            <a:off x="7303900" y="716186"/>
            <a:ext cx="1839600" cy="16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0475" tIns="30475" rIns="30475" bIns="304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Gill Sans"/>
              <a:buNone/>
            </a:pPr>
            <a:r>
              <a:rPr lang="en-GB" sz="2400">
                <a:solidFill>
                  <a:schemeClr val="dk2"/>
                </a:solidFill>
                <a:latin typeface="Gill Sans"/>
                <a:ea typeface="Gill Sans"/>
                <a:cs typeface="Gill Sans"/>
                <a:sym typeface="Gill Sans"/>
              </a:rPr>
              <a:t>Het Trojaanse paard</a:t>
            </a:r>
            <a:endParaRPr sz="2400" b="0" i="0" u="none" strike="noStrike" cap="none">
              <a:solidFill>
                <a:schemeClr val="dk2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"/>
          <p:cNvSpPr txBox="1">
            <a:spLocks noGrp="1"/>
          </p:cNvSpPr>
          <p:nvPr>
            <p:ph type="title"/>
          </p:nvPr>
        </p:nvSpPr>
        <p:spPr>
          <a:xfrm>
            <a:off x="2152617" y="253777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177"/>
              <a:buNone/>
            </a:pPr>
            <a:endParaRPr sz="5867" b="1">
              <a:solidFill>
                <a:schemeClr val="dk2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8177"/>
              <a:buNone/>
            </a:pPr>
            <a:r>
              <a:rPr lang="en-GB" sz="5867" b="1">
                <a:solidFill>
                  <a:schemeClr val="dk2"/>
                </a:solidFill>
              </a:rPr>
              <a:t>Herhaling van de werkwoorden: Galgje</a:t>
            </a:r>
            <a:endParaRPr sz="5867" b="1">
              <a:solidFill>
                <a:schemeClr val="dk2"/>
              </a:solidFill>
            </a:endParaRPr>
          </a:p>
        </p:txBody>
      </p:sp>
      <p:sp>
        <p:nvSpPr>
          <p:cNvPr id="125" name="Google Shape;125;p3"/>
          <p:cNvSpPr txBox="1">
            <a:spLocks noGrp="1"/>
          </p:cNvSpPr>
          <p:nvPr>
            <p:ph type="body" idx="1"/>
          </p:nvPr>
        </p:nvSpPr>
        <p:spPr>
          <a:xfrm>
            <a:off x="-10" y="3276588"/>
            <a:ext cx="7030800" cy="43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914400" lvl="0" indent="-91440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dk2"/>
                </a:solidFill>
              </a:rPr>
              <a:t>ik = ἀκου + ω</a:t>
            </a:r>
            <a:endParaRPr sz="3500" b="1">
              <a:solidFill>
                <a:schemeClr val="dk2"/>
              </a:solidFill>
            </a:endParaRPr>
          </a:p>
          <a:p>
            <a:pPr marL="914400" lvl="0" indent="-914400" algn="ctr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500" b="1">
                <a:solidFill>
                  <a:schemeClr val="dk2"/>
                </a:solidFill>
              </a:rPr>
              <a:t>jij = ἀκου + εις</a:t>
            </a:r>
            <a:endParaRPr sz="3500" b="1">
              <a:solidFill>
                <a:schemeClr val="dk2"/>
              </a:solidFill>
            </a:endParaRPr>
          </a:p>
          <a:p>
            <a:pPr marL="914400" lvl="0" indent="-914400" algn="ctr" rtl="0">
              <a:lnSpc>
                <a:spcPct val="107916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GB" sz="3500" b="1">
                <a:solidFill>
                  <a:schemeClr val="dk2"/>
                </a:solidFill>
              </a:rPr>
              <a:t>zij / hij / die / het = ἀκου + ει</a:t>
            </a:r>
            <a:endParaRPr sz="3500" b="1">
              <a:solidFill>
                <a:schemeClr val="dk2"/>
              </a:solidFill>
            </a:endParaRPr>
          </a:p>
        </p:txBody>
      </p:sp>
      <p:sp>
        <p:nvSpPr>
          <p:cNvPr id="126" name="Google Shape;126;p3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7" name="Google Shape;127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3950" y="585675"/>
            <a:ext cx="1844400" cy="184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3"/>
          <p:cNvSpPr txBox="1"/>
          <p:nvPr/>
        </p:nvSpPr>
        <p:spPr>
          <a:xfrm>
            <a:off x="7734725" y="3276600"/>
            <a:ext cx="3000000" cy="18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ἀκου</a:t>
            </a:r>
            <a:r>
              <a:rPr lang="en-GB" sz="3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ω </a:t>
            </a:r>
            <a:endParaRPr sz="3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ἀκου</a:t>
            </a:r>
            <a:r>
              <a:rPr lang="en-GB" sz="3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εις</a:t>
            </a: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5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GB" sz="35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ἀκου</a:t>
            </a:r>
            <a:r>
              <a:rPr lang="en-GB" sz="35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ει</a:t>
            </a:r>
            <a:endParaRPr sz="35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6248400" y="3811500"/>
            <a:ext cx="1398000" cy="774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"/>
          <p:cNvSpPr txBox="1">
            <a:spLocks noGrp="1"/>
          </p:cNvSpPr>
          <p:nvPr>
            <p:ph type="title"/>
          </p:nvPr>
        </p:nvSpPr>
        <p:spPr>
          <a:xfrm>
            <a:off x="2152617" y="253777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GB" sz="5867" b="1">
                <a:solidFill>
                  <a:schemeClr val="dk2"/>
                </a:solidFill>
              </a:rPr>
              <a:t>Na 10 jaar…</a:t>
            </a:r>
            <a:endParaRPr sz="5867" b="1">
              <a:solidFill>
                <a:schemeClr val="dk2"/>
              </a:solidFill>
            </a:endParaRPr>
          </a:p>
        </p:txBody>
      </p:sp>
      <p:sp>
        <p:nvSpPr>
          <p:cNvPr id="136" name="Google Shape;136;p4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7" name="Google Shape;13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59988" y="1400576"/>
            <a:ext cx="6472025" cy="527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g3429a71758d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51" y="1652425"/>
            <a:ext cx="2211000" cy="336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g3429a71758d_0_6" descr="Afbeeldingsresultaat voor ariadne sculptur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206790" y="1647699"/>
            <a:ext cx="3123184" cy="343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3429a71758d_0_6"/>
          <p:cNvPicPr preferRelativeResize="0"/>
          <p:nvPr/>
        </p:nvPicPr>
        <p:blipFill rotWithShape="1">
          <a:blip r:embed="rId5">
            <a:alphaModFix/>
          </a:blip>
          <a:srcRect t="3966"/>
          <a:stretch/>
        </p:blipFill>
        <p:spPr>
          <a:xfrm>
            <a:off x="8738400" y="1660398"/>
            <a:ext cx="2372386" cy="34059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3429a71758d_0_6"/>
          <p:cNvSpPr txBox="1"/>
          <p:nvPr/>
        </p:nvSpPr>
        <p:spPr>
          <a:xfrm>
            <a:off x="392850" y="54612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Μενελαον</a:t>
            </a:r>
            <a:endParaRPr/>
          </a:p>
        </p:txBody>
      </p:sp>
      <p:sp>
        <p:nvSpPr>
          <p:cNvPr id="147" name="Google Shape;147;g3429a71758d_0_6"/>
          <p:cNvSpPr txBox="1"/>
          <p:nvPr/>
        </p:nvSpPr>
        <p:spPr>
          <a:xfrm>
            <a:off x="4268375" y="54612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Ἑλενην</a:t>
            </a:r>
            <a:endParaRPr/>
          </a:p>
        </p:txBody>
      </p:sp>
      <p:sp>
        <p:nvSpPr>
          <p:cNvPr id="148" name="Google Shape;148;g3429a71758d_0_6"/>
          <p:cNvSpPr txBox="1"/>
          <p:nvPr/>
        </p:nvSpPr>
        <p:spPr>
          <a:xfrm>
            <a:off x="8424588" y="5461225"/>
            <a:ext cx="30000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Παιδιον</a:t>
            </a:r>
            <a:r>
              <a:rPr lang="en-GB" sz="1867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149" name="Google Shape;149;g3429a71758d_0_6"/>
          <p:cNvSpPr txBox="1"/>
          <p:nvPr/>
        </p:nvSpPr>
        <p:spPr>
          <a:xfrm>
            <a:off x="1107950" y="478525"/>
            <a:ext cx="110994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Ὁραω (ik zie)</a:t>
            </a:r>
            <a:endParaRPr sz="3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5" name="Google Shape;155;p6"/>
          <p:cNvGraphicFramePr/>
          <p:nvPr/>
        </p:nvGraphicFramePr>
        <p:xfrm>
          <a:off x="696000" y="1449013"/>
          <a:ext cx="10800000" cy="4040700"/>
        </p:xfrm>
        <a:graphic>
          <a:graphicData uri="http://schemas.openxmlformats.org/drawingml/2006/table">
            <a:tbl>
              <a:tblPr>
                <a:noFill/>
                <a:tableStyleId>{F6D7C407-08AE-4226-A801-48378AEE4535}</a:tableStyleId>
              </a:tblPr>
              <a:tblGrid>
                <a:gridCol w="270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3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/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Mannelijk</a:t>
                      </a:r>
                      <a:endParaRPr sz="3500" b="1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Vrouwelijk</a:t>
                      </a:r>
                      <a:endParaRPr sz="3500" b="1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Onzijdig</a:t>
                      </a:r>
                      <a:endParaRPr sz="3500" b="1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6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Onderwerp</a:t>
                      </a:r>
                      <a:endParaRPr sz="3500" b="1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-ος </a:t>
                      </a:r>
                      <a:endParaRPr sz="55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-η</a:t>
                      </a:r>
                      <a:endParaRPr sz="55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-ον</a:t>
                      </a:r>
                      <a:endParaRPr sz="55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622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500"/>
                        <a:buFont typeface="Arial"/>
                        <a:buNone/>
                      </a:pPr>
                      <a:r>
                        <a:rPr lang="en-GB" sz="3500" b="1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“Iets of iemand”</a:t>
                      </a:r>
                      <a:r>
                        <a:rPr lang="en-GB" sz="3500" b="1" u="none" strike="noStrike" cap="none">
                          <a:solidFill>
                            <a:schemeClr val="dk2"/>
                          </a:solidFill>
                          <a:latin typeface="Gill Sans"/>
                          <a:ea typeface="Gill Sans"/>
                          <a:cs typeface="Gill Sans"/>
                          <a:sym typeface="Gill Sans"/>
                        </a:rPr>
                        <a:t> </a:t>
                      </a:r>
                      <a:endParaRPr sz="3500" b="1" u="none" strike="noStrike" cap="none">
                        <a:solidFill>
                          <a:schemeClr val="dk2"/>
                        </a:solidFill>
                        <a:latin typeface="Gill Sans"/>
                        <a:ea typeface="Gill Sans"/>
                        <a:cs typeface="Gill Sans"/>
                        <a:sym typeface="Gill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-ον</a:t>
                      </a:r>
                      <a:endParaRPr sz="55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-ην</a:t>
                      </a:r>
                      <a:endParaRPr sz="55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5500"/>
                        <a:buFont typeface="Arial"/>
                        <a:buNone/>
                      </a:pPr>
                      <a:r>
                        <a:rPr lang="en-GB" sz="5500" b="1" u="none" strike="noStrike" cap="none">
                          <a:solidFill>
                            <a:schemeClr val="dk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-ον</a:t>
                      </a:r>
                      <a:endParaRPr sz="5500" b="1" u="none" strike="noStrike" cap="none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5"/>
          <p:cNvSpPr txBox="1"/>
          <p:nvPr/>
        </p:nvSpPr>
        <p:spPr>
          <a:xfrm>
            <a:off x="816013" y="823602"/>
            <a:ext cx="34059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ὁραω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3" name="Google Shape;16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5262" y="3582288"/>
            <a:ext cx="3614417" cy="2410826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5"/>
          <p:cNvSpPr txBox="1"/>
          <p:nvPr/>
        </p:nvSpPr>
        <p:spPr>
          <a:xfrm>
            <a:off x="815954" y="2921090"/>
            <a:ext cx="2478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ἱππον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5" descr="Angstaanjagende Griekse veldslagen - NEMO Kennislink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41287" y="3582300"/>
            <a:ext cx="3405824" cy="2410818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5"/>
          <p:cNvSpPr txBox="1"/>
          <p:nvPr/>
        </p:nvSpPr>
        <p:spPr>
          <a:xfrm>
            <a:off x="9016716" y="2921098"/>
            <a:ext cx="2478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ὁπλον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5"/>
          <p:cNvSpPr txBox="1"/>
          <p:nvPr/>
        </p:nvSpPr>
        <p:spPr>
          <a:xfrm>
            <a:off x="1279887" y="5858890"/>
            <a:ext cx="2478157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8" name="Google Shape;168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48271" y="3581394"/>
            <a:ext cx="3614424" cy="241263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5"/>
          <p:cNvSpPr txBox="1"/>
          <p:nvPr/>
        </p:nvSpPr>
        <p:spPr>
          <a:xfrm>
            <a:off x="4916330" y="2921090"/>
            <a:ext cx="24783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θαλασσηv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7"/>
          <p:cNvSpPr txBox="1">
            <a:spLocks noGrp="1"/>
          </p:cNvSpPr>
          <p:nvPr>
            <p:ph type="title"/>
          </p:nvPr>
        </p:nvSpPr>
        <p:spPr>
          <a:xfrm>
            <a:off x="2152617" y="253777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</a:pPr>
            <a:r>
              <a:rPr lang="en-GB" sz="5867" b="1">
                <a:solidFill>
                  <a:schemeClr val="dk2"/>
                </a:solidFill>
              </a:rPr>
              <a:t>Het einde van de oorlog</a:t>
            </a:r>
            <a:endParaRPr sz="5867" b="1">
              <a:solidFill>
                <a:schemeClr val="dk2"/>
              </a:solidFill>
            </a:endParaRPr>
          </a:p>
        </p:txBody>
      </p: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6724419" y="4299322"/>
            <a:ext cx="5553219" cy="19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/>
              <a:t>		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0"/>
              <a:buNone/>
            </a:pPr>
            <a:endParaRPr sz="8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77" name="Google Shape;177;p7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7" descr="Paard van Troje - Wikipedi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05725" y="1391475"/>
            <a:ext cx="6886275" cy="5416733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7"/>
          <p:cNvSpPr txBox="1"/>
          <p:nvPr/>
        </p:nvSpPr>
        <p:spPr>
          <a:xfrm>
            <a:off x="940899" y="1391475"/>
            <a:ext cx="3253200" cy="56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Ὁ</a:t>
            </a:r>
            <a:r>
              <a:rPr lang="en-GB" sz="3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ραω</a:t>
            </a: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/>
              <a:t>Οὐχ ὁραω</a:t>
            </a:r>
            <a:endParaRPr sz="3600" b="1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ἱππον?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Μενελαον?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θεην?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θαλασσην?</a:t>
            </a:r>
            <a:endParaRPr sz="360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ὁ</a:t>
            </a:r>
            <a:r>
              <a:rPr lang="en-GB" sz="3600">
                <a:solidFill>
                  <a:schemeClr val="dk1"/>
                </a:solidFill>
              </a:rPr>
              <a:t>πλον?</a:t>
            </a:r>
            <a:endParaRPr sz="36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GB" sz="3600">
                <a:solidFill>
                  <a:schemeClr val="dk1"/>
                </a:solidFill>
              </a:rPr>
              <a:t>πλοιον?</a:t>
            </a:r>
            <a:endParaRPr sz="36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3C6E7"/>
        </a:solid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8"/>
          <p:cNvSpPr txBox="1">
            <a:spLocks noGrp="1"/>
          </p:cNvSpPr>
          <p:nvPr>
            <p:ph type="title"/>
          </p:nvPr>
        </p:nvSpPr>
        <p:spPr>
          <a:xfrm>
            <a:off x="2152617" y="253777"/>
            <a:ext cx="7886800" cy="9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rPr lang="en-GB" sz="5867" b="1">
                <a:solidFill>
                  <a:schemeClr val="dk2"/>
                </a:solidFill>
              </a:rPr>
              <a:t>De bedenker van de list</a:t>
            </a:r>
            <a:endParaRPr sz="5867" b="1">
              <a:solidFill>
                <a:schemeClr val="dk2"/>
              </a:solidFill>
            </a:endParaRPr>
          </a:p>
        </p:txBody>
      </p:sp>
      <p:sp>
        <p:nvSpPr>
          <p:cNvPr id="186" name="Google Shape;186;p8"/>
          <p:cNvSpPr txBox="1">
            <a:spLocks noGrp="1"/>
          </p:cNvSpPr>
          <p:nvPr>
            <p:ph type="body" idx="1"/>
          </p:nvPr>
        </p:nvSpPr>
        <p:spPr>
          <a:xfrm>
            <a:off x="6724419" y="4299322"/>
            <a:ext cx="5553219" cy="1934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</a:pPr>
            <a:r>
              <a:rPr lang="en-GB" sz="4800"/>
              <a:t>						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/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4800"/>
              <a:buNone/>
            </a:pPr>
            <a:endParaRPr sz="4800">
              <a:solidFill>
                <a:schemeClr val="lt1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8000"/>
              <a:buNone/>
            </a:pPr>
            <a:endParaRPr sz="8000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SzPts val="2800"/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187" name="Google Shape;187;p8" descr="Afbeeldingsresultaat voor theseus"/>
          <p:cNvSpPr/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67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8"/>
          <p:cNvSpPr txBox="1"/>
          <p:nvPr/>
        </p:nvSpPr>
        <p:spPr>
          <a:xfrm>
            <a:off x="4362156" y="1349376"/>
            <a:ext cx="3467700" cy="20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4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Ὀδυσσευς</a:t>
            </a:r>
            <a:endParaRPr sz="44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8" descr="Odysseus | Myth, Significance, Trojan War, &amp; Odyssey | Britannic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5175" y="2483288"/>
            <a:ext cx="3467700" cy="34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8" descr="Na België en Verenigd Koninkrijk ook Troje in lockdown: &quot;Maar eerst nog  even dit houten paard binnenhalen&quot;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9950" y="2475475"/>
            <a:ext cx="6281925" cy="348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</Words>
  <Application>Microsoft Office PowerPoint</Application>
  <PresentationFormat>Breedbeeld</PresentationFormat>
  <Paragraphs>91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7" baseType="lpstr">
      <vt:lpstr>Gill Sans</vt:lpstr>
      <vt:lpstr>Arial</vt:lpstr>
      <vt:lpstr>Calibri</vt:lpstr>
      <vt:lpstr>Kantoorthema</vt:lpstr>
      <vt:lpstr>OUDE GRIEKEN – JONGE HELDEN  LES 4</vt:lpstr>
      <vt:lpstr>De Oude Grieken… en het einde van de oorlog</vt:lpstr>
      <vt:lpstr> Herhaling van de werkwoorden: Galgje</vt:lpstr>
      <vt:lpstr>Na 10 jaar…</vt:lpstr>
      <vt:lpstr>PowerPoint-presentatie</vt:lpstr>
      <vt:lpstr>PowerPoint-presentatie</vt:lpstr>
      <vt:lpstr>PowerPoint-presentatie</vt:lpstr>
      <vt:lpstr>Het einde van de oorlog</vt:lpstr>
      <vt:lpstr>De bedenker van de list</vt:lpstr>
      <vt:lpstr>Toneel</vt:lpstr>
      <vt:lpstr>Toneeltjes</vt:lpstr>
      <vt:lpstr>Quiz</vt:lpstr>
      <vt:lpstr>Wat ga je onthouden van deze les?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Delfine Abbeloos</dc:creator>
  <cp:lastModifiedBy>Yasmine Rooms</cp:lastModifiedBy>
  <cp:revision>1</cp:revision>
  <dcterms:modified xsi:type="dcterms:W3CDTF">2025-04-02T15:21:51Z</dcterms:modified>
</cp:coreProperties>
</file>