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embeddedFontLst>
    <p:embeddedFont>
      <p:font typeface="Gill Sans"/>
      <p:regular r:id="rId59"/>
      <p:bold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61" roundtripDataSignature="AMtx7mjbLeNPu48UdmEyq0YCCKEUL9tJ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842A989-6029-476C-A6D4-F9A1FFAC46D9}">
  <a:tblStyle styleId="{F842A989-6029-476C-A6D4-F9A1FFAC46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1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GillSans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GillSans-regular.fntdata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orldhistory.org/Menelaus/" TargetMode="External"/><Relationship Id="rId3" Type="http://schemas.openxmlformats.org/officeDocument/2006/relationships/hyperlink" Target="https://www.worldhistory.org/disambiguation/Helen/" TargetMode="External"/><Relationship Id="rId4" Type="http://schemas.openxmlformats.org/officeDocument/2006/relationships/hyperlink" Target="https://www.worldhistory.org/Trojan_War/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Wat weten jullie nog van de vorige les?</a:t>
            </a:r>
            <a:endParaRPr/>
          </a:p>
        </p:txBody>
      </p:sp>
      <p:sp>
        <p:nvSpPr>
          <p:cNvPr id="83" name="Google Shape;83;p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Paris gestorven tijdens de oorlog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Meneleos neemt Helena terug mee naar huis =&gt; zijn zij gelukkig samen?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A scene from a red-figure vase showing </a:t>
            </a:r>
            <a:r>
              <a:rPr lang="nl" u="sng">
                <a:solidFill>
                  <a:schemeClr val="hlink"/>
                </a:solidFill>
                <a:hlinkClick r:id="rId2"/>
              </a:rPr>
              <a:t>Menelaos</a:t>
            </a:r>
            <a:r>
              <a:rPr lang="nl"/>
              <a:t> re-capturing </a:t>
            </a:r>
            <a:r>
              <a:rPr lang="nl" u="sng">
                <a:solidFill>
                  <a:schemeClr val="hlink"/>
                </a:solidFill>
                <a:hlinkClick r:id="rId3"/>
              </a:rPr>
              <a:t>Helen</a:t>
            </a:r>
            <a:r>
              <a:rPr lang="nl"/>
              <a:t> during the </a:t>
            </a:r>
            <a:r>
              <a:rPr lang="nl" u="sng">
                <a:solidFill>
                  <a:schemeClr val="hlink"/>
                </a:solidFill>
                <a:hlinkClick r:id="rId4"/>
              </a:rPr>
              <a:t>Trojan War</a:t>
            </a:r>
            <a:r>
              <a:rPr lang="nl"/>
              <a:t>. 480 BCE. (Staatliche Antikensammlungen, Munich)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74954ad7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3474954ad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6" name="Google Shape;426;p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p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7b7ff35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7b7ff35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5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6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6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6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6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6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5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Google Shape;20;p5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5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9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59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5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6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6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" name="Google Shape;37;p6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6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61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61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6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61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6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6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6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6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Google Shape;57;p6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Google Shape;58;p6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6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6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Google Shape;65;p6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6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11.xml"/><Relationship Id="rId4" Type="http://schemas.openxmlformats.org/officeDocument/2006/relationships/slide" Target="/ppt/slides/slide23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12.xml"/><Relationship Id="rId4" Type="http://schemas.openxmlformats.org/officeDocument/2006/relationships/slide" Target="/ppt/slides/slide13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14.xml"/><Relationship Id="rId4" Type="http://schemas.openxmlformats.org/officeDocument/2006/relationships/slide" Target="/ppt/slides/slide15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16.xml"/><Relationship Id="rId4" Type="http://schemas.openxmlformats.org/officeDocument/2006/relationships/slide" Target="/ppt/slides/slide17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18.xml"/><Relationship Id="rId4" Type="http://schemas.openxmlformats.org/officeDocument/2006/relationships/slide" Target="/ppt/slides/slide19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slide" Target="/ppt/slides/slide20.xml"/><Relationship Id="rId4" Type="http://schemas.openxmlformats.org/officeDocument/2006/relationships/slide" Target="/ppt/slides/slide21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slide" Target="/ppt/slides/slide22.xml"/><Relationship Id="rId4" Type="http://schemas.openxmlformats.org/officeDocument/2006/relationships/slide" Target="/ppt/slides/slide21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/ppt/slides/slide23.xml"/><Relationship Id="rId4" Type="http://schemas.openxmlformats.org/officeDocument/2006/relationships/slide" Target="/ppt/slides/slide24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slide" Target="/ppt/slides/slide25.xml"/><Relationship Id="rId4" Type="http://schemas.openxmlformats.org/officeDocument/2006/relationships/slide" Target="/ppt/slides/slide2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slide" Target="/ppt/slides/slide27.xml"/><Relationship Id="rId4" Type="http://schemas.openxmlformats.org/officeDocument/2006/relationships/slide" Target="/ppt/slides/slide26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slide" Target="/ppt/slides/slide28.xml"/><Relationship Id="rId4" Type="http://schemas.openxmlformats.org/officeDocument/2006/relationships/slide" Target="/ppt/slides/slide26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slide" Target="/ppt/slides/slide29.xml"/><Relationship Id="rId4" Type="http://schemas.openxmlformats.org/officeDocument/2006/relationships/slide" Target="/ppt/slides/slide30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slide" Target="/ppt/slides/slide10.xml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slide" Target="/ppt/slides/slide31.xml"/><Relationship Id="rId4" Type="http://schemas.openxmlformats.org/officeDocument/2006/relationships/slide" Target="/ppt/slides/slide32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slide" Target="/ppt/slides/slide27.xml"/><Relationship Id="rId4" Type="http://schemas.openxmlformats.org/officeDocument/2006/relationships/slide" Target="/ppt/slides/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slide" Target="/ppt/slides/slide27.xml"/><Relationship Id="rId4" Type="http://schemas.openxmlformats.org/officeDocument/2006/relationships/slide" Target="/ppt/slides/slide26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slide" Target="/ppt/slides/slide33.xml"/><Relationship Id="rId4" Type="http://schemas.openxmlformats.org/officeDocument/2006/relationships/slide" Target="/ppt/slides/slide34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slide" Target="/ppt/slides/slide35.xml"/><Relationship Id="rId4" Type="http://schemas.openxmlformats.org/officeDocument/2006/relationships/slide" Target="/ppt/slides/slide36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slide" Target="/ppt/slides/slide37.xml"/><Relationship Id="rId4" Type="http://schemas.openxmlformats.org/officeDocument/2006/relationships/slide" Target="/ppt/slides/slide38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slide" Target="/ppt/slides/slide37.xml"/><Relationship Id="rId4" Type="http://schemas.openxmlformats.org/officeDocument/2006/relationships/slide" Target="/ppt/slides/slide38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slide" Target="/ppt/slides/slide10.xml"/><Relationship Id="rId4" Type="http://schemas.openxmlformats.org/officeDocument/2006/relationships/slide" Target="/ppt/slides/slide10.xml"/><Relationship Id="rId5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slide" Target="/ppt/slides/slide38.xml"/><Relationship Id="rId4" Type="http://schemas.openxmlformats.org/officeDocument/2006/relationships/slide" Target="/ppt/slides/slide39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slide" Target="/ppt/slides/slide40.xml"/><Relationship Id="rId4" Type="http://schemas.openxmlformats.org/officeDocument/2006/relationships/slide" Target="/ppt/slides/slide4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slide" Target="/ppt/slides/slide42.xml"/><Relationship Id="rId4" Type="http://schemas.openxmlformats.org/officeDocument/2006/relationships/slide" Target="/ppt/slides/slide43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slide" Target="/ppt/slides/slide44.xml"/><Relationship Id="rId4" Type="http://schemas.openxmlformats.org/officeDocument/2006/relationships/image" Target="../media/image1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slide" Target="/ppt/slides/slide45.xml"/><Relationship Id="rId4" Type="http://schemas.openxmlformats.org/officeDocument/2006/relationships/slide" Target="/ppt/slides/slide46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slide" Target="/ppt/slides/slide10.xml"/><Relationship Id="rId4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56000"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>
            <p:ph type="ctrTitle"/>
          </p:nvPr>
        </p:nvSpPr>
        <p:spPr>
          <a:xfrm>
            <a:off x="115701" y="130410"/>
            <a:ext cx="87810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– JONGE HELDEN</a:t>
            </a:r>
            <a:br>
              <a:rPr b="1" lang="nl" sz="5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b="1" lang="nl" sz="5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 5</a:t>
            </a:r>
            <a:endParaRPr b="1" sz="5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" name="Google Shape;158;p9"/>
          <p:cNvSpPr txBox="1"/>
          <p:nvPr>
            <p:ph idx="1" type="body"/>
          </p:nvPr>
        </p:nvSpPr>
        <p:spPr>
          <a:xfrm>
            <a:off x="628650" y="1490675"/>
            <a:ext cx="74961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komt met zijn vrienden aan op een eiland. Hij ziet schaapjes en een grot.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Groen: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λεγει tegen zijn vrienden: “</a:t>
            </a:r>
            <a:r>
              <a:rPr lang="nl" sz="2600">
                <a:solidFill>
                  <a:schemeClr val="dk2"/>
                </a:solidFill>
              </a:rPr>
              <a:t>Loop</a:t>
            </a:r>
            <a:r>
              <a:rPr lang="nl" sz="2600">
                <a:solidFill>
                  <a:schemeClr val="dk2"/>
                </a:solidFill>
              </a:rPr>
              <a:t> naar de grot!”.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rgbClr val="44546A"/>
                </a:solidFill>
              </a:rPr>
              <a:t>Ὁ Ὀδυσσευς</a:t>
            </a:r>
            <a:r>
              <a:rPr lang="nl" sz="2600">
                <a:solidFill>
                  <a:schemeClr val="dk2"/>
                </a:solidFill>
              </a:rPr>
              <a:t> ἐστι</a:t>
            </a:r>
            <a:r>
              <a:rPr lang="nl" sz="2600">
                <a:solidFill>
                  <a:schemeClr val="dk2"/>
                </a:solidFill>
              </a:rPr>
              <a:t> bang en gaat terug naar το πλοιον. 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10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staan aan de ingang van de grot. Ὁραει stoelen en een gigantische tafel staan.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Ze gaan naar binnen.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Oranje:</a:t>
            </a:r>
            <a:r>
              <a:rPr lang="nl" sz="2600">
                <a:solidFill>
                  <a:schemeClr val="dk2"/>
                </a:solidFill>
              </a:rPr>
              <a:t> Ze zoeken de eigenaar van de grot.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2" name="Google Shape;172;p11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Ze zien nu ook een </a:t>
            </a:r>
            <a:r>
              <a:rPr lang="nl" sz="2600">
                <a:solidFill>
                  <a:schemeClr val="dk2"/>
                </a:solidFill>
              </a:rPr>
              <a:t>groot </a:t>
            </a:r>
            <a:r>
              <a:rPr lang="nl" sz="2600">
                <a:solidFill>
                  <a:schemeClr val="dk2"/>
                </a:solidFill>
              </a:rPr>
              <a:t>bed staan en kijken verder rond.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klimt op het bed.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krijgt honger en zoekt naar iets lekkers om te eten.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" name="Google Shape;179;p12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wandelen naar de schapen. De weg is lang en ze komen niemand tegen.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Ὁ Ὀδυσσευς παυει met wandelen! Λεγει: “We gaan terug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chemeClr val="dk2"/>
                </a:solidFill>
              </a:rPr>
              <a:t>naar de grot.”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Ze blijven doorwandelen tot ze de schapen hebben gevonden.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" name="Google Shape;185;p13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valt van het bed en doet zijn been pijn. </a:t>
            </a:r>
            <a:r>
              <a:rPr lang="nl" sz="2600">
                <a:solidFill>
                  <a:srgbClr val="44546A"/>
                </a:solidFill>
              </a:rPr>
              <a:t>Hij </a:t>
            </a:r>
            <a:r>
              <a:rPr lang="nl" sz="2600">
                <a:solidFill>
                  <a:schemeClr val="dk2"/>
                </a:solidFill>
              </a:rPr>
              <a:t>roept het uit van de pijn.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Zijn vrienden schrikken en roepen ook. Sommige lopen naar buiten.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Zijn vrienden schrikken en helpen τον Ὀδυσσευς recht te staan.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1" name="Google Shape;191;p14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vinden geen eten. Παυει met zoeken.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Ze besluiten om naar de schapen te gaan.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hebben wijn mee en besluiten die op te drinken.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7" name="Google Shape;197;p15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Wanneer ὁ</a:t>
            </a:r>
            <a:r>
              <a:rPr lang="nl" sz="2600">
                <a:solidFill>
                  <a:schemeClr val="dk2"/>
                </a:solidFill>
              </a:rPr>
              <a:t> Ὀδυσσευς </a:t>
            </a:r>
            <a:r>
              <a:rPr lang="nl" sz="2600">
                <a:solidFill>
                  <a:schemeClr val="dk2"/>
                </a:solidFill>
              </a:rPr>
              <a:t>en zijn vrienden aankomen bij de grot, krijgen ze reuzehonger. Ze zoeken binnen naar eten.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vindt een </a:t>
            </a:r>
            <a:r>
              <a:rPr lang="nl" sz="2600">
                <a:solidFill>
                  <a:schemeClr val="dk2"/>
                </a:solidFill>
              </a:rPr>
              <a:t>gigantische </a:t>
            </a:r>
            <a:r>
              <a:rPr lang="nl" sz="2600">
                <a:solidFill>
                  <a:schemeClr val="dk2"/>
                </a:solidFill>
              </a:rPr>
              <a:t>schoen naast het bed.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hebben </a:t>
            </a:r>
            <a:r>
              <a:rPr lang="nl" sz="2600">
                <a:solidFill>
                  <a:schemeClr val="dk2"/>
                </a:solidFill>
              </a:rPr>
              <a:t>lekkere </a:t>
            </a:r>
            <a:r>
              <a:rPr lang="nl" sz="2600">
                <a:solidFill>
                  <a:schemeClr val="dk2"/>
                </a:solidFill>
              </a:rPr>
              <a:t>wijn mee en besluiten die op te drinken.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3" name="Google Shape;203;p16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Wanneer ὁ</a:t>
            </a:r>
            <a:r>
              <a:rPr lang="nl" sz="2600">
                <a:solidFill>
                  <a:schemeClr val="dk2"/>
                </a:solidFill>
              </a:rPr>
              <a:t> Ὀδυσσευς </a:t>
            </a:r>
            <a:r>
              <a:rPr lang="nl" sz="2600">
                <a:solidFill>
                  <a:schemeClr val="dk2"/>
                </a:solidFill>
              </a:rPr>
              <a:t>en zijn vrienden aankomen bij de schapen zien ze in de verte een grote reus staan.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Ὁ Ὀδυσσευς ἐστι bang en λεγει: “</a:t>
            </a:r>
            <a:r>
              <a:rPr lang="nl" sz="2600">
                <a:solidFill>
                  <a:schemeClr val="dk2"/>
                </a:solidFill>
              </a:rPr>
              <a:t>Loop weg</a:t>
            </a:r>
            <a:r>
              <a:rPr lang="nl" sz="2600">
                <a:solidFill>
                  <a:schemeClr val="dk2"/>
                </a:solidFill>
              </a:rPr>
              <a:t>!”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Ze gaan naar de reus om hulp te vragen.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9" name="Google Shape;209;p17"/>
          <p:cNvSpPr txBox="1"/>
          <p:nvPr>
            <p:ph idx="1" type="body"/>
          </p:nvPr>
        </p:nvSpPr>
        <p:spPr>
          <a:xfrm>
            <a:off x="628650" y="1490675"/>
            <a:ext cx="43038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Door de chaos worden de buren gewekt, maar de buren blijken Cyclopen te zijn!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Die eten graag mensen. Ze eten τον Ὀδυσσευς en zijn vrienden allemaal op!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210" name="Google Shape;2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200" y="1389177"/>
            <a:ext cx="3371138" cy="31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6" name="Google Shape;216;p18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Een </a:t>
            </a:r>
            <a:r>
              <a:rPr lang="nl" sz="2600">
                <a:solidFill>
                  <a:schemeClr val="dk2"/>
                </a:solidFill>
              </a:rPr>
              <a:t>gigantische cycloop</a:t>
            </a:r>
            <a:r>
              <a:rPr lang="nl" sz="2600">
                <a:solidFill>
                  <a:schemeClr val="dk2"/>
                </a:solidFill>
              </a:rPr>
              <a:t> komt binnen op het moment dat de vrienden τον Ὀδυσσευς helpen. Ὁ κυκλωψ ὁραει hen en sluit de grot met een grote steen.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Ὁ Ὀδυσσευς λεγει: “</a:t>
            </a:r>
            <a:r>
              <a:rPr lang="nl" sz="2600">
                <a:solidFill>
                  <a:schemeClr val="dk2"/>
                </a:solidFill>
              </a:rPr>
              <a:t>Loop</a:t>
            </a:r>
            <a:r>
              <a:rPr lang="nl" sz="2600">
                <a:solidFill>
                  <a:schemeClr val="dk2"/>
                </a:solidFill>
              </a:rPr>
              <a:t> vlug naar buiten!”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Ze verstoppen zich vlug.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33000"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343500" y="455800"/>
            <a:ext cx="3614400" cy="20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Gill Sans"/>
              <a:buNone/>
            </a:pP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1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3957905" y="284799"/>
            <a:ext cx="4465356" cy="4029805"/>
            <a:chOff x="649788" y="761"/>
            <a:chExt cx="5953808" cy="5373073"/>
          </a:xfrm>
        </p:grpSpPr>
        <p:sp>
          <p:nvSpPr>
            <p:cNvPr id="93" name="Google Shape;93;p2"/>
            <p:cNvSpPr txBox="1"/>
            <p:nvPr/>
          </p:nvSpPr>
          <p:spPr>
            <a:xfrm>
              <a:off x="2715406" y="343207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Gill Sans"/>
                <a:buNone/>
              </a:pPr>
              <a:r>
                <a:rPr b="0" i="0" lang="nl" sz="1800" u="none" cap="none" strike="noStrik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In welke goden geloofden de oude Grieken?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7174631">
              <a:off x="2383998" y="2277548"/>
              <a:ext cx="610216" cy="789310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 txBox="1"/>
            <p:nvPr/>
          </p:nvSpPr>
          <p:spPr>
            <a:xfrm rot="-3624592">
              <a:off x="2520835" y="2355715"/>
              <a:ext cx="427103" cy="4735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49788" y="3035334"/>
              <a:ext cx="2338500" cy="2338500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992234" y="3377780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nl" sz="18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Spel: in de grot van de cycloop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10346">
              <a:off x="3277771" y="3815394"/>
              <a:ext cx="697803" cy="789304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 rot="10558">
              <a:off x="3277731" y="3972934"/>
              <a:ext cx="488402" cy="4734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265096" y="2998394"/>
              <a:ext cx="2338500" cy="2338500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4647117" y="3388865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Gill Sans"/>
                <a:buNone/>
              </a:pPr>
              <a:r>
                <a:rPr b="0" i="0" lang="nl" sz="1800" u="none" cap="none" strike="noStrik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Ceremonie!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-7343094">
              <a:off x="4025942" y="2189186"/>
              <a:ext cx="672138" cy="789323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 rot="3456437">
              <a:off x="4180650" y="2432078"/>
              <a:ext cx="470395" cy="4736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372960" y="761"/>
              <a:ext cx="2338500" cy="2338500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Google Shape;105;p2"/>
          <p:cNvSpPr txBox="1"/>
          <p:nvPr/>
        </p:nvSpPr>
        <p:spPr>
          <a:xfrm>
            <a:off x="5475675" y="667181"/>
            <a:ext cx="138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5294363" y="924310"/>
            <a:ext cx="16353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2" name="Google Shape;222;p19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Een </a:t>
            </a:r>
            <a:r>
              <a:rPr lang="nl" sz="2600">
                <a:solidFill>
                  <a:schemeClr val="dk2"/>
                </a:solidFill>
              </a:rPr>
              <a:t>gigantische cycloop</a:t>
            </a:r>
            <a:r>
              <a:rPr lang="nl" sz="2600">
                <a:solidFill>
                  <a:schemeClr val="dk2"/>
                </a:solidFill>
              </a:rPr>
              <a:t> komt binnen op het moment dat ὁ Ὀδυσσευς en zijn vrienden naar buiten willen gaan. Ὁ κυκλωψ ὁραει hen en sluit de grot met een grote steen.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rgbClr val="44546A"/>
                </a:solidFill>
              </a:rPr>
              <a:t>Ὁ Ὀδυσσευς</a:t>
            </a:r>
            <a:r>
              <a:rPr lang="nl" sz="2600">
                <a:solidFill>
                  <a:schemeClr val="dk2"/>
                </a:solidFill>
              </a:rPr>
              <a:t> λεγει</a:t>
            </a:r>
            <a:r>
              <a:rPr lang="nl" sz="2600">
                <a:solidFill>
                  <a:schemeClr val="dk2"/>
                </a:solidFill>
              </a:rPr>
              <a:t>: “</a:t>
            </a:r>
            <a:r>
              <a:rPr lang="nl" sz="2600">
                <a:solidFill>
                  <a:schemeClr val="dk2"/>
                </a:solidFill>
              </a:rPr>
              <a:t>Loop</a:t>
            </a:r>
            <a:r>
              <a:rPr lang="nl" sz="2600">
                <a:solidFill>
                  <a:schemeClr val="dk2"/>
                </a:solidFill>
              </a:rPr>
              <a:t> vlug naar buiten!”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Ze verstoppen zich vlug.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8" name="Google Shape;228;p20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worden dronken. Een </a:t>
            </a:r>
            <a:r>
              <a:rPr lang="nl" sz="2600">
                <a:solidFill>
                  <a:schemeClr val="dk2"/>
                </a:solidFill>
              </a:rPr>
              <a:t>gigantische cycloop</a:t>
            </a:r>
            <a:r>
              <a:rPr lang="nl" sz="2600">
                <a:solidFill>
                  <a:schemeClr val="dk2"/>
                </a:solidFill>
              </a:rPr>
              <a:t> komt plots binnen. Ὁραει τον Ὀδυσσευς en zijn vrienden en sluit de grot met een </a:t>
            </a:r>
            <a:r>
              <a:rPr lang="nl" sz="2600">
                <a:solidFill>
                  <a:schemeClr val="dk2"/>
                </a:solidFill>
              </a:rPr>
              <a:t>grote</a:t>
            </a:r>
            <a:r>
              <a:rPr lang="nl" sz="2600">
                <a:solidFill>
                  <a:schemeClr val="dk2"/>
                </a:solidFill>
              </a:rPr>
              <a:t> steen.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Ὁ Ὀδυσσευς λεγει: “</a:t>
            </a:r>
            <a:r>
              <a:rPr lang="nl" sz="2600">
                <a:solidFill>
                  <a:schemeClr val="dk2"/>
                </a:solidFill>
              </a:rPr>
              <a:t>Loop</a:t>
            </a:r>
            <a:r>
              <a:rPr lang="nl" sz="2600">
                <a:solidFill>
                  <a:schemeClr val="dk2"/>
                </a:solidFill>
              </a:rPr>
              <a:t> vlug naar buiten!”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Ze verstoppen zich vlug. 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4" name="Google Shape;234;p21"/>
          <p:cNvSpPr txBox="1"/>
          <p:nvPr>
            <p:ph idx="1" type="body"/>
          </p:nvPr>
        </p:nvSpPr>
        <p:spPr>
          <a:xfrm>
            <a:off x="628650" y="1490675"/>
            <a:ext cx="81678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valt flauw door de stank van de schoenen.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Zijn vrienden zien het niet en blijven gewoon rondkijken.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 u="sng">
                <a:solidFill>
                  <a:schemeClr val="dk2"/>
                </a:solidFill>
              </a:rPr>
              <a:t>:</a:t>
            </a:r>
            <a:r>
              <a:rPr lang="nl" sz="2600">
                <a:solidFill>
                  <a:schemeClr val="dk2"/>
                </a:solidFill>
              </a:rPr>
              <a:t> Een vriend ὁραει τον Ὀδυσσευς en roept om hulp.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0" name="Google Shape;240;p22"/>
          <p:cNvSpPr txBox="1"/>
          <p:nvPr>
            <p:ph idx="1" type="body"/>
          </p:nvPr>
        </p:nvSpPr>
        <p:spPr>
          <a:xfrm>
            <a:off x="628650" y="1268050"/>
            <a:ext cx="4342200" cy="3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lopen naar το πλοιον en proberen weg te varen. Maar er is te veel wind. Ze zitten dus vast op het eiland. 	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		Keer terug naar </a:t>
            </a:r>
            <a:r>
              <a:rPr lang="nl" sz="26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1" name="Google Shape;24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8825" y="1534475"/>
            <a:ext cx="4149125" cy="25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7" name="Google Shape;247;p23"/>
          <p:cNvSpPr txBox="1"/>
          <p:nvPr>
            <p:ph idx="1" type="body"/>
          </p:nvPr>
        </p:nvSpPr>
        <p:spPr>
          <a:xfrm>
            <a:off x="628650" y="1490675"/>
            <a:ext cx="422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De reus blijkt een cyloop te zijn, een eenogig monster. Hij lust wel een mensje en eet τον Ὀδυσσευς en zijn vrienden op.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8" name="Google Shape;2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650" y="1420452"/>
            <a:ext cx="3219900" cy="300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4" name="Google Shape;254;p24"/>
          <p:cNvSpPr txBox="1"/>
          <p:nvPr>
            <p:ph idx="1" type="body"/>
          </p:nvPr>
        </p:nvSpPr>
        <p:spPr>
          <a:xfrm>
            <a:off x="628650" y="1490675"/>
            <a:ext cx="40629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Doordat ὁ Ὀδυσσευς zijn been heeft gebroken, raken ze niet op tijd buiten. De wrede κυκλωψ eet graag mensen en eet hen allemaal op!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255" name="Google Shape;2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950" y="1420453"/>
            <a:ext cx="3540950" cy="33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1" name="Google Shape;261;p25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Sommige vrienden hebben zich niet op tijd verstopt.  De angstaanjagende κυκλωψ ὁραει hen. Hij eet graag mensen en eet enkele vrienden op! Gelukkig οὐχ ὁραει τον Ὀδυσσευς.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valt τον κυκλωψ aan.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</a:t>
            </a:r>
            <a:r>
              <a:rPr lang="nl" sz="2600">
                <a:solidFill>
                  <a:schemeClr val="dk2"/>
                </a:solidFill>
              </a:rPr>
              <a:t> doet niets.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7" name="Google Shape;267;p26"/>
          <p:cNvSpPr txBox="1"/>
          <p:nvPr>
            <p:ph idx="1" type="body"/>
          </p:nvPr>
        </p:nvSpPr>
        <p:spPr>
          <a:xfrm>
            <a:off x="628650" y="1490675"/>
            <a:ext cx="40629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raken niet op tijd buiten. De gigantische κυκλωψ eet graag mensen en eet hen allemaal op!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268" name="Google Shape;2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950" y="1420453"/>
            <a:ext cx="3446486" cy="32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" name="Google Shape;274;p27"/>
          <p:cNvSpPr txBox="1"/>
          <p:nvPr>
            <p:ph idx="1" type="body"/>
          </p:nvPr>
        </p:nvSpPr>
        <p:spPr>
          <a:xfrm>
            <a:off x="628650" y="1490675"/>
            <a:ext cx="40629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Doordat ὁ </a:t>
            </a:r>
            <a:r>
              <a:rPr lang="nl" sz="2600">
                <a:solidFill>
                  <a:schemeClr val="dk2"/>
                </a:solidFill>
              </a:rPr>
              <a:t>Ὀδυσσευς </a:t>
            </a:r>
            <a:r>
              <a:rPr lang="nl" sz="2600">
                <a:solidFill>
                  <a:schemeClr val="dk2"/>
                </a:solidFill>
              </a:rPr>
              <a:t>en zijn vrienden dronken zijn, raken ze niet op tijd buiten. De gigantische κυκλωψ eet graag mensen en eet hen allemaal op!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275" name="Google Shape;2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950" y="1420453"/>
            <a:ext cx="3446486" cy="32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1" name="Google Shape;281;p28"/>
          <p:cNvSpPr txBox="1"/>
          <p:nvPr>
            <p:ph idx="1" type="body"/>
          </p:nvPr>
        </p:nvSpPr>
        <p:spPr>
          <a:xfrm>
            <a:off x="628650" y="1490675"/>
            <a:ext cx="7952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wordt wakker. Een enge κυκλωψ komt plots binnen. Ὁραει de vrienden van Odysseus en sluit de grot met een steen.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λεγει</a:t>
            </a:r>
            <a:r>
              <a:rPr lang="nl" sz="2600">
                <a:solidFill>
                  <a:schemeClr val="dk2"/>
                </a:solidFill>
              </a:rPr>
              <a:t>: “</a:t>
            </a:r>
            <a:r>
              <a:rPr lang="nl" sz="2600">
                <a:solidFill>
                  <a:schemeClr val="dk2"/>
                </a:solidFill>
              </a:rPr>
              <a:t>Loop</a:t>
            </a:r>
            <a:r>
              <a:rPr lang="nl" sz="2600">
                <a:solidFill>
                  <a:schemeClr val="dk2"/>
                </a:solidFill>
              </a:rPr>
              <a:t> vlug naar buiten!”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Ze verstoppen zich vlug.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gebeurt er na de oorlog?</a:t>
            </a:r>
            <a:endParaRPr b="1"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635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ὁ Μενελαος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ἡ Ἑλενη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ὁ Παρις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ὁ Ὀδυσσευς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7" name="Google Shape;287;p29"/>
          <p:cNvSpPr txBox="1"/>
          <p:nvPr>
            <p:ph idx="1" type="body"/>
          </p:nvPr>
        </p:nvSpPr>
        <p:spPr>
          <a:xfrm>
            <a:off x="628650" y="1490675"/>
            <a:ext cx="80157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wordt wakker. Een enge κυκλωψ komt plots binnen. Hij ziet τον Ὀδυσσευς en zijn vrienden en sluit de grot met een steen.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rgbClr val="44546A"/>
                </a:solidFill>
              </a:rPr>
              <a:t>Ὁ Ὀδυσσευς</a:t>
            </a:r>
            <a:r>
              <a:rPr lang="nl" sz="2600">
                <a:solidFill>
                  <a:schemeClr val="dk2"/>
                </a:solidFill>
              </a:rPr>
              <a:t> λεγει</a:t>
            </a:r>
            <a:r>
              <a:rPr lang="nl" sz="2600">
                <a:solidFill>
                  <a:schemeClr val="dk2"/>
                </a:solidFill>
              </a:rPr>
              <a:t>: “</a:t>
            </a:r>
            <a:r>
              <a:rPr lang="nl" sz="2600">
                <a:solidFill>
                  <a:schemeClr val="dk2"/>
                </a:solidFill>
              </a:rPr>
              <a:t>Loop</a:t>
            </a:r>
            <a:r>
              <a:rPr lang="nl" sz="2600">
                <a:solidFill>
                  <a:schemeClr val="dk2"/>
                </a:solidFill>
              </a:rPr>
              <a:t> vlug naar buiten!”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Ze verstoppen zich vlug.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3" name="Google Shape;293;p30"/>
          <p:cNvSpPr txBox="1"/>
          <p:nvPr>
            <p:ph idx="1" type="body"/>
          </p:nvPr>
        </p:nvSpPr>
        <p:spPr>
          <a:xfrm>
            <a:off x="536300" y="1343675"/>
            <a:ext cx="4611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Nu ziet ὁ κυκλωψ ook τον Ὀδυσσευς. Een κυκλωψ ἐστι heel gevaarlijk en dus wordt ὁ Ὀδυσσευς ook verslonden.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294" name="Google Shape;2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300" y="1420452"/>
            <a:ext cx="3215050" cy="29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0" name="Google Shape;300;p31"/>
          <p:cNvSpPr txBox="1"/>
          <p:nvPr>
            <p:ph idx="1" type="body"/>
          </p:nvPr>
        </p:nvSpPr>
        <p:spPr>
          <a:xfrm>
            <a:off x="628650" y="1490675"/>
            <a:ext cx="8091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Nadat de gulzige κυκλωψ zijn buik vol heeft, valt hij in slaap.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proberen de steen te verschuiven.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gaan ook slapen.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6" name="Google Shape;306;p32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zijn niet </a:t>
            </a:r>
            <a:r>
              <a:rPr lang="nl" sz="2600">
                <a:solidFill>
                  <a:schemeClr val="dk2"/>
                </a:solidFill>
              </a:rPr>
              <a:t>sterk </a:t>
            </a:r>
            <a:r>
              <a:rPr lang="nl" sz="2600">
                <a:solidFill>
                  <a:schemeClr val="dk2"/>
                </a:solidFill>
              </a:rPr>
              <a:t>genoeg om de steen te verplaatsen.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gaan terug naar hun verstopplaats.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blijven proberen.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2" name="Google Shape;312;p33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De volgende ochtend praat ὁ</a:t>
            </a:r>
            <a:r>
              <a:rPr lang="nl" sz="2600">
                <a:solidFill>
                  <a:schemeClr val="dk2"/>
                </a:solidFill>
              </a:rPr>
              <a:t> Ὀδυσσευς </a:t>
            </a:r>
            <a:r>
              <a:rPr lang="nl" sz="2600">
                <a:solidFill>
                  <a:schemeClr val="dk2"/>
                </a:solidFill>
              </a:rPr>
              <a:t>met de wrede κυκλωψ.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biedt τον κυκλωψ de wijn aan die ze mee hebben.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λεγει</a:t>
            </a:r>
            <a:r>
              <a:rPr lang="nl" sz="2600">
                <a:solidFill>
                  <a:schemeClr val="dk2"/>
                </a:solidFill>
              </a:rPr>
              <a:t>: “Ik ben ὁ Ὀδυσσευς die de list met τον ἱππον bedacht! Ik redde την Ἑλενην.”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8" name="Google Shape;318;p34"/>
          <p:cNvSpPr txBox="1"/>
          <p:nvPr>
            <p:ph idx="1" type="body"/>
          </p:nvPr>
        </p:nvSpPr>
        <p:spPr>
          <a:xfrm>
            <a:off x="628650" y="1402000"/>
            <a:ext cx="7679400" cy="3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Na een tijdje vallen ὁ</a:t>
            </a:r>
            <a:r>
              <a:rPr lang="nl" sz="2600">
                <a:solidFill>
                  <a:schemeClr val="dk2"/>
                </a:solidFill>
              </a:rPr>
              <a:t> Ὀδυσσευς </a:t>
            </a:r>
            <a:r>
              <a:rPr lang="nl" sz="2600">
                <a:solidFill>
                  <a:schemeClr val="dk2"/>
                </a:solidFill>
              </a:rPr>
              <a:t>en zijn vrienden in slaap. De volgende ochtend praat ὁ</a:t>
            </a:r>
            <a:r>
              <a:rPr lang="nl" sz="2600">
                <a:solidFill>
                  <a:schemeClr val="dk2"/>
                </a:solidFill>
              </a:rPr>
              <a:t> Ὀδυσσευς </a:t>
            </a:r>
            <a:r>
              <a:rPr lang="nl" sz="2600">
                <a:solidFill>
                  <a:schemeClr val="dk2"/>
                </a:solidFill>
              </a:rPr>
              <a:t>met ὁ κυκλωψ.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biedt τον κυκλωψ de wijn aan die ze mee hebben.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λεγει</a:t>
            </a:r>
            <a:r>
              <a:rPr lang="nl" sz="2600">
                <a:solidFill>
                  <a:schemeClr val="dk2"/>
                </a:solidFill>
              </a:rPr>
              <a:t>: “Ik ben ὁ Ὀδυσσευς die de list met τον ἱππον bedacht! Ik redde την Ἑλενην.”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4" name="Google Shape;324;p35"/>
          <p:cNvSpPr txBox="1"/>
          <p:nvPr>
            <p:ph idx="1" type="body"/>
          </p:nvPr>
        </p:nvSpPr>
        <p:spPr>
          <a:xfrm>
            <a:off x="628650" y="1490675"/>
            <a:ext cx="39435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De angstaanjagende κυκλωψ wordt wakker van al dat lawaai! Ὁραει τον Ὀδυσσευς en zijn vrienden. Hij eet hen allemaal op! Keer terug naar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 </a:t>
            </a: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550" y="1420453"/>
            <a:ext cx="3446486" cy="32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1" name="Google Shape;331;p36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De κυκλωψ is blij met het geschenk en vraagt naar de naam van τον Ὀδυσσευς.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λεγει</a:t>
            </a:r>
            <a:r>
              <a:rPr lang="nl" sz="2600">
                <a:solidFill>
                  <a:schemeClr val="dk2"/>
                </a:solidFill>
              </a:rPr>
              <a:t>: “Ik ben </a:t>
            </a:r>
            <a:r>
              <a:rPr lang="nl" sz="2600">
                <a:solidFill>
                  <a:schemeClr val="dk2"/>
                </a:solidFill>
              </a:rPr>
              <a:t>ὁ</a:t>
            </a:r>
            <a:r>
              <a:rPr lang="nl" sz="2600">
                <a:solidFill>
                  <a:schemeClr val="dk2"/>
                </a:solidFill>
              </a:rPr>
              <a:t> Ὀδυσσευς die de list met τον ἱππον bedacht! Ik redde </a:t>
            </a:r>
            <a:r>
              <a:rPr lang="nl" sz="2600">
                <a:solidFill>
                  <a:schemeClr val="dk2"/>
                </a:solidFill>
              </a:rPr>
              <a:t>την </a:t>
            </a:r>
            <a:r>
              <a:rPr lang="nl" sz="2600">
                <a:solidFill>
                  <a:schemeClr val="dk2"/>
                </a:solidFill>
              </a:rPr>
              <a:t>Ἑλενην.”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liegt over wie hij is.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7" name="Google Shape;337;p37"/>
          <p:cNvSpPr txBox="1"/>
          <p:nvPr>
            <p:ph idx="1" type="body"/>
          </p:nvPr>
        </p:nvSpPr>
        <p:spPr>
          <a:xfrm>
            <a:off x="628650" y="1490675"/>
            <a:ext cx="42783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De κυκλωψ kreeg vroeger een voorspelling waarin stond dat hij moest opletten voor τον Ὀδυσσευς. Daarom eet hij τον Ὀδυσσευς meteen op!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338" name="Google Shape;3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350" y="1420452"/>
            <a:ext cx="3371138" cy="31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p38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Ὀδυσσευς λεγει</a:t>
            </a:r>
            <a:r>
              <a:rPr lang="nl" sz="2600">
                <a:solidFill>
                  <a:schemeClr val="dk2"/>
                </a:solidFill>
              </a:rPr>
              <a:t> dat hij ‘Niemand’ heet. De κυκλωψ belooft τον Ὀδυσσευς als laatste op te eten.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ἐστι</a:t>
            </a:r>
            <a:r>
              <a:rPr lang="nl" sz="2600">
                <a:solidFill>
                  <a:schemeClr val="dk2"/>
                </a:solidFill>
              </a:rPr>
              <a:t> dankbaar en biedt hem meer wijn aan.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ἐστι</a:t>
            </a:r>
            <a:r>
              <a:rPr lang="nl" sz="2600">
                <a:solidFill>
                  <a:schemeClr val="dk2"/>
                </a:solidFill>
              </a:rPr>
              <a:t> dankbaar en vraagt daarom om hen te laten gaan. 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vaas, aardewerk, urn, keramiek&#10;&#10;Door AI gegenereerde inhoud is mogelijk onjuist." id="117" name="Google Shape;1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8291" y="0"/>
            <a:ext cx="66874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0" name="Google Shape;350;p39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</a:t>
            </a:r>
            <a:r>
              <a:rPr lang="nl" sz="2600">
                <a:solidFill>
                  <a:schemeClr val="dk2"/>
                </a:solidFill>
              </a:rPr>
              <a:t> κυκλωψ wordt dronken en valt terug in slaap.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maakt een ὁπλον uit een boomstam.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verstopt zich zodat de cycloop hem niet kan vinden.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6" name="Google Shape;356;p40"/>
          <p:cNvSpPr txBox="1"/>
          <p:nvPr>
            <p:ph idx="1" type="body"/>
          </p:nvPr>
        </p:nvSpPr>
        <p:spPr>
          <a:xfrm>
            <a:off x="628650" y="1490675"/>
            <a:ext cx="43638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De koppige κυκλωψ weigert τον Ὀδυσσευς en zijn makkers te laten gaan. In plaats daarvan wordt hij </a:t>
            </a:r>
            <a:r>
              <a:rPr lang="nl" sz="2600">
                <a:solidFill>
                  <a:schemeClr val="dk2"/>
                </a:solidFill>
              </a:rPr>
              <a:t>kwaad </a:t>
            </a:r>
            <a:r>
              <a:rPr lang="nl" sz="2600">
                <a:solidFill>
                  <a:schemeClr val="dk2"/>
                </a:solidFill>
              </a:rPr>
              <a:t>en eet hen allemaal op. </a:t>
            </a:r>
            <a:r>
              <a:rPr lang="nl" sz="2600">
                <a:solidFill>
                  <a:schemeClr val="dk2"/>
                </a:solidFill>
              </a:rPr>
              <a:t>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8" name="Google Shape;35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850" y="1420452"/>
            <a:ext cx="3163050" cy="29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4" name="Google Shape;364;p41"/>
          <p:cNvSpPr txBox="1"/>
          <p:nvPr>
            <p:ph idx="1" type="body"/>
          </p:nvPr>
        </p:nvSpPr>
        <p:spPr>
          <a:xfrm>
            <a:off x="628650" y="1490675"/>
            <a:ext cx="45063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Ze gebruiken το ὁπλον om door het oog van ὁ κυκλωψ te steken en hem te verblinden. </a:t>
            </a:r>
            <a:br>
              <a:rPr lang="nl" sz="2600">
                <a:solidFill>
                  <a:schemeClr val="dk2"/>
                </a:solidFill>
              </a:rPr>
            </a:br>
            <a:r>
              <a:rPr lang="nl" sz="2600">
                <a:solidFill>
                  <a:schemeClr val="dk2"/>
                </a:solidFill>
              </a:rPr>
              <a:t>Ὁ κυκλωψ wordt brullend wakker!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Ga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dia 37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365" name="Google Shape;365;p41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6" name="Google Shape;36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7350" y="1420444"/>
            <a:ext cx="3704250" cy="3480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2" name="Google Shape;372;p42"/>
          <p:cNvSpPr txBox="1"/>
          <p:nvPr>
            <p:ph idx="1" type="body"/>
          </p:nvPr>
        </p:nvSpPr>
        <p:spPr>
          <a:xfrm>
            <a:off x="628650" y="1490675"/>
            <a:ext cx="44556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Wanneer de slaperige κυκλωψ wakker wordt, ziet hij niemand meer. Hij begint te zoeken en vindt τον Ὀδυσσευς en zijn vrienden. Hij eet hen allemaal op!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373" name="Google Shape;373;p42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4" name="Google Shape;3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650" y="1420452"/>
            <a:ext cx="3278700" cy="305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0" name="Google Shape;380;p45"/>
          <p:cNvSpPr txBox="1"/>
          <p:nvPr>
            <p:ph idx="1" type="body"/>
          </p:nvPr>
        </p:nvSpPr>
        <p:spPr>
          <a:xfrm>
            <a:off x="628650" y="1490675"/>
            <a:ext cx="76794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κυκλωψ</a:t>
            </a:r>
            <a:r>
              <a:rPr lang="nl" sz="2600">
                <a:solidFill>
                  <a:schemeClr val="dk2"/>
                </a:solidFill>
              </a:rPr>
              <a:t> ἐστι boos en duwt het rotsblok weg. Hij duwt alle schapen naar buiten en voelt of ὁ Ὀδυσσευς en zijn vrienden naar buiten ontsnappen.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Groen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proberen τον κυκλωψ te ontwijken.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 u="sng">
                <a:solidFill>
                  <a:schemeClr val="hlink"/>
                </a:solidFill>
                <a:hlinkClick action="ppaction://hlinksldjump" r:id="rId4"/>
              </a:rPr>
              <a:t>Oranje</a:t>
            </a:r>
            <a:r>
              <a:rPr lang="nl" sz="2600">
                <a:solidFill>
                  <a:schemeClr val="dk2"/>
                </a:solidFill>
              </a:rPr>
              <a:t>: </a:t>
            </a:r>
            <a:r>
              <a:rPr lang="nl" sz="2600">
                <a:solidFill>
                  <a:schemeClr val="dk2"/>
                </a:solidFill>
              </a:rPr>
              <a:t>Ὁ Ὀδυσσευς en zijn vrienden binden zichzelf vast aan de onderkant van de schapen en kunnen zo ontsnappen.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6" name="Google Shape;386;p46"/>
          <p:cNvSpPr txBox="1"/>
          <p:nvPr>
            <p:ph idx="1" type="body"/>
          </p:nvPr>
        </p:nvSpPr>
        <p:spPr>
          <a:xfrm>
            <a:off x="628650" y="1566090"/>
            <a:ext cx="44556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κυκλωψ</a:t>
            </a:r>
            <a:r>
              <a:rPr lang="nl" sz="2600">
                <a:solidFill>
                  <a:schemeClr val="dk2"/>
                </a:solidFill>
              </a:rPr>
              <a:t> heeft hele grote handen. Daardoor worden </a:t>
            </a:r>
            <a:r>
              <a:rPr lang="nl" sz="2600">
                <a:solidFill>
                  <a:srgbClr val="44546A"/>
                </a:solidFill>
              </a:rPr>
              <a:t>ὁ</a:t>
            </a:r>
            <a:r>
              <a:rPr lang="nl" sz="2600">
                <a:solidFill>
                  <a:srgbClr val="44546A"/>
                </a:solidFill>
              </a:rPr>
              <a:t> Ὀδυσσευς </a:t>
            </a:r>
            <a:r>
              <a:rPr lang="nl" sz="2600">
                <a:solidFill>
                  <a:schemeClr val="dk2"/>
                </a:solidFill>
              </a:rPr>
              <a:t>en zijn vrienden toch gegrepen door de cycloop. Keer terug naar </a:t>
            </a:r>
            <a:r>
              <a:rPr lang="nl" sz="2600" u="sng">
                <a:solidFill>
                  <a:schemeClr val="hlink"/>
                </a:solidFill>
                <a:hlinkClick action="ppaction://hlinksldjump" r:id="rId3"/>
              </a:rPr>
              <a:t>het begin</a:t>
            </a:r>
            <a:r>
              <a:rPr lang="nl" sz="2600">
                <a:solidFill>
                  <a:schemeClr val="dk2"/>
                </a:solidFill>
              </a:rPr>
              <a:t>.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387" name="Google Shape;387;p46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8" name="Google Shape;38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650" y="1420453"/>
            <a:ext cx="3382750" cy="31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4" name="Google Shape;394;p48"/>
          <p:cNvSpPr txBox="1"/>
          <p:nvPr>
            <p:ph idx="1" type="body"/>
          </p:nvPr>
        </p:nvSpPr>
        <p:spPr>
          <a:xfrm>
            <a:off x="628650" y="1490675"/>
            <a:ext cx="45825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De boze κυκλωψ roept hulp van zijn buren. Ze vragen hem wie hem verblind heeft. Ὁ κυκλωψ antwoordt: “Niemand heeft mij verblind!” Daarom geloven de andere cyclopen hem niet.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395" name="Google Shape;395;p48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6" name="Google Shape;39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7525" y="1433100"/>
            <a:ext cx="3622800" cy="32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2" name="Google Shape;402;p49"/>
          <p:cNvSpPr txBox="1"/>
          <p:nvPr>
            <p:ph idx="1" type="body"/>
          </p:nvPr>
        </p:nvSpPr>
        <p:spPr>
          <a:xfrm>
            <a:off x="628650" y="1490675"/>
            <a:ext cx="76794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en zijn vrienden lopen vlug naar το πλοιον.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rgbClr val="44546A"/>
                </a:solidFill>
              </a:rPr>
              <a:t>Ὁ Ὀδυσσευς </a:t>
            </a:r>
            <a:r>
              <a:rPr lang="nl" sz="2600">
                <a:solidFill>
                  <a:schemeClr val="dk2"/>
                </a:solidFill>
              </a:rPr>
              <a:t>roept naar τον κυκλωψ: “Ik ben ὁ Ὀδυσσευς die de list met τον ἱππον bedacht! Ik redde την Ἑλενην.”</a:t>
            </a:r>
            <a:r>
              <a:rPr lang="nl" sz="2600">
                <a:solidFill>
                  <a:schemeClr val="dk2"/>
                </a:solidFill>
              </a:rPr>
              <a:t> 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8" name="Google Shape;408;p50"/>
          <p:cNvSpPr txBox="1"/>
          <p:nvPr>
            <p:ph idx="1" type="body"/>
          </p:nvPr>
        </p:nvSpPr>
        <p:spPr>
          <a:xfrm>
            <a:off x="628650" y="1490675"/>
            <a:ext cx="78129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</a:rPr>
              <a:t>Ὁ κυκλωψ</a:t>
            </a:r>
            <a:r>
              <a:rPr lang="nl" sz="2600">
                <a:solidFill>
                  <a:schemeClr val="dk2"/>
                </a:solidFill>
              </a:rPr>
              <a:t> ἐστι </a:t>
            </a:r>
            <a:r>
              <a:rPr lang="nl" sz="2600">
                <a:solidFill>
                  <a:schemeClr val="dk2"/>
                </a:solidFill>
              </a:rPr>
              <a:t>kwaad </a:t>
            </a:r>
            <a:r>
              <a:rPr lang="nl" sz="2600">
                <a:solidFill>
                  <a:schemeClr val="dk2"/>
                </a:solidFill>
              </a:rPr>
              <a:t>en gooit stenen in het water. Hij probeert το πλοιον te raken, maar mist. Daarom aanroept hij een θεον en vervloekt hij τον Ὀδυσσευς.</a:t>
            </a:r>
            <a:r>
              <a:rPr lang="nl" sz="2600">
                <a:solidFill>
                  <a:schemeClr val="dk2"/>
                </a:solidFill>
              </a:rPr>
              <a:t>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9" name="Google Shape;40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2600" y="3106650"/>
            <a:ext cx="4738800" cy="20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5" name="Google Shape;415;p51"/>
          <p:cNvSpPr txBox="1"/>
          <p:nvPr>
            <p:ph idx="1" type="body"/>
          </p:nvPr>
        </p:nvSpPr>
        <p:spPr>
          <a:xfrm>
            <a:off x="628650" y="1490675"/>
            <a:ext cx="78129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Einde!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</a:rPr>
              <a:t>Wie is ὁ Ὀδυσσευς?</a:t>
            </a:r>
            <a:endParaRPr b="1" sz="4600">
              <a:solidFill>
                <a:schemeClr val="dk2"/>
              </a:solidFill>
            </a:endParaRPr>
          </a:p>
        </p:txBody>
      </p:sp>
      <p:sp>
        <p:nvSpPr>
          <p:cNvPr id="123" name="Google Shape;123;p5"/>
          <p:cNvSpPr txBox="1"/>
          <p:nvPr>
            <p:ph idx="1" type="body"/>
          </p:nvPr>
        </p:nvSpPr>
        <p:spPr>
          <a:xfrm>
            <a:off x="628650" y="1490675"/>
            <a:ext cx="6444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Griekse leider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List met </a:t>
            </a:r>
            <a:r>
              <a:rPr lang="nl" sz="2600">
                <a:solidFill>
                  <a:schemeClr val="dk2"/>
                </a:solidFill>
              </a:rPr>
              <a:t>ὁ ἱππος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10 jaar onderweg naar huis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474954ad7e_0_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Heldendis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1" name="Google Shape;421;g3474954ad7e_0_0"/>
          <p:cNvSpPr txBox="1"/>
          <p:nvPr>
            <p:ph idx="1" type="body"/>
          </p:nvPr>
        </p:nvSpPr>
        <p:spPr>
          <a:xfrm>
            <a:off x="628650" y="1490675"/>
            <a:ext cx="7812900" cy="3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2" name="Google Shape;422;g3474954ad7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825" y="1268050"/>
            <a:ext cx="5480550" cy="365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0250" y="356334"/>
            <a:ext cx="6283501" cy="4430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34000"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4"/>
          <p:cNvSpPr txBox="1"/>
          <p:nvPr>
            <p:ph type="title"/>
          </p:nvPr>
        </p:nvSpPr>
        <p:spPr>
          <a:xfrm>
            <a:off x="525780" y="1076627"/>
            <a:ext cx="49149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ga je onthouden van deze les?</a:t>
            </a:r>
            <a:endParaRPr b="1" sz="41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/>
          <p:nvPr>
            <p:ph idx="1" type="body"/>
          </p:nvPr>
        </p:nvSpPr>
        <p:spPr>
          <a:xfrm>
            <a:off x="628650" y="1490675"/>
            <a:ext cx="64446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fbeelding met tekst, kaart, atlas, Lettertype&#10;&#10;Door AI gegenereerde inhoud is mogelijk onjuist." id="129" name="Google Shape;1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440" y="0"/>
            <a:ext cx="81811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b="4360" l="9797" r="12440" t="0"/>
          <a:stretch/>
        </p:blipFill>
        <p:spPr>
          <a:xfrm>
            <a:off x="0" y="0"/>
            <a:ext cx="24264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6912" y="0"/>
            <a:ext cx="28970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/>
          <p:nvPr/>
        </p:nvSpPr>
        <p:spPr>
          <a:xfrm>
            <a:off x="5817326" y="3587932"/>
            <a:ext cx="1053737" cy="72281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/>
          <p:nvPr/>
        </p:nvSpPr>
        <p:spPr>
          <a:xfrm rot="10800000">
            <a:off x="1802271" y="1101634"/>
            <a:ext cx="1053737" cy="72281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 txBox="1"/>
          <p:nvPr/>
        </p:nvSpPr>
        <p:spPr>
          <a:xfrm>
            <a:off x="2911528" y="1232262"/>
            <a:ext cx="2037805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2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Tegenstander </a:t>
            </a:r>
            <a:endParaRPr b="0" i="0" sz="2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4702227" y="3703115"/>
            <a:ext cx="111509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2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Helper</a:t>
            </a:r>
            <a:endParaRPr b="0" i="0" sz="26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Google Shape;144;g347b7ff355f_0_0"/>
          <p:cNvGraphicFramePr/>
          <p:nvPr/>
        </p:nvGraphicFramePr>
        <p:xfrm>
          <a:off x="449450" y="195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{F842A989-6029-476C-A6D4-F9A1FFAC46D9}</a:tableStyleId>
              </a:tblPr>
              <a:tblGrid>
                <a:gridCol w="2061275"/>
                <a:gridCol w="2061275"/>
                <a:gridCol w="2061275"/>
                <a:gridCol w="2061275"/>
              </a:tblGrid>
              <a:tr h="855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Onderwerp</a:t>
                      </a:r>
                      <a:endParaRPr b="1"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ἡ</a:t>
                      </a:r>
                      <a:r>
                        <a:rPr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θεη</a:t>
                      </a:r>
                      <a:endParaRPr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ὁ</a:t>
                      </a:r>
                      <a:r>
                        <a:rPr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δουλος</a:t>
                      </a:r>
                      <a:endParaRPr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το</a:t>
                      </a:r>
                      <a:r>
                        <a:rPr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ὁπλον</a:t>
                      </a:r>
                      <a:endParaRPr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5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Iets/iemand</a:t>
                      </a:r>
                      <a:endParaRPr b="1"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την</a:t>
                      </a:r>
                      <a:r>
                        <a:rPr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θεην</a:t>
                      </a:r>
                      <a:endParaRPr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τον</a:t>
                      </a:r>
                      <a:r>
                        <a:rPr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δουλον</a:t>
                      </a:r>
                      <a:endParaRPr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το</a:t>
                      </a:r>
                      <a:r>
                        <a:rPr lang="nl" sz="200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ὁπλον</a:t>
                      </a:r>
                      <a:endParaRPr sz="200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5" name="Google Shape;145;g347b7ff355f_0_0"/>
          <p:cNvSpPr txBox="1"/>
          <p:nvPr/>
        </p:nvSpPr>
        <p:spPr>
          <a:xfrm>
            <a:off x="449450" y="448675"/>
            <a:ext cx="55404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lidwoorden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Google Shape;151;p8"/>
          <p:cNvSpPr txBox="1"/>
          <p:nvPr>
            <p:ph idx="1" type="body"/>
          </p:nvPr>
        </p:nvSpPr>
        <p:spPr>
          <a:xfrm>
            <a:off x="628650" y="1490675"/>
            <a:ext cx="3943200" cy="3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rgbClr val="44546A"/>
                </a:solidFill>
              </a:rPr>
              <a:t>Ὁ Ὀδυσσευς</a:t>
            </a:r>
            <a:r>
              <a:rPr lang="nl" sz="2600">
                <a:solidFill>
                  <a:srgbClr val="44546A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is op weg naar huis met een </a:t>
            </a:r>
            <a:r>
              <a:rPr lang="nl" sz="2600">
                <a:solidFill>
                  <a:schemeClr val="dk2"/>
                </a:solidFill>
              </a:rPr>
              <a:t>πλοιον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, maar komt onderweg enkele uitdagingen tegen.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Helpen jullie</a:t>
            </a:r>
            <a:r>
              <a:rPr lang="nl" sz="2600">
                <a:solidFill>
                  <a:schemeClr val="dk2"/>
                </a:solidFill>
              </a:rPr>
              <a:t> τον Ὀδυσσευς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juiste keuzes te maken?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8975" y="1215594"/>
            <a:ext cx="3570656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Jutta Van Daele</dc:creator>
</cp:coreProperties>
</file>